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0" r:id="rId3"/>
    <p:sldId id="261" r:id="rId4"/>
    <p:sldId id="262" r:id="rId5"/>
    <p:sldId id="263" r:id="rId6"/>
    <p:sldId id="264" r:id="rId7"/>
    <p:sldId id="266" r:id="rId8"/>
    <p:sldId id="270" r:id="rId9"/>
    <p:sldId id="265" r:id="rId10"/>
    <p:sldId id="267" r:id="rId11"/>
    <p:sldId id="268" r:id="rId12"/>
    <p:sldId id="271" r:id="rId13"/>
    <p:sldId id="272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00"/>
    <a:srgbClr val="CCFFCC"/>
    <a:srgbClr val="A80000"/>
    <a:srgbClr val="000099"/>
    <a:srgbClr val="007900"/>
    <a:srgbClr val="CCECFF"/>
    <a:srgbClr val="CCCCFF"/>
    <a:srgbClr val="00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D49283-ECA9-4CA9-B9BD-DC0301908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27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7CA129-77D4-470A-97C8-B594D3C38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36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15F9B-A861-402E-B375-EADA9A08F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9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54408-5314-4240-9961-AE942001C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1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4E177-8825-4032-9A3B-3D9C95FEC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9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81405-6AC7-4140-8870-050655DB5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14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0B7A8-C00F-429C-AB2F-EA3CBC3E9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7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7A1D5-F480-42B6-9BF4-8A3679E27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0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977AB-AD28-42CB-812A-BF61BE02D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1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67F27-B193-43F2-B856-2BA8C2307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1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5E98D-9AB6-4EF2-891A-3E3C5B2C0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3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B2C92-2574-460D-994A-E096A85D1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8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E9594-80DD-43DD-BD64-62E731CE5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5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7FC86-FB6E-4912-B18C-939FACE2E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1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FCE3-322F-4BAF-9388-CCDD68183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6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2612585-AD6E-4218-B23D-5A21412E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wnload.oracle.com/javase/7/docs/api/java/util/Set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Set Operators</a:t>
            </a:r>
            <a:endParaRPr lang="en-US" sz="360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rgbClr val="800000"/>
                </a:solidFill>
              </a:rPr>
              <a:t>Goals </a:t>
            </a:r>
          </a:p>
          <a:p>
            <a:pPr marL="342900" indent="-342900" algn="l" eaLnBrk="1" hangingPunct="1">
              <a:buFont typeface="Arial"/>
              <a:buChar char="•"/>
            </a:pPr>
            <a:r>
              <a:rPr lang="en-US" sz="2400" dirty="0"/>
              <a:t>S</a:t>
            </a:r>
            <a:r>
              <a:rPr lang="en-US" sz="2400" dirty="0" smtClean="0"/>
              <a:t>how </a:t>
            </a:r>
            <a:r>
              <a:rPr lang="en-US" sz="2400" dirty="0"/>
              <a:t>how </a:t>
            </a:r>
            <a:r>
              <a:rPr lang="en-US" sz="2400" dirty="0" smtClean="0"/>
              <a:t>set identities </a:t>
            </a:r>
            <a:r>
              <a:rPr lang="en-US" sz="2400" dirty="0"/>
              <a:t>are established </a:t>
            </a:r>
          </a:p>
          <a:p>
            <a:pPr marL="342900" indent="-342900" algn="l" eaLnBrk="1" hangingPunct="1">
              <a:buFont typeface="Arial"/>
              <a:buChar char="•"/>
            </a:pPr>
            <a:r>
              <a:rPr lang="en-US" sz="2400" dirty="0" smtClean="0"/>
              <a:t>Introduce some important </a:t>
            </a:r>
            <a:r>
              <a:rPr lang="en-US" sz="2400" dirty="0"/>
              <a:t>identities.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83EA155-344F-4E23-9C35-098F561F4314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Prove </a:t>
            </a:r>
            <a:r>
              <a:rPr lang="en-US" sz="3600" u="sng" smtClean="0">
                <a:sym typeface="Symbol" pitchFamily="18" charset="2"/>
              </a:rPr>
              <a:t>A </a:t>
            </a:r>
            <a:r>
              <a:rPr lang="en-US" sz="3600" b="1" u="sng" smtClean="0">
                <a:sym typeface="Symbol" pitchFamily="18" charset="2"/>
              </a:rPr>
              <a:t> </a:t>
            </a:r>
            <a:r>
              <a:rPr lang="en-US" sz="3600" u="sng" smtClean="0">
                <a:sym typeface="Symbol" pitchFamily="18" charset="2"/>
              </a:rPr>
              <a:t>B</a:t>
            </a:r>
            <a:r>
              <a:rPr lang="en-US" sz="3600" smtClean="0">
                <a:sym typeface="Symbol" pitchFamily="18" charset="2"/>
              </a:rPr>
              <a:t> = </a:t>
            </a:r>
            <a:r>
              <a:rPr lang="en-US" sz="3600" u="sng" smtClean="0">
                <a:sym typeface="Symbol" pitchFamily="18" charset="2"/>
              </a:rPr>
              <a:t>A</a:t>
            </a:r>
            <a:r>
              <a:rPr lang="en-US" sz="3600" smtClean="0">
                <a:sym typeface="Symbol" pitchFamily="18" charset="2"/>
              </a:rPr>
              <a:t> </a:t>
            </a:r>
            <a:r>
              <a:rPr lang="en-US" sz="3600" b="1" smtClean="0">
                <a:sym typeface="Symbol" pitchFamily="18" charset="2"/>
              </a:rPr>
              <a:t> </a:t>
            </a:r>
            <a:r>
              <a:rPr lang="en-US" sz="3600" u="sng" smtClean="0">
                <a:sym typeface="Symbol" pitchFamily="18" charset="2"/>
              </a:rPr>
              <a:t>B</a:t>
            </a:r>
            <a:br>
              <a:rPr lang="en-US" sz="3600" u="sng" smtClean="0">
                <a:sym typeface="Symbol" pitchFamily="18" charset="2"/>
              </a:rPr>
            </a:br>
            <a:r>
              <a:rPr lang="en-US" sz="2800" smtClean="0">
                <a:solidFill>
                  <a:schemeClr val="tx1"/>
                </a:solidFill>
                <a:sym typeface="Symbol" pitchFamily="18" charset="2"/>
              </a:rPr>
              <a:t>Use </a:t>
            </a:r>
            <a:r>
              <a:rPr lang="en-US" sz="2800" i="1" smtClean="0">
                <a:solidFill>
                  <a:schemeClr val="tx1"/>
                </a:solidFill>
                <a:sym typeface="Symbol" pitchFamily="18" charset="2"/>
              </a:rPr>
              <a:t>set operator definitions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63000" cy="4419600"/>
          </a:xfrm>
        </p:spPr>
        <p:txBody>
          <a:bodyPr/>
          <a:lstStyle/>
          <a:p>
            <a:pPr marL="609600" indent="-609600" eaLnBrk="1" hangingPunct="1">
              <a:lnSpc>
                <a:spcPct val="180000"/>
              </a:lnSpc>
              <a:buFontTx/>
              <a:buAutoNum type="arabicPeriod"/>
            </a:pPr>
            <a:r>
              <a:rPr lang="en-US" sz="2400" u="sng" dirty="0" smtClean="0">
                <a:sym typeface="Symbol" pitchFamily="18" charset="2"/>
              </a:rPr>
              <a:t>A </a:t>
            </a:r>
            <a:r>
              <a:rPr lang="en-US" sz="2400" b="1" u="sng" dirty="0" smtClean="0">
                <a:sym typeface="Symbol" pitchFamily="18" charset="2"/>
              </a:rPr>
              <a:t> </a:t>
            </a:r>
            <a:r>
              <a:rPr lang="en-US" sz="2400" u="sng" dirty="0" smtClean="0">
                <a:sym typeface="Symbol" pitchFamily="18" charset="2"/>
              </a:rPr>
              <a:t>B</a:t>
            </a:r>
            <a:r>
              <a:rPr lang="en-US" sz="2400" dirty="0" smtClean="0">
                <a:sym typeface="Symbol" pitchFamily="18" charset="2"/>
              </a:rPr>
              <a:t> = { x | x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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b="1" dirty="0" smtClean="0">
                <a:sym typeface="Symbol" pitchFamily="18" charset="2"/>
              </a:rPr>
              <a:t> </a:t>
            </a:r>
            <a:r>
              <a:rPr lang="en-US" sz="2400" dirty="0" smtClean="0">
                <a:sym typeface="Symbol" pitchFamily="18" charset="2"/>
              </a:rPr>
              <a:t>B }</a:t>
            </a:r>
            <a:r>
              <a:rPr lang="en-US" sz="2400" b="1" dirty="0" smtClean="0">
                <a:sym typeface="Symbol" pitchFamily="18" charset="2"/>
              </a:rPr>
              <a:t>           </a:t>
            </a:r>
            <a:r>
              <a:rPr lang="en-US" sz="2400" dirty="0" smtClean="0">
                <a:solidFill>
                  <a:srgbClr val="008000"/>
                </a:solidFill>
                <a:sym typeface="Symbol" pitchFamily="18" charset="2"/>
              </a:rPr>
              <a:t>(</a:t>
            </a:r>
            <a:r>
              <a:rPr lang="en-US" sz="2400" dirty="0" err="1" smtClean="0">
                <a:solidFill>
                  <a:srgbClr val="008000"/>
                </a:solidFill>
                <a:sym typeface="Symbol" pitchFamily="18" charset="2"/>
              </a:rPr>
              <a:t>defn</a:t>
            </a:r>
            <a:r>
              <a:rPr lang="en-US" sz="2400" dirty="0" smtClean="0">
                <a:solidFill>
                  <a:srgbClr val="008000"/>
                </a:solidFill>
                <a:sym typeface="Symbol" pitchFamily="18" charset="2"/>
              </a:rPr>
              <a:t>. of complement)</a:t>
            </a:r>
          </a:p>
          <a:p>
            <a:pPr marL="609600" indent="-609600" eaLnBrk="1" hangingPunct="1">
              <a:lnSpc>
                <a:spcPct val="180000"/>
              </a:lnSpc>
              <a:buFontTx/>
              <a:buAutoNum type="arabicPeriod"/>
            </a:pPr>
            <a:r>
              <a:rPr lang="en-US" sz="2400" dirty="0" smtClean="0">
                <a:sym typeface="Symbol" pitchFamily="18" charset="2"/>
              </a:rPr>
              <a:t>          = { x |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</a:t>
            </a:r>
            <a:r>
              <a:rPr lang="en-US" sz="2400" dirty="0" smtClean="0">
                <a:sym typeface="Symbol" pitchFamily="18" charset="2"/>
              </a:rPr>
              <a:t>(x </a:t>
            </a:r>
            <a:r>
              <a:rPr lang="en-US" sz="2400" b="1" dirty="0" smtClean="0"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b="1" dirty="0" smtClean="0">
                <a:sym typeface="Symbol" pitchFamily="18" charset="2"/>
              </a:rPr>
              <a:t> </a:t>
            </a:r>
            <a:r>
              <a:rPr lang="en-US" sz="2400" dirty="0" smtClean="0">
                <a:sym typeface="Symbol" pitchFamily="18" charset="2"/>
              </a:rPr>
              <a:t>B) }</a:t>
            </a:r>
            <a:r>
              <a:rPr lang="en-US" sz="2400" b="1" dirty="0" smtClean="0">
                <a:sym typeface="Symbol" pitchFamily="18" charset="2"/>
              </a:rPr>
              <a:t>      </a:t>
            </a:r>
            <a:r>
              <a:rPr lang="en-US" sz="2400" dirty="0" smtClean="0">
                <a:solidFill>
                  <a:srgbClr val="008000"/>
                </a:solidFill>
                <a:sym typeface="Symbol" pitchFamily="18" charset="2"/>
              </a:rPr>
              <a:t>(</a:t>
            </a:r>
            <a:r>
              <a:rPr lang="en-US" sz="2400" dirty="0" err="1" smtClean="0">
                <a:solidFill>
                  <a:srgbClr val="008000"/>
                </a:solidFill>
                <a:sym typeface="Symbol" pitchFamily="18" charset="2"/>
              </a:rPr>
              <a:t>defn</a:t>
            </a:r>
            <a:r>
              <a:rPr lang="en-US" sz="2400" dirty="0" smtClean="0">
                <a:solidFill>
                  <a:srgbClr val="008000"/>
                </a:solidFill>
                <a:sym typeface="Symbol" pitchFamily="18" charset="2"/>
              </a:rPr>
              <a:t>. of </a:t>
            </a:r>
            <a:r>
              <a:rPr lang="en-US" sz="2400" b="1" dirty="0" smtClean="0">
                <a:solidFill>
                  <a:srgbClr val="008000"/>
                </a:solidFill>
                <a:sym typeface="Symbol" pitchFamily="18" charset="2"/>
              </a:rPr>
              <a:t></a:t>
            </a:r>
            <a:r>
              <a:rPr lang="en-US" sz="2400" dirty="0" smtClean="0">
                <a:solidFill>
                  <a:srgbClr val="008000"/>
                </a:solidFill>
                <a:sym typeface="Symbol" pitchFamily="18" charset="2"/>
              </a:rPr>
              <a:t> )</a:t>
            </a:r>
          </a:p>
          <a:p>
            <a:pPr marL="609600" indent="-609600" eaLnBrk="1" hangingPunct="1">
              <a:lnSpc>
                <a:spcPct val="180000"/>
              </a:lnSpc>
              <a:buFontTx/>
              <a:buAutoNum type="arabicPeriod"/>
            </a:pPr>
            <a:r>
              <a:rPr lang="en-US" sz="2400" dirty="0" smtClean="0">
                <a:sym typeface="Symbol" pitchFamily="18" charset="2"/>
              </a:rPr>
              <a:t>          = { x | </a:t>
            </a:r>
            <a:r>
              <a:rPr lang="en-US" sz="2400" b="1" dirty="0" smtClean="0">
                <a:sym typeface="Symbol" pitchFamily="18" charset="2"/>
              </a:rPr>
              <a:t></a:t>
            </a:r>
            <a:r>
              <a:rPr lang="en-US" sz="2400" dirty="0" smtClean="0">
                <a:sym typeface="Symbol" pitchFamily="18" charset="2"/>
              </a:rPr>
              <a:t>(x </a:t>
            </a:r>
            <a:r>
              <a:rPr lang="en-US" sz="2400" b="1" dirty="0" smtClean="0"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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x</a:t>
            </a:r>
            <a:r>
              <a:rPr lang="en-US" sz="2400" b="1" dirty="0" smtClean="0"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B) }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sym typeface="Symbol" pitchFamily="18" charset="2"/>
              </a:rPr>
              <a:t>(</a:t>
            </a:r>
            <a:r>
              <a:rPr lang="en-US" sz="2400" dirty="0" err="1" smtClean="0">
                <a:solidFill>
                  <a:srgbClr val="008000"/>
                </a:solidFill>
                <a:sym typeface="Symbol" pitchFamily="18" charset="2"/>
              </a:rPr>
              <a:t>defn</a:t>
            </a:r>
            <a:r>
              <a:rPr lang="en-US" sz="2400" dirty="0" smtClean="0">
                <a:solidFill>
                  <a:srgbClr val="008000"/>
                </a:solidFill>
                <a:sym typeface="Symbol" pitchFamily="18" charset="2"/>
              </a:rPr>
              <a:t>. of  </a:t>
            </a:r>
            <a:r>
              <a:rPr lang="en-US" sz="2400" b="1" dirty="0" smtClean="0">
                <a:solidFill>
                  <a:srgbClr val="008000"/>
                </a:solidFill>
                <a:sym typeface="Symbol" pitchFamily="18" charset="2"/>
              </a:rPr>
              <a:t> </a:t>
            </a:r>
            <a:r>
              <a:rPr lang="en-US" sz="2400" dirty="0" smtClean="0">
                <a:solidFill>
                  <a:srgbClr val="008000"/>
                </a:solidFill>
                <a:sym typeface="Symbol" pitchFamily="18" charset="2"/>
              </a:rPr>
              <a:t>)</a:t>
            </a:r>
          </a:p>
          <a:p>
            <a:pPr marL="609600" indent="-609600" eaLnBrk="1" hangingPunct="1">
              <a:lnSpc>
                <a:spcPct val="180000"/>
              </a:lnSpc>
              <a:buFontTx/>
              <a:buAutoNum type="arabicPeriod"/>
            </a:pPr>
            <a:r>
              <a:rPr lang="en-US" sz="2400" dirty="0" smtClean="0">
                <a:sym typeface="Symbol" pitchFamily="18" charset="2"/>
              </a:rPr>
              <a:t>          = { x | (x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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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x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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B) }</a:t>
            </a:r>
            <a:r>
              <a:rPr lang="en-US" sz="2400" b="1" dirty="0" smtClean="0">
                <a:sym typeface="Symbol" pitchFamily="18" charset="2"/>
              </a:rPr>
              <a:t>   </a:t>
            </a:r>
            <a:r>
              <a:rPr lang="en-US" sz="2400" dirty="0" smtClean="0">
                <a:solidFill>
                  <a:srgbClr val="008000"/>
                </a:solidFill>
                <a:sym typeface="Symbol" pitchFamily="18" charset="2"/>
              </a:rPr>
              <a:t>(</a:t>
            </a:r>
            <a:r>
              <a:rPr lang="en-US" sz="2400" i="1" dirty="0" smtClean="0">
                <a:solidFill>
                  <a:srgbClr val="008000"/>
                </a:solidFill>
                <a:sym typeface="Symbol" pitchFamily="18" charset="2"/>
              </a:rPr>
              <a:t>Propositional</a:t>
            </a:r>
            <a:r>
              <a:rPr lang="en-US" sz="2400" dirty="0" smtClean="0">
                <a:solidFill>
                  <a:srgbClr val="008000"/>
                </a:solidFill>
                <a:sym typeface="Symbol" pitchFamily="18" charset="2"/>
              </a:rPr>
              <a:t> De Morgan)</a:t>
            </a:r>
          </a:p>
          <a:p>
            <a:pPr marL="609600" indent="-609600" eaLnBrk="1" hangingPunct="1">
              <a:lnSpc>
                <a:spcPct val="180000"/>
              </a:lnSpc>
              <a:buFontTx/>
              <a:buAutoNum type="arabicPeriod"/>
            </a:pPr>
            <a:r>
              <a:rPr lang="en-US" sz="2400" dirty="0" smtClean="0">
                <a:sym typeface="Symbol" pitchFamily="18" charset="2"/>
              </a:rPr>
              <a:t>          = { x | (x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 </a:t>
            </a:r>
            <a:r>
              <a:rPr lang="en-US" sz="2400" u="sng" dirty="0" smtClean="0">
                <a:solidFill>
                  <a:srgbClr val="7F0000"/>
                </a:solidFill>
                <a:sym typeface="Symbol" pitchFamily="18" charset="2"/>
              </a:rPr>
              <a:t>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  <a:sym typeface="Symbol" pitchFamily="18" charset="2"/>
              </a:rPr>
              <a:t>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x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 </a:t>
            </a:r>
            <a:r>
              <a:rPr lang="en-US" sz="2400" u="sng" dirty="0" smtClean="0">
                <a:solidFill>
                  <a:srgbClr val="7F0000"/>
                </a:solidFill>
                <a:sym typeface="Symbol" pitchFamily="18" charset="2"/>
              </a:rPr>
              <a:t>B</a:t>
            </a:r>
            <a:r>
              <a:rPr lang="en-US" sz="2400" dirty="0" smtClean="0">
                <a:sym typeface="Symbol" pitchFamily="18" charset="2"/>
              </a:rPr>
              <a:t>) }</a:t>
            </a:r>
            <a:r>
              <a:rPr lang="en-US" sz="2400" b="1" dirty="0" smtClean="0">
                <a:sym typeface="Symbol" pitchFamily="18" charset="2"/>
              </a:rPr>
              <a:t>   </a:t>
            </a:r>
            <a:r>
              <a:rPr lang="en-US" sz="2400" dirty="0" smtClean="0">
                <a:solidFill>
                  <a:srgbClr val="008000"/>
                </a:solidFill>
                <a:sym typeface="Symbol" pitchFamily="18" charset="2"/>
              </a:rPr>
              <a:t>(</a:t>
            </a:r>
            <a:r>
              <a:rPr lang="en-US" sz="2400" dirty="0" err="1" smtClean="0">
                <a:solidFill>
                  <a:srgbClr val="008000"/>
                </a:solidFill>
                <a:sym typeface="Symbol" pitchFamily="18" charset="2"/>
              </a:rPr>
              <a:t>defn</a:t>
            </a:r>
            <a:r>
              <a:rPr lang="en-US" sz="2400" dirty="0" smtClean="0">
                <a:solidFill>
                  <a:srgbClr val="008000"/>
                </a:solidFill>
                <a:sym typeface="Symbol" pitchFamily="18" charset="2"/>
              </a:rPr>
              <a:t>. of complement</a:t>
            </a:r>
            <a:r>
              <a:rPr lang="en-US" sz="2400" b="1" dirty="0" smtClean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sym typeface="Symbol" pitchFamily="18" charset="2"/>
              </a:rPr>
              <a:t>)</a:t>
            </a:r>
          </a:p>
          <a:p>
            <a:pPr marL="609600" indent="-609600" eaLnBrk="1" hangingPunct="1">
              <a:lnSpc>
                <a:spcPct val="180000"/>
              </a:lnSpc>
              <a:buFontTx/>
              <a:buAutoNum type="arabicPeriod"/>
            </a:pPr>
            <a:r>
              <a:rPr lang="en-US" sz="2400" dirty="0" smtClean="0">
                <a:sym typeface="Symbol" pitchFamily="18" charset="2"/>
              </a:rPr>
              <a:t>          = </a:t>
            </a:r>
            <a:r>
              <a:rPr lang="en-US" sz="2400" u="sng" dirty="0" smtClean="0">
                <a:solidFill>
                  <a:srgbClr val="000099"/>
                </a:solidFill>
                <a:sym typeface="Symbol" pitchFamily="18" charset="2"/>
              </a:rPr>
              <a:t>A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</a:t>
            </a:r>
            <a:r>
              <a:rPr lang="en-US" sz="2400" b="1" dirty="0" smtClean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en-US" sz="2400" u="sng" dirty="0" smtClean="0">
                <a:solidFill>
                  <a:srgbClr val="000099"/>
                </a:solidFill>
                <a:sym typeface="Symbol" pitchFamily="18" charset="2"/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                           </a:t>
            </a:r>
            <a:r>
              <a:rPr lang="en-US" sz="2400" dirty="0" smtClean="0">
                <a:solidFill>
                  <a:srgbClr val="008000"/>
                </a:solidFill>
                <a:sym typeface="Symbol" pitchFamily="18" charset="2"/>
              </a:rPr>
              <a:t>(</a:t>
            </a:r>
            <a:r>
              <a:rPr lang="en-US" sz="2400" dirty="0" err="1" smtClean="0">
                <a:solidFill>
                  <a:srgbClr val="008000"/>
                </a:solidFill>
                <a:sym typeface="Symbol" pitchFamily="18" charset="2"/>
              </a:rPr>
              <a:t>defn</a:t>
            </a:r>
            <a:r>
              <a:rPr lang="en-US" sz="2400" dirty="0" smtClean="0">
                <a:solidFill>
                  <a:srgbClr val="008000"/>
                </a:solidFill>
                <a:sym typeface="Symbol" pitchFamily="18" charset="2"/>
              </a:rPr>
              <a:t>. of </a:t>
            </a:r>
            <a:r>
              <a:rPr lang="en-US" sz="2400" b="1" dirty="0" smtClean="0">
                <a:solidFill>
                  <a:srgbClr val="008000"/>
                </a:solidFill>
                <a:sym typeface="Symbol" pitchFamily="18" charset="2"/>
              </a:rPr>
              <a:t> </a:t>
            </a:r>
            <a:r>
              <a:rPr lang="en-US" sz="2400" dirty="0" smtClean="0">
                <a:solidFill>
                  <a:srgbClr val="008000"/>
                </a:solidFill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2A7C5E-56B0-4C80-AC5F-391DB676C92D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Prove </a:t>
            </a:r>
            <a:r>
              <a:rPr lang="en-US" sz="3600" u="sng" smtClean="0">
                <a:sym typeface="Symbol" pitchFamily="18" charset="2"/>
              </a:rPr>
              <a:t>A </a:t>
            </a:r>
            <a:r>
              <a:rPr lang="en-US" sz="3600" b="1" u="sng" smtClean="0">
                <a:sym typeface="Symbol" pitchFamily="18" charset="2"/>
              </a:rPr>
              <a:t> </a:t>
            </a:r>
            <a:r>
              <a:rPr lang="en-US" sz="3600" u="sng" smtClean="0">
                <a:sym typeface="Symbol" pitchFamily="18" charset="2"/>
              </a:rPr>
              <a:t>B</a:t>
            </a:r>
            <a:r>
              <a:rPr lang="en-US" sz="3600" smtClean="0">
                <a:sym typeface="Symbol" pitchFamily="18" charset="2"/>
              </a:rPr>
              <a:t> = </a:t>
            </a:r>
            <a:r>
              <a:rPr lang="en-US" sz="3600" u="sng" smtClean="0">
                <a:sym typeface="Symbol" pitchFamily="18" charset="2"/>
              </a:rPr>
              <a:t>A</a:t>
            </a:r>
            <a:r>
              <a:rPr lang="en-US" sz="3600" smtClean="0">
                <a:sym typeface="Symbol" pitchFamily="18" charset="2"/>
              </a:rPr>
              <a:t> </a:t>
            </a:r>
            <a:r>
              <a:rPr lang="en-US" sz="3600" b="1" smtClean="0">
                <a:sym typeface="Symbol" pitchFamily="18" charset="2"/>
              </a:rPr>
              <a:t> </a:t>
            </a:r>
            <a:r>
              <a:rPr lang="en-US" sz="3600" u="sng" smtClean="0">
                <a:sym typeface="Symbol" pitchFamily="18" charset="2"/>
              </a:rPr>
              <a:t>B</a:t>
            </a:r>
            <a:br>
              <a:rPr lang="en-US" sz="3600" u="sng" smtClean="0">
                <a:sym typeface="Symbol" pitchFamily="18" charset="2"/>
              </a:rPr>
            </a:br>
            <a:r>
              <a:rPr lang="en-US" sz="3200" smtClean="0">
                <a:solidFill>
                  <a:schemeClr val="tx1"/>
                </a:solidFill>
                <a:sym typeface="Symbol" pitchFamily="18" charset="2"/>
              </a:rPr>
              <a:t>Membership Table</a:t>
            </a:r>
          </a:p>
        </p:txBody>
      </p:sp>
      <p:graphicFrame>
        <p:nvGraphicFramePr>
          <p:cNvPr id="350297" name="Group 89"/>
          <p:cNvGraphicFramePr>
            <a:graphicFrameLocks noGrp="1"/>
          </p:cNvGraphicFramePr>
          <p:nvPr>
            <p:ph idx="1"/>
          </p:nvPr>
        </p:nvGraphicFramePr>
        <p:xfrm>
          <a:off x="3124200" y="3200400"/>
          <a:ext cx="5715000" cy="29718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1295400"/>
                <a:gridCol w="1219200"/>
                <a:gridCol w="533400"/>
                <a:gridCol w="457200"/>
                <a:gridCol w="1295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3" name="Rectangle 75"/>
          <p:cNvSpPr>
            <a:spLocks noChangeArrowheads="1"/>
          </p:cNvSpPr>
          <p:nvPr/>
        </p:nvSpPr>
        <p:spPr bwMode="auto">
          <a:xfrm>
            <a:off x="507410" y="3132138"/>
            <a:ext cx="2438400" cy="2590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Oval 76"/>
          <p:cNvSpPr>
            <a:spLocks noChangeArrowheads="1"/>
          </p:cNvSpPr>
          <p:nvPr/>
        </p:nvSpPr>
        <p:spPr bwMode="auto">
          <a:xfrm>
            <a:off x="762000" y="3602038"/>
            <a:ext cx="12954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5" name="Oval 77"/>
          <p:cNvSpPr>
            <a:spLocks noChangeArrowheads="1"/>
          </p:cNvSpPr>
          <p:nvPr/>
        </p:nvSpPr>
        <p:spPr bwMode="auto">
          <a:xfrm>
            <a:off x="1371600" y="3602038"/>
            <a:ext cx="12954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6" name="Text Box 78"/>
          <p:cNvSpPr txBox="1">
            <a:spLocks noChangeArrowheads="1"/>
          </p:cNvSpPr>
          <p:nvPr/>
        </p:nvSpPr>
        <p:spPr bwMode="auto">
          <a:xfrm>
            <a:off x="1545635" y="5029200"/>
            <a:ext cx="3619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1</a:t>
            </a:r>
          </a:p>
        </p:txBody>
      </p:sp>
      <p:sp>
        <p:nvSpPr>
          <p:cNvPr id="12347" name="Text Box 79"/>
          <p:cNvSpPr txBox="1">
            <a:spLocks noChangeArrowheads="1"/>
          </p:cNvSpPr>
          <p:nvPr/>
        </p:nvSpPr>
        <p:spPr bwMode="auto">
          <a:xfrm>
            <a:off x="2193925" y="3897313"/>
            <a:ext cx="3619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2348" name="Text Box 80"/>
          <p:cNvSpPr txBox="1">
            <a:spLocks noChangeArrowheads="1"/>
          </p:cNvSpPr>
          <p:nvPr/>
        </p:nvSpPr>
        <p:spPr bwMode="auto">
          <a:xfrm>
            <a:off x="914400" y="3906838"/>
            <a:ext cx="3619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12349" name="Text Box 81"/>
          <p:cNvSpPr txBox="1">
            <a:spLocks noChangeArrowheads="1"/>
          </p:cNvSpPr>
          <p:nvPr/>
        </p:nvSpPr>
        <p:spPr bwMode="auto">
          <a:xfrm>
            <a:off x="1584325" y="3897313"/>
            <a:ext cx="3619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2350" name="Text Box 82"/>
          <p:cNvSpPr txBox="1">
            <a:spLocks noChangeArrowheads="1"/>
          </p:cNvSpPr>
          <p:nvPr/>
        </p:nvSpPr>
        <p:spPr bwMode="auto">
          <a:xfrm>
            <a:off x="990600" y="3525838"/>
            <a:ext cx="4413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12351" name="Text Box 83"/>
          <p:cNvSpPr txBox="1">
            <a:spLocks noChangeArrowheads="1"/>
          </p:cNvSpPr>
          <p:nvPr/>
        </p:nvSpPr>
        <p:spPr bwMode="auto">
          <a:xfrm>
            <a:off x="1981200" y="3525838"/>
            <a:ext cx="4206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12352" name="Text Box 88"/>
          <p:cNvSpPr txBox="1">
            <a:spLocks noChangeArrowheads="1"/>
          </p:cNvSpPr>
          <p:nvPr/>
        </p:nvSpPr>
        <p:spPr bwMode="auto">
          <a:xfrm>
            <a:off x="457200" y="1524000"/>
            <a:ext cx="8177213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Let </a:t>
            </a:r>
            <a:r>
              <a:rPr lang="en-US">
                <a:solidFill>
                  <a:srgbClr val="000099"/>
                </a:solidFill>
              </a:rPr>
              <a:t>x</a:t>
            </a:r>
            <a:r>
              <a:rPr lang="en-US"/>
              <a:t> be an </a:t>
            </a:r>
            <a:r>
              <a:rPr lang="en-US" i="1">
                <a:solidFill>
                  <a:srgbClr val="7F0000"/>
                </a:solidFill>
              </a:rPr>
              <a:t>arbitrary</a:t>
            </a:r>
            <a:r>
              <a:rPr lang="en-US"/>
              <a:t> member of the Universe.</a:t>
            </a:r>
          </a:p>
          <a:p>
            <a:pPr eaLnBrk="1" hangingPunct="1"/>
            <a:r>
              <a:rPr lang="en-US"/>
              <a:t>In the table below, each column denotes the proposition</a:t>
            </a:r>
          </a:p>
          <a:p>
            <a:pPr eaLnBrk="1" hangingPunct="1"/>
            <a:r>
              <a:rPr lang="en-US"/>
              <a:t>function “</a:t>
            </a:r>
            <a:r>
              <a:rPr lang="en-US">
                <a:solidFill>
                  <a:srgbClr val="000099"/>
                </a:solidFill>
              </a:rPr>
              <a:t>x</a:t>
            </a:r>
            <a:r>
              <a:rPr lang="en-US"/>
              <a:t> is a member of this set.”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Think like a mathematician</a:t>
            </a:r>
            <a:br>
              <a:rPr lang="en-US" dirty="0" smtClean="0"/>
            </a:br>
            <a:r>
              <a:rPr lang="en-US" sz="3200" dirty="0" smtClean="0"/>
              <a:t>Is membership table the analog of truth table?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696200" cy="4419600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en-US" dirty="0" smtClean="0"/>
              <a:t>With </a:t>
            </a:r>
            <a:r>
              <a:rPr lang="en-US" dirty="0" smtClean="0">
                <a:solidFill>
                  <a:srgbClr val="A80000"/>
                </a:solidFill>
              </a:rPr>
              <a:t>3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A80000"/>
                </a:solidFill>
              </a:rPr>
              <a:t>propositional variables</a:t>
            </a:r>
            <a:r>
              <a:rPr lang="en-US" dirty="0" smtClean="0"/>
              <a:t>, a truth table has </a:t>
            </a:r>
            <a:r>
              <a:rPr lang="en-US" dirty="0" smtClean="0">
                <a:solidFill>
                  <a:srgbClr val="A80000"/>
                </a:solidFill>
              </a:rPr>
              <a:t>2</a:t>
            </a:r>
            <a:r>
              <a:rPr lang="en-US" baseline="30000" dirty="0" smtClean="0">
                <a:solidFill>
                  <a:srgbClr val="A80000"/>
                </a:solidFill>
              </a:rPr>
              <a:t>3</a:t>
            </a:r>
            <a:r>
              <a:rPr lang="en-US" dirty="0" smtClean="0"/>
              <a:t> rows.</a:t>
            </a:r>
          </a:p>
          <a:p>
            <a:pPr eaLnBrk="1" hangingPunct="1">
              <a:spcBef>
                <a:spcPts val="1000"/>
              </a:spcBef>
            </a:pPr>
            <a:r>
              <a:rPr lang="en-US" dirty="0" smtClean="0"/>
              <a:t>With </a:t>
            </a:r>
            <a:r>
              <a:rPr lang="en-US" dirty="0" smtClean="0">
                <a:solidFill>
                  <a:srgbClr val="A80000"/>
                </a:solidFill>
              </a:rPr>
              <a:t>3 sets</a:t>
            </a:r>
            <a:r>
              <a:rPr lang="en-US" dirty="0" smtClean="0"/>
              <a:t>, do we have </a:t>
            </a:r>
            <a:r>
              <a:rPr lang="en-US" dirty="0" smtClean="0">
                <a:solidFill>
                  <a:srgbClr val="A80000"/>
                </a:solidFill>
              </a:rPr>
              <a:t>2</a:t>
            </a:r>
            <a:r>
              <a:rPr lang="en-US" baseline="30000" dirty="0" smtClean="0">
                <a:solidFill>
                  <a:srgbClr val="A80000"/>
                </a:solidFill>
              </a:rPr>
              <a:t>3</a:t>
            </a:r>
            <a:r>
              <a:rPr lang="en-US" dirty="0" smtClean="0"/>
              <a:t> regions?</a:t>
            </a:r>
          </a:p>
          <a:p>
            <a:pPr eaLnBrk="1" hangingPunct="1">
              <a:spcBef>
                <a:spcPts val="1000"/>
              </a:spcBef>
            </a:pPr>
            <a:r>
              <a:rPr lang="en-US" dirty="0" smtClean="0"/>
              <a:t>Does this generalize to </a:t>
            </a:r>
            <a:r>
              <a:rPr lang="en-US" i="1" dirty="0" smtClean="0">
                <a:solidFill>
                  <a:srgbClr val="A80000"/>
                </a:solidFill>
              </a:rPr>
              <a:t>n</a:t>
            </a:r>
            <a:r>
              <a:rPr lang="en-US" dirty="0" smtClean="0"/>
              <a:t> sets?</a:t>
            </a:r>
          </a:p>
          <a:p>
            <a:pPr eaLnBrk="1" hangingPunct="1">
              <a:spcBef>
                <a:spcPts val="1000"/>
              </a:spcBef>
            </a:pPr>
            <a:r>
              <a:rPr lang="en-US" dirty="0" smtClean="0"/>
              <a:t>What is the </a:t>
            </a:r>
            <a:r>
              <a:rPr lang="en-US" i="1" dirty="0" smtClean="0">
                <a:solidFill>
                  <a:srgbClr val="A80000"/>
                </a:solidFill>
              </a:rPr>
              <a:t>analog</a:t>
            </a:r>
            <a:r>
              <a:rPr lang="en-US" dirty="0" smtClean="0"/>
              <a:t> of modus ponens?</a:t>
            </a:r>
          </a:p>
          <a:p>
            <a:pPr marL="971550" lvl="1" indent="-514350" eaLnBrk="1" hangingPunct="1">
              <a:spcBef>
                <a:spcPts val="1000"/>
              </a:spcBef>
              <a:buFont typeface="+mj-lt"/>
              <a:buAutoNum type="arabicPeriod"/>
            </a:pPr>
            <a:r>
              <a:rPr lang="en-US" dirty="0" smtClean="0"/>
              <a:t>What is the set analog of p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dirty="0" smtClean="0"/>
              <a:t> q?</a:t>
            </a:r>
          </a:p>
          <a:p>
            <a:pPr marL="971550" lvl="1" indent="-514350" eaLnBrk="1" hangingPunct="1">
              <a:spcBef>
                <a:spcPts val="1000"/>
              </a:spcBef>
              <a:buFont typeface="+mj-lt"/>
              <a:buAutoNum type="arabicPeriod"/>
            </a:pPr>
            <a:r>
              <a:rPr lang="en-US" dirty="0" smtClean="0"/>
              <a:t>What is the set analog of a tautology?</a:t>
            </a:r>
          </a:p>
          <a:p>
            <a:pPr marL="457200" lvl="1" indent="0" eaLnBrk="1" hangingPunct="1">
              <a:spcBef>
                <a:spcPts val="1000"/>
              </a:spcBef>
              <a:buNone/>
            </a:pPr>
            <a:r>
              <a:rPr lang="en-US" i="1" dirty="0" smtClean="0">
                <a:solidFill>
                  <a:srgbClr val="007900"/>
                </a:solidFill>
              </a:rPr>
              <a:t>If interested, see chapter 12 of textbook.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B03AF9-7007-4E86-A44C-759619FC7720}" type="slidenum">
              <a:rPr lang="en-US" sz="1400"/>
              <a:pPr eaLnBrk="1" hangingPunct="1"/>
              <a:t>12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 between logic &amp;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In logic: </a:t>
            </a:r>
            <a:r>
              <a:rPr lang="en-US" dirty="0"/>
              <a:t>p </a:t>
            </a:r>
            <a:r>
              <a:rPr lang="en-US" b="1" dirty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dirty="0"/>
              <a:t> </a:t>
            </a:r>
            <a:r>
              <a:rPr lang="en-US" dirty="0" smtClean="0"/>
              <a:t>q </a:t>
            </a:r>
            <a:r>
              <a:rPr lang="en-US" dirty="0" smtClean="0">
                <a:solidFill>
                  <a:srgbClr val="7F0000"/>
                </a:solidFill>
                <a:cs typeface="Times New Roman" pitchFamily="18" charset="0"/>
              </a:rPr>
              <a:t>≡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</a:t>
            </a:r>
            <a:r>
              <a:rPr lang="en-US" dirty="0" smtClean="0">
                <a:sym typeface="Symbol" pitchFamily="18" charset="2"/>
              </a:rPr>
              <a:t>p </a:t>
            </a:r>
            <a:r>
              <a:rPr lang="en-US" b="1" dirty="0">
                <a:solidFill>
                  <a:srgbClr val="7F0000"/>
                </a:solidFill>
                <a:sym typeface="Symbol" pitchFamily="18" charset="2"/>
              </a:rPr>
              <a:t>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q</a:t>
            </a:r>
            <a:r>
              <a:rPr lang="en-US" dirty="0" smtClean="0"/>
              <a:t>  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Its set analog is </a:t>
            </a:r>
            <a:r>
              <a:rPr lang="en-US" u="sng" dirty="0" smtClean="0"/>
              <a:t>P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 </a:t>
            </a:r>
            <a:r>
              <a:rPr lang="en-US" dirty="0" smtClean="0">
                <a:latin typeface="Arial" charset="0"/>
                <a:sym typeface="Symbol" pitchFamily="18" charset="2"/>
              </a:rPr>
              <a:t>Q</a:t>
            </a:r>
            <a:endParaRPr lang="en-US" dirty="0" smtClean="0"/>
          </a:p>
          <a:p>
            <a:pPr>
              <a:lnSpc>
                <a:spcPct val="130000"/>
              </a:lnSpc>
            </a:pPr>
            <a:r>
              <a:rPr lang="en-US" dirty="0" smtClean="0"/>
              <a:t>Set analog of modus ponens</a:t>
            </a:r>
          </a:p>
          <a:p>
            <a:pPr marL="457200" lvl="1" indent="0">
              <a:lnSpc>
                <a:spcPct val="130000"/>
              </a:lnSpc>
              <a:buNone/>
            </a:pPr>
            <a:r>
              <a:rPr lang="en-US" dirty="0" smtClean="0"/>
              <a:t>( p </a:t>
            </a:r>
            <a:r>
              <a:rPr lang="en-US" b="1" dirty="0">
                <a:solidFill>
                  <a:srgbClr val="7F0000"/>
                </a:solidFill>
                <a:sym typeface="Symbol" pitchFamily="18" charset="2"/>
              </a:rPr>
              <a:t></a:t>
            </a:r>
            <a:r>
              <a:rPr lang="en-US" dirty="0" smtClean="0"/>
              <a:t> ( p </a:t>
            </a:r>
            <a:r>
              <a:rPr lang="en-US" b="1" dirty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dirty="0"/>
              <a:t> </a:t>
            </a:r>
            <a:r>
              <a:rPr lang="en-US" dirty="0" smtClean="0"/>
              <a:t>q ) ) </a:t>
            </a:r>
            <a:r>
              <a:rPr lang="en-US" b="1" dirty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dirty="0"/>
              <a:t> </a:t>
            </a:r>
            <a:r>
              <a:rPr lang="en-US" dirty="0" smtClean="0"/>
              <a:t>q </a:t>
            </a:r>
          </a:p>
          <a:p>
            <a:pPr marL="457200" lvl="1" indent="0">
              <a:lnSpc>
                <a:spcPct val="130000"/>
              </a:lnSpc>
              <a:buNone/>
            </a:pPr>
            <a:r>
              <a:rPr lang="en-US" sz="3200" dirty="0" smtClean="0">
                <a:solidFill>
                  <a:srgbClr val="00007F"/>
                </a:solidFill>
              </a:rPr>
              <a:t>is </a:t>
            </a:r>
          </a:p>
          <a:p>
            <a:pPr marL="457200" lvl="1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660066"/>
                </a:solidFill>
              </a:rPr>
              <a:t>Complement[ </a:t>
            </a:r>
            <a:r>
              <a:rPr lang="en-US" dirty="0" smtClean="0"/>
              <a:t>P </a:t>
            </a:r>
            <a:r>
              <a:rPr lang="en-US" b="1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 </a:t>
            </a:r>
            <a:r>
              <a:rPr lang="en-US" dirty="0" smtClean="0">
                <a:latin typeface="Arial" charset="0"/>
                <a:sym typeface="Symbol" pitchFamily="18" charset="2"/>
              </a:rPr>
              <a:t>( </a:t>
            </a:r>
            <a:r>
              <a:rPr lang="en-US" u="sng" dirty="0" smtClean="0">
                <a:latin typeface="Arial" charset="0"/>
                <a:sym typeface="Symbol" pitchFamily="18" charset="2"/>
              </a:rPr>
              <a:t>P</a:t>
            </a:r>
            <a:r>
              <a:rPr lang="en-US" dirty="0" smtClean="0">
                <a:latin typeface="Arial" charset="0"/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 </a:t>
            </a:r>
            <a:r>
              <a:rPr lang="en-US" dirty="0" smtClean="0">
                <a:latin typeface="Arial" charset="0"/>
                <a:sym typeface="Symbol" pitchFamily="18" charset="2"/>
              </a:rPr>
              <a:t>Q ) </a:t>
            </a:r>
            <a:r>
              <a:rPr lang="en-US" dirty="0">
                <a:solidFill>
                  <a:srgbClr val="660066"/>
                </a:solidFill>
                <a:latin typeface="Arial" charset="0"/>
                <a:sym typeface="Symbol" pitchFamily="18" charset="2"/>
              </a:rPr>
              <a:t>]</a:t>
            </a:r>
            <a:r>
              <a:rPr lang="en-US" dirty="0" smtClean="0">
                <a:latin typeface="Arial" charset="0"/>
                <a:sym typeface="Symbol" pitchFamily="18" charset="2"/>
              </a:rPr>
              <a:t> </a:t>
            </a:r>
            <a:r>
              <a:rPr lang="en-US" b="1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 </a:t>
            </a:r>
            <a:r>
              <a:rPr lang="en-US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Q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Peter Cappello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7A1D5-F480-42B6-9BF4-8A3679E27AA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51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</a:t>
            </a:r>
            <a:r>
              <a:rPr lang="en-US" sz="1400"/>
              <a:t>Peter </a:t>
            </a:r>
            <a:r>
              <a:rPr lang="en-US" sz="1400" smtClean="0"/>
              <a:t>Cappello</a:t>
            </a:r>
            <a:endParaRPr lang="en-US" sz="1400" dirty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3959CE-515B-40B2-83F0-591D0832B422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Computer Representation of Sets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876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sz="1600" dirty="0" smtClean="0"/>
              <a:t>There are </a:t>
            </a:r>
            <a:r>
              <a:rPr lang="en-US" sz="1600" i="1" dirty="0" smtClean="0">
                <a:solidFill>
                  <a:srgbClr val="7F0000"/>
                </a:solidFill>
              </a:rPr>
              <a:t>many</a:t>
            </a:r>
            <a:r>
              <a:rPr lang="en-US" sz="1600" dirty="0" smtClean="0"/>
              <a:t> ways to represent sets.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sz="1600" dirty="0" smtClean="0"/>
              <a:t>Which is best </a:t>
            </a:r>
            <a:r>
              <a:rPr lang="en-US" sz="1600" i="1" dirty="0" smtClean="0"/>
              <a:t>depends</a:t>
            </a:r>
            <a:r>
              <a:rPr lang="en-US" sz="1600" dirty="0" smtClean="0"/>
              <a:t> on the </a:t>
            </a:r>
            <a:r>
              <a:rPr lang="en-US" sz="1600" dirty="0" smtClean="0">
                <a:solidFill>
                  <a:srgbClr val="7F0000"/>
                </a:solidFill>
              </a:rPr>
              <a:t>particular</a:t>
            </a:r>
            <a:r>
              <a:rPr lang="en-US" sz="1600" dirty="0" smtClean="0"/>
              <a:t> sets &amp; operations.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sz="1600" dirty="0" smtClean="0"/>
              <a:t>Bit string: Let | U | = </a:t>
            </a:r>
            <a:r>
              <a:rPr lang="en-US" sz="1600" i="1" dirty="0" smtClean="0"/>
              <a:t>n</a:t>
            </a:r>
            <a:r>
              <a:rPr lang="en-US" sz="1600" dirty="0" smtClean="0"/>
              <a:t>, where </a:t>
            </a:r>
            <a:r>
              <a:rPr lang="en-US" sz="1600" i="1" dirty="0" smtClean="0"/>
              <a:t>n</a:t>
            </a:r>
            <a:r>
              <a:rPr lang="en-US" sz="1600" dirty="0" smtClean="0"/>
              <a:t> is not “too” large: U = { a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, …, a</a:t>
            </a:r>
            <a:r>
              <a:rPr lang="en-US" sz="1600" baseline="-25000" dirty="0" smtClean="0"/>
              <a:t>n </a:t>
            </a:r>
            <a:r>
              <a:rPr lang="en-US" sz="1600" dirty="0" smtClean="0"/>
              <a:t>}.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en-US" sz="1600" dirty="0" smtClean="0"/>
              <a:t>Represent set A as an </a:t>
            </a:r>
            <a:r>
              <a:rPr lang="en-US" sz="1600" i="1" dirty="0" smtClean="0"/>
              <a:t>n</a:t>
            </a:r>
            <a:r>
              <a:rPr lang="en-US" sz="1600" dirty="0" smtClean="0"/>
              <a:t>-bit string.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en-US" sz="1600" dirty="0" smtClean="0"/>
              <a:t>If ( </a:t>
            </a:r>
            <a:r>
              <a:rPr lang="en-US" sz="1600" dirty="0" err="1" smtClean="0"/>
              <a:t>a</a:t>
            </a:r>
            <a:r>
              <a:rPr lang="en-US" sz="1600" baseline="-25000" dirty="0" err="1" smtClean="0"/>
              <a:t>i</a:t>
            </a:r>
            <a:r>
              <a:rPr lang="en-US" sz="1600" dirty="0" smtClean="0"/>
              <a:t> </a:t>
            </a:r>
            <a:r>
              <a:rPr lang="en-US" sz="1600" b="1" dirty="0" smtClean="0">
                <a:sym typeface="Symbol" pitchFamily="18" charset="2"/>
              </a:rPr>
              <a:t> </a:t>
            </a:r>
            <a:r>
              <a:rPr lang="en-US" sz="1600" dirty="0" smtClean="0"/>
              <a:t>A )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en-US" sz="1600" dirty="0" smtClean="0"/>
              <a:t>	bit </a:t>
            </a:r>
            <a:r>
              <a:rPr lang="en-US" sz="1600" dirty="0" err="1" smtClean="0"/>
              <a:t>i</a:t>
            </a:r>
            <a:r>
              <a:rPr lang="en-US" sz="1600" dirty="0" smtClean="0"/>
              <a:t> = 1; 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en-US" sz="1600" dirty="0" smtClean="0"/>
              <a:t>else 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en-US" sz="1600" dirty="0" smtClean="0"/>
              <a:t>	bit </a:t>
            </a:r>
            <a:r>
              <a:rPr lang="en-US" sz="1600" dirty="0" err="1" smtClean="0"/>
              <a:t>i</a:t>
            </a:r>
            <a:r>
              <a:rPr lang="en-US" sz="1600" dirty="0" smtClean="0"/>
              <a:t> = 0.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en-US" sz="1600" dirty="0" smtClean="0"/>
              <a:t>Operations </a:t>
            </a:r>
            <a:r>
              <a:rPr lang="en-US" sz="1600" b="1" dirty="0" smtClean="0">
                <a:solidFill>
                  <a:srgbClr val="7F0000"/>
                </a:solidFill>
                <a:sym typeface="Symbol" pitchFamily="18" charset="2"/>
              </a:rPr>
              <a:t></a:t>
            </a:r>
            <a:r>
              <a:rPr lang="en-US" sz="1600" dirty="0" smtClean="0">
                <a:sym typeface="Symbol" pitchFamily="18" charset="2"/>
              </a:rPr>
              <a:t>,</a:t>
            </a:r>
            <a:r>
              <a:rPr lang="en-US" sz="1600" b="1" dirty="0" smtClean="0">
                <a:sym typeface="Symbol" pitchFamily="18" charset="2"/>
              </a:rPr>
              <a:t> </a:t>
            </a:r>
            <a:r>
              <a:rPr lang="en-US" sz="1600" b="1" dirty="0" smtClean="0">
                <a:solidFill>
                  <a:srgbClr val="7F0000"/>
                </a:solidFill>
                <a:sym typeface="Symbol" pitchFamily="18" charset="2"/>
              </a:rPr>
              <a:t></a:t>
            </a:r>
            <a:r>
              <a:rPr lang="en-US" sz="1600" b="1" dirty="0" smtClean="0">
                <a:sym typeface="Symbol" pitchFamily="18" charset="2"/>
              </a:rPr>
              <a:t> 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7F0000"/>
                </a:solidFill>
              </a:rPr>
              <a:t>_</a:t>
            </a:r>
            <a:r>
              <a:rPr lang="en-US" sz="1600" dirty="0" smtClean="0"/>
              <a:t> are performed bitwise.</a:t>
            </a:r>
          </a:p>
          <a:p>
            <a:pPr marL="342900" lvl="1" indent="-342900" eaLnBrk="1" hangingPunct="1">
              <a:lnSpc>
                <a:spcPct val="110000"/>
              </a:lnSpc>
              <a:spcBef>
                <a:spcPts val="600"/>
              </a:spcBef>
              <a:buFontTx/>
              <a:buChar char="•"/>
            </a:pPr>
            <a:r>
              <a:rPr lang="en-US" sz="1600" dirty="0" smtClean="0"/>
              <a:t>In </a:t>
            </a:r>
            <a:r>
              <a:rPr lang="en-US" sz="1600" dirty="0"/>
              <a:t>Java, </a:t>
            </a:r>
            <a:r>
              <a:rPr lang="en-US" sz="1600" i="1" dirty="0">
                <a:solidFill>
                  <a:srgbClr val="007900"/>
                </a:solidFill>
                <a:hlinkClick r:id="rId2"/>
              </a:rPr>
              <a:t>Set</a:t>
            </a:r>
            <a:r>
              <a:rPr lang="en-US" sz="1600" dirty="0">
                <a:hlinkClick r:id="rId2"/>
              </a:rPr>
              <a:t> is the name of an interface</a:t>
            </a:r>
            <a:r>
              <a:rPr lang="en-US" sz="1600" dirty="0" smtClean="0"/>
              <a:t>.</a:t>
            </a:r>
            <a:endParaRPr lang="en-US" sz="1600" dirty="0"/>
          </a:p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sz="1600" dirty="0" smtClean="0"/>
              <a:t>Consider a Java </a:t>
            </a:r>
            <a:r>
              <a:rPr lang="en-US" sz="1600" i="1" dirty="0" smtClean="0">
                <a:solidFill>
                  <a:srgbClr val="7F0000"/>
                </a:solidFill>
              </a:rPr>
              <a:t>set</a:t>
            </a:r>
            <a:r>
              <a:rPr lang="en-US" sz="1600" dirty="0" smtClean="0"/>
              <a:t> class (e.g., </a:t>
            </a:r>
            <a:r>
              <a:rPr lang="en-US" sz="1600" dirty="0" err="1" smtClean="0"/>
              <a:t>BitStringSet</a:t>
            </a:r>
            <a:r>
              <a:rPr lang="en-US" sz="1600" dirty="0" smtClean="0"/>
              <a:t>), where | U | is a constructor parameter. 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sz="1600" dirty="0" smtClean="0"/>
              <a:t>What </a:t>
            </a:r>
            <a:r>
              <a:rPr lang="en-US" sz="1600" dirty="0" smtClean="0">
                <a:solidFill>
                  <a:srgbClr val="7F0000"/>
                </a:solidFill>
              </a:rPr>
              <a:t>data structures </a:t>
            </a:r>
            <a:r>
              <a:rPr lang="en-US" sz="1600" dirty="0" smtClean="0"/>
              <a:t>might be useful to implement the interface?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sz="1600" dirty="0" smtClean="0"/>
              <a:t>What public methods might you want?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sz="1600" dirty="0" smtClean="0"/>
              <a:t>How would you implement them?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</a:p>
          <a:p>
            <a:pPr eaLnBrk="1" hangingPunct="1"/>
            <a:endParaRPr lang="en-US" sz="1400" dirty="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DF2FCE8-9667-45C3-B4CD-F48119B28612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Let A &amp; B be sets. 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dirty="0" smtClean="0"/>
              <a:t>A </a:t>
            </a:r>
            <a:r>
              <a:rPr lang="en-US" sz="2400" i="1" dirty="0" smtClean="0">
                <a:solidFill>
                  <a:srgbClr val="7F0000"/>
                </a:solidFill>
              </a:rPr>
              <a:t>union</a:t>
            </a:r>
            <a:r>
              <a:rPr lang="en-US" sz="2400" dirty="0" smtClean="0"/>
              <a:t> B, denoted </a:t>
            </a:r>
            <a:r>
              <a:rPr lang="en-US" sz="2400" dirty="0" smtClean="0">
                <a:solidFill>
                  <a:srgbClr val="7F0000"/>
                </a:solidFill>
              </a:rPr>
              <a:t>A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 </a:t>
            </a:r>
            <a:r>
              <a:rPr lang="en-US" sz="2400" dirty="0" smtClean="0">
                <a:solidFill>
                  <a:srgbClr val="7F0000"/>
                </a:solidFill>
              </a:rPr>
              <a:t>B</a:t>
            </a:r>
            <a:r>
              <a:rPr lang="en-US" sz="2400" dirty="0" smtClean="0"/>
              <a:t>, is the set                         </a:t>
            </a:r>
            <a:r>
              <a:rPr lang="en-US" sz="2400" dirty="0" smtClean="0">
                <a:solidFill>
                  <a:srgbClr val="000099"/>
                </a:solidFill>
              </a:rPr>
              <a:t>A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</a:t>
            </a:r>
            <a:r>
              <a:rPr lang="en-US" sz="2400" b="1" dirty="0" smtClean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000099"/>
                </a:solidFill>
              </a:rPr>
              <a:t>B = { x | x </a:t>
            </a:r>
            <a:r>
              <a:rPr lang="en-US" sz="2400" b="1" dirty="0" smtClean="0">
                <a:solidFill>
                  <a:srgbClr val="000099"/>
                </a:solidFill>
                <a:sym typeface="Symbol" pitchFamily="18" charset="2"/>
              </a:rPr>
              <a:t> </a:t>
            </a:r>
            <a:r>
              <a:rPr lang="en-US" sz="2400" dirty="0" smtClean="0">
                <a:solidFill>
                  <a:srgbClr val="000099"/>
                </a:solidFill>
              </a:rPr>
              <a:t>A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</a:t>
            </a:r>
            <a:r>
              <a:rPr lang="en-US" sz="2400" b="1" dirty="0" smtClean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000099"/>
                </a:solidFill>
              </a:rPr>
              <a:t>x </a:t>
            </a:r>
            <a:r>
              <a:rPr lang="en-US" sz="2400" b="1" dirty="0" smtClean="0">
                <a:solidFill>
                  <a:srgbClr val="000099"/>
                </a:solidFill>
                <a:sym typeface="Symbol" pitchFamily="18" charset="2"/>
              </a:rPr>
              <a:t> </a:t>
            </a:r>
            <a:r>
              <a:rPr lang="en-US" sz="2400" dirty="0" smtClean="0">
                <a:solidFill>
                  <a:srgbClr val="000099"/>
                </a:solidFill>
              </a:rPr>
              <a:t>B }.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rgbClr val="000099"/>
                </a:solidFill>
              </a:rPr>
              <a:t>Draw a Venn diagram to visualize this.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rgbClr val="000099"/>
                </a:solidFill>
              </a:rPr>
              <a:t>Example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en-US" sz="2400" dirty="0" smtClean="0"/>
              <a:t>O = { x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b="1" dirty="0" smtClean="0">
                <a:sym typeface="Symbol" pitchFamily="18" charset="2"/>
              </a:rPr>
              <a:t> N </a:t>
            </a:r>
            <a:r>
              <a:rPr lang="en-US" sz="2400" dirty="0" smtClean="0">
                <a:sym typeface="Symbol" pitchFamily="18" charset="2"/>
              </a:rPr>
              <a:t>| x is odd }.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en-US" sz="2400" dirty="0" smtClean="0">
                <a:sym typeface="Symbol" pitchFamily="18" charset="2"/>
              </a:rPr>
              <a:t>S = { s </a:t>
            </a:r>
            <a:r>
              <a:rPr lang="en-US" sz="2400" b="1" dirty="0" smtClean="0">
                <a:sym typeface="Symbol" pitchFamily="18" charset="2"/>
              </a:rPr>
              <a:t> N </a:t>
            </a:r>
            <a:r>
              <a:rPr lang="en-US" sz="2400" dirty="0" smtClean="0">
                <a:sym typeface="Symbol" pitchFamily="18" charset="2"/>
              </a:rPr>
              <a:t>| </a:t>
            </a:r>
            <a:r>
              <a:rPr lang="en-US" sz="2400" b="1" dirty="0" smtClean="0">
                <a:sym typeface="Symbol" pitchFamily="18" charset="2"/>
              </a:rPr>
              <a:t></a:t>
            </a:r>
            <a:r>
              <a:rPr lang="en-US" sz="2400" dirty="0" smtClean="0">
                <a:sym typeface="Symbol" pitchFamily="18" charset="2"/>
              </a:rPr>
              <a:t>x </a:t>
            </a:r>
            <a:r>
              <a:rPr lang="en-US" sz="2400" b="1" dirty="0" smtClean="0">
                <a:sym typeface="Symbol" pitchFamily="18" charset="2"/>
              </a:rPr>
              <a:t> N</a:t>
            </a:r>
            <a:r>
              <a:rPr lang="en-US" sz="2400" dirty="0" smtClean="0">
                <a:sym typeface="Symbol" pitchFamily="18" charset="2"/>
              </a:rPr>
              <a:t> s = x</a:t>
            </a:r>
            <a:r>
              <a:rPr lang="en-US" sz="2400" baseline="30000" dirty="0" smtClean="0">
                <a:sym typeface="Symbol" pitchFamily="18" charset="2"/>
              </a:rPr>
              <a:t>2 </a:t>
            </a:r>
            <a:r>
              <a:rPr lang="en-US" sz="2400" dirty="0" smtClean="0">
                <a:sym typeface="Symbol" pitchFamily="18" charset="2"/>
              </a:rPr>
              <a:t>}.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en-US" sz="2400" dirty="0" smtClean="0">
                <a:sym typeface="Symbol" pitchFamily="18" charset="2"/>
              </a:rPr>
              <a:t>Describe O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</a:t>
            </a:r>
            <a:r>
              <a:rPr lang="en-US" sz="2400" dirty="0" smtClean="0">
                <a:sym typeface="Symbol" pitchFamily="18" charset="2"/>
              </a:rPr>
              <a:t> 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9EAD911-FEA3-446B-B03D-9CC4B28A79A4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Intersection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Let A &amp; B be sets. 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rgbClr val="7F0000"/>
                </a:solidFill>
              </a:rPr>
              <a:t>intersection</a:t>
            </a:r>
            <a:r>
              <a:rPr lang="en-US" sz="2000" dirty="0" smtClean="0"/>
              <a:t> B, denoted </a:t>
            </a:r>
            <a:r>
              <a:rPr lang="en-US" sz="2000" dirty="0" smtClean="0">
                <a:solidFill>
                  <a:srgbClr val="7F0000"/>
                </a:solidFill>
              </a:rPr>
              <a:t>A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 </a:t>
            </a:r>
            <a:r>
              <a:rPr lang="en-US" sz="2000" dirty="0" smtClean="0">
                <a:solidFill>
                  <a:srgbClr val="7F0000"/>
                </a:solidFill>
              </a:rPr>
              <a:t>B</a:t>
            </a:r>
            <a:r>
              <a:rPr lang="en-US" sz="2000" dirty="0" smtClean="0"/>
              <a:t>, is the set                                           </a:t>
            </a:r>
            <a:r>
              <a:rPr lang="en-US" sz="2000" dirty="0" smtClean="0">
                <a:solidFill>
                  <a:srgbClr val="000099"/>
                </a:solidFill>
              </a:rPr>
              <a:t>A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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0099"/>
                </a:solidFill>
              </a:rPr>
              <a:t>B = { x | x </a:t>
            </a:r>
            <a:r>
              <a:rPr lang="en-US" sz="2000" b="1" dirty="0" smtClean="0">
                <a:solidFill>
                  <a:srgbClr val="000099"/>
                </a:solidFill>
                <a:sym typeface="Symbol" pitchFamily="18" charset="2"/>
              </a:rPr>
              <a:t> </a:t>
            </a:r>
            <a:r>
              <a:rPr lang="en-US" sz="2000" dirty="0" smtClean="0">
                <a:solidFill>
                  <a:srgbClr val="000099"/>
                </a:solidFill>
              </a:rPr>
              <a:t>A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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0099"/>
                </a:solidFill>
              </a:rPr>
              <a:t>x </a:t>
            </a:r>
            <a:r>
              <a:rPr lang="en-US" sz="2000" b="1" dirty="0" smtClean="0">
                <a:solidFill>
                  <a:srgbClr val="000099"/>
                </a:solidFill>
                <a:sym typeface="Symbol" pitchFamily="18" charset="2"/>
              </a:rPr>
              <a:t> </a:t>
            </a:r>
            <a:r>
              <a:rPr lang="en-US" sz="2000" dirty="0" smtClean="0">
                <a:solidFill>
                  <a:srgbClr val="000099"/>
                </a:solidFill>
              </a:rPr>
              <a:t>B }.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>
                <a:solidFill>
                  <a:srgbClr val="000099"/>
                </a:solidFill>
              </a:rPr>
              <a:t>Draw a Venn diagram to visualize this.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>
                <a:solidFill>
                  <a:srgbClr val="000099"/>
                </a:solidFill>
              </a:rPr>
              <a:t>Example</a:t>
            </a:r>
          </a:p>
          <a:p>
            <a:pPr marL="457200" lvl="1" indent="0" eaLnBrk="1" hangingPunct="1">
              <a:lnSpc>
                <a:spcPct val="150000"/>
              </a:lnSpc>
              <a:buNone/>
            </a:pPr>
            <a:r>
              <a:rPr lang="en-US" sz="2000" dirty="0" smtClean="0"/>
              <a:t>O = { x</a:t>
            </a:r>
            <a:r>
              <a:rPr lang="en-US" sz="2000" dirty="0" smtClean="0">
                <a:solidFill>
                  <a:srgbClr val="000099"/>
                </a:solidFill>
              </a:rPr>
              <a:t> </a:t>
            </a:r>
            <a:r>
              <a:rPr lang="en-US" sz="2000" b="1" dirty="0" smtClean="0">
                <a:sym typeface="Symbol" pitchFamily="18" charset="2"/>
              </a:rPr>
              <a:t> N </a:t>
            </a:r>
            <a:r>
              <a:rPr lang="en-US" sz="2000" dirty="0" smtClean="0">
                <a:sym typeface="Symbol" pitchFamily="18" charset="2"/>
              </a:rPr>
              <a:t>| x is odd }.</a:t>
            </a:r>
          </a:p>
          <a:p>
            <a:pPr marL="457200" lvl="1" indent="0" eaLnBrk="1" hangingPunct="1">
              <a:lnSpc>
                <a:spcPct val="150000"/>
              </a:lnSpc>
              <a:buNone/>
            </a:pPr>
            <a:r>
              <a:rPr lang="en-US" sz="2000" dirty="0" smtClean="0">
                <a:sym typeface="Symbol" pitchFamily="18" charset="2"/>
              </a:rPr>
              <a:t>S = { s </a:t>
            </a:r>
            <a:r>
              <a:rPr lang="en-US" sz="2000" b="1" dirty="0" smtClean="0">
                <a:sym typeface="Symbol" pitchFamily="18" charset="2"/>
              </a:rPr>
              <a:t> N </a:t>
            </a:r>
            <a:r>
              <a:rPr lang="en-US" sz="2000" dirty="0" smtClean="0">
                <a:sym typeface="Symbol" pitchFamily="18" charset="2"/>
              </a:rPr>
              <a:t>| </a:t>
            </a:r>
            <a:r>
              <a:rPr lang="en-US" sz="2000" b="1" dirty="0" smtClean="0">
                <a:sym typeface="Symbol" pitchFamily="18" charset="2"/>
              </a:rPr>
              <a:t></a:t>
            </a:r>
            <a:r>
              <a:rPr lang="en-US" sz="2000" dirty="0" smtClean="0">
                <a:sym typeface="Symbol" pitchFamily="18" charset="2"/>
              </a:rPr>
              <a:t>x </a:t>
            </a:r>
            <a:r>
              <a:rPr lang="en-US" sz="2000" b="1" dirty="0" smtClean="0">
                <a:sym typeface="Symbol" pitchFamily="18" charset="2"/>
              </a:rPr>
              <a:t> N</a:t>
            </a:r>
            <a:r>
              <a:rPr lang="en-US" sz="2000" dirty="0" smtClean="0">
                <a:sym typeface="Symbol" pitchFamily="18" charset="2"/>
              </a:rPr>
              <a:t> s = x</a:t>
            </a:r>
            <a:r>
              <a:rPr lang="en-US" sz="2000" baseline="30000" dirty="0" smtClean="0">
                <a:sym typeface="Symbol" pitchFamily="18" charset="2"/>
              </a:rPr>
              <a:t>2 </a:t>
            </a:r>
            <a:r>
              <a:rPr lang="en-US" sz="2000" dirty="0" smtClean="0">
                <a:sym typeface="Symbol" pitchFamily="18" charset="2"/>
              </a:rPr>
              <a:t>}.</a:t>
            </a:r>
          </a:p>
          <a:p>
            <a:pPr marL="457200" lvl="1" indent="0" eaLnBrk="1" hangingPunct="1">
              <a:lnSpc>
                <a:spcPct val="150000"/>
              </a:lnSpc>
              <a:buNone/>
            </a:pPr>
            <a:r>
              <a:rPr lang="en-US" sz="2000" dirty="0" smtClean="0">
                <a:sym typeface="Symbol" pitchFamily="18" charset="2"/>
              </a:rPr>
              <a:t>Describe O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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S.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>
                <a:sym typeface="Symbol" pitchFamily="18" charset="2"/>
              </a:rPr>
              <a:t>A &amp; B are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disjoint</a:t>
            </a:r>
            <a:r>
              <a:rPr lang="en-US" sz="2000" dirty="0" smtClean="0">
                <a:sym typeface="Symbol" pitchFamily="18" charset="2"/>
              </a:rPr>
              <a:t> when </a:t>
            </a:r>
            <a:r>
              <a:rPr lang="en-US" sz="2000" dirty="0" smtClean="0">
                <a:solidFill>
                  <a:srgbClr val="7F0000"/>
                </a:solidFill>
              </a:rPr>
              <a:t>A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 </a:t>
            </a:r>
            <a:r>
              <a:rPr lang="en-US" sz="2000" dirty="0" smtClean="0">
                <a:solidFill>
                  <a:srgbClr val="7F0000"/>
                </a:solidFill>
              </a:rPr>
              <a:t>B =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</a:t>
            </a:r>
            <a:r>
              <a:rPr lang="en-US" sz="2000" dirty="0" smtClean="0">
                <a:sym typeface="Symbol" pitchFamily="18" charset="2"/>
              </a:rPr>
              <a:t>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CC00AC2-5FA7-4364-A854-3AF72BE35C17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Difference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Let A &amp; B be sets. </a:t>
            </a:r>
          </a:p>
          <a:p>
            <a:pPr lvl="1" eaLnBrk="1" hangingPunct="1">
              <a:lnSpc>
                <a:spcPct val="150000"/>
              </a:lnSpc>
              <a:buNone/>
            </a:pPr>
            <a:r>
              <a:rPr lang="en-US" sz="2000" dirty="0" smtClean="0"/>
              <a:t>The </a:t>
            </a:r>
            <a:r>
              <a:rPr lang="en-US" sz="2000" i="1" dirty="0" smtClean="0">
                <a:solidFill>
                  <a:srgbClr val="7F0000"/>
                </a:solidFill>
              </a:rPr>
              <a:t>difference</a:t>
            </a:r>
            <a:r>
              <a:rPr lang="en-US" sz="2000" dirty="0" smtClean="0"/>
              <a:t> of A &amp; B, denoted </a:t>
            </a:r>
            <a:r>
              <a:rPr lang="en-US" sz="2000" dirty="0" smtClean="0">
                <a:solidFill>
                  <a:srgbClr val="7F0000"/>
                </a:solidFill>
              </a:rPr>
              <a:t>A </a:t>
            </a:r>
            <a:r>
              <a:rPr lang="en-US" sz="2000" b="1" dirty="0">
                <a:solidFill>
                  <a:srgbClr val="7F0000"/>
                </a:solidFill>
                <a:sym typeface="Symbol" pitchFamily="18" charset="2"/>
              </a:rPr>
              <a:t>– </a:t>
            </a:r>
            <a:r>
              <a:rPr lang="en-US" sz="2000" dirty="0" smtClean="0">
                <a:solidFill>
                  <a:srgbClr val="7F0000"/>
                </a:solidFill>
              </a:rPr>
              <a:t>B</a:t>
            </a:r>
            <a:r>
              <a:rPr lang="en-US" sz="2000" dirty="0" smtClean="0"/>
              <a:t>, is</a:t>
            </a:r>
            <a:r>
              <a:rPr lang="en-US" sz="2000" dirty="0" smtClean="0">
                <a:solidFill>
                  <a:srgbClr val="000099"/>
                </a:solidFill>
              </a:rPr>
              <a:t>                                     </a:t>
            </a:r>
            <a:r>
              <a:rPr lang="en-US" sz="2000" dirty="0" smtClean="0">
                <a:solidFill>
                  <a:srgbClr val="00007F"/>
                </a:solidFill>
              </a:rPr>
              <a:t>A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–</a:t>
            </a:r>
            <a:r>
              <a:rPr lang="en-US" sz="2000" b="1" dirty="0" smtClean="0">
                <a:solidFill>
                  <a:srgbClr val="00007F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007F"/>
                </a:solidFill>
              </a:rPr>
              <a:t>B</a:t>
            </a:r>
            <a:r>
              <a:rPr lang="en-US" sz="2000" dirty="0" smtClean="0">
                <a:solidFill>
                  <a:srgbClr val="A80000"/>
                </a:solidFill>
              </a:rPr>
              <a:t> </a:t>
            </a:r>
            <a:r>
              <a:rPr lang="en-US" sz="2000" dirty="0" smtClean="0">
                <a:solidFill>
                  <a:srgbClr val="00007F"/>
                </a:solidFill>
              </a:rPr>
              <a:t>=</a:t>
            </a:r>
            <a:r>
              <a:rPr lang="en-US" sz="2000" dirty="0" smtClean="0">
                <a:solidFill>
                  <a:srgbClr val="A80000"/>
                </a:solidFill>
              </a:rPr>
              <a:t> </a:t>
            </a:r>
            <a:r>
              <a:rPr lang="en-US" sz="2000" dirty="0">
                <a:solidFill>
                  <a:srgbClr val="000099"/>
                </a:solidFill>
              </a:rPr>
              <a:t>{ x | x </a:t>
            </a:r>
            <a:r>
              <a:rPr lang="en-US" sz="2000" b="1" dirty="0">
                <a:solidFill>
                  <a:srgbClr val="000099"/>
                </a:solidFill>
                <a:sym typeface="Symbol" pitchFamily="18" charset="2"/>
              </a:rPr>
              <a:t> </a:t>
            </a:r>
            <a:r>
              <a:rPr lang="en-US" sz="2000" dirty="0">
                <a:solidFill>
                  <a:srgbClr val="000099"/>
                </a:solidFill>
              </a:rPr>
              <a:t>A </a:t>
            </a:r>
            <a:r>
              <a:rPr lang="en-US" sz="2000" b="1" dirty="0">
                <a:solidFill>
                  <a:srgbClr val="7F0000"/>
                </a:solidFill>
                <a:sym typeface="Symbol" pitchFamily="18" charset="2"/>
              </a:rPr>
              <a:t></a:t>
            </a:r>
            <a:r>
              <a:rPr lang="en-US" sz="2000" b="1" dirty="0"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99"/>
                </a:solidFill>
              </a:rPr>
              <a:t>x </a:t>
            </a:r>
            <a:r>
              <a:rPr lang="en-US" sz="2000" b="1" dirty="0">
                <a:solidFill>
                  <a:srgbClr val="7F0000"/>
                </a:solidFill>
                <a:sym typeface="Symbol" pitchFamily="18" charset="2"/>
              </a:rPr>
              <a:t></a:t>
            </a:r>
            <a:r>
              <a:rPr lang="en-US" sz="2000" b="1" dirty="0"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99"/>
                </a:solidFill>
              </a:rPr>
              <a:t>B }</a:t>
            </a:r>
            <a:r>
              <a:rPr lang="en-US" sz="2000" dirty="0" smtClean="0">
                <a:solidFill>
                  <a:srgbClr val="000099"/>
                </a:solidFill>
              </a:rPr>
              <a:t>.</a:t>
            </a:r>
            <a:endParaRPr lang="en-US" sz="2000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solidFill>
                  <a:srgbClr val="000099"/>
                </a:solidFill>
              </a:rPr>
              <a:t>Draw a Venn diagram to visualize this.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solidFill>
                  <a:srgbClr val="000099"/>
                </a:solidFill>
              </a:rPr>
              <a:t>Example</a:t>
            </a:r>
          </a:p>
          <a:p>
            <a:pPr marL="457200" lvl="1" indent="0" eaLnBrk="1" hangingPunct="1">
              <a:lnSpc>
                <a:spcPct val="150000"/>
              </a:lnSpc>
              <a:buNone/>
            </a:pPr>
            <a:r>
              <a:rPr lang="en-US" sz="2000" dirty="0" smtClean="0"/>
              <a:t>O = { x</a:t>
            </a:r>
            <a:r>
              <a:rPr lang="en-US" sz="2000" dirty="0" smtClean="0">
                <a:solidFill>
                  <a:srgbClr val="000099"/>
                </a:solidFill>
              </a:rPr>
              <a:t> </a:t>
            </a:r>
            <a:r>
              <a:rPr lang="en-US" sz="2000" b="1" dirty="0" smtClean="0">
                <a:sym typeface="Symbol" pitchFamily="18" charset="2"/>
              </a:rPr>
              <a:t> N </a:t>
            </a:r>
            <a:r>
              <a:rPr lang="en-US" sz="2000" dirty="0" smtClean="0">
                <a:sym typeface="Symbol" pitchFamily="18" charset="2"/>
              </a:rPr>
              <a:t>| x is odd }.</a:t>
            </a:r>
          </a:p>
          <a:p>
            <a:pPr marL="457200" lvl="1" indent="0" eaLnBrk="1" hangingPunct="1">
              <a:lnSpc>
                <a:spcPct val="150000"/>
              </a:lnSpc>
              <a:buNone/>
            </a:pPr>
            <a:r>
              <a:rPr lang="en-US" sz="2000" dirty="0" smtClean="0">
                <a:sym typeface="Symbol" pitchFamily="18" charset="2"/>
              </a:rPr>
              <a:t>S = { s </a:t>
            </a:r>
            <a:r>
              <a:rPr lang="en-US" sz="2000" b="1" dirty="0" smtClean="0">
                <a:sym typeface="Symbol" pitchFamily="18" charset="2"/>
              </a:rPr>
              <a:t> N </a:t>
            </a:r>
            <a:r>
              <a:rPr lang="en-US" sz="2000" dirty="0" smtClean="0">
                <a:sym typeface="Symbol" pitchFamily="18" charset="2"/>
              </a:rPr>
              <a:t>| </a:t>
            </a:r>
            <a:r>
              <a:rPr lang="en-US" sz="2000" b="1" dirty="0" smtClean="0">
                <a:sym typeface="Symbol" pitchFamily="18" charset="2"/>
              </a:rPr>
              <a:t></a:t>
            </a:r>
            <a:r>
              <a:rPr lang="en-US" sz="2000" dirty="0" smtClean="0">
                <a:sym typeface="Symbol" pitchFamily="18" charset="2"/>
              </a:rPr>
              <a:t>x s = x</a:t>
            </a:r>
            <a:r>
              <a:rPr lang="en-US" sz="2000" baseline="30000" dirty="0" smtClean="0">
                <a:sym typeface="Symbol" pitchFamily="18" charset="2"/>
              </a:rPr>
              <a:t>2 </a:t>
            </a:r>
            <a:r>
              <a:rPr lang="en-US" sz="2000" dirty="0" smtClean="0">
                <a:sym typeface="Symbol" pitchFamily="18" charset="2"/>
              </a:rPr>
              <a:t>}.</a:t>
            </a:r>
          </a:p>
          <a:p>
            <a:pPr marL="457200" lvl="1" indent="0" eaLnBrk="1" hangingPunct="1">
              <a:lnSpc>
                <a:spcPct val="150000"/>
              </a:lnSpc>
              <a:buNone/>
            </a:pPr>
            <a:r>
              <a:rPr lang="en-US" sz="2000" dirty="0" smtClean="0">
                <a:sym typeface="Symbol" pitchFamily="18" charset="2"/>
              </a:rPr>
              <a:t>Describe O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–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50997E-83A0-4425-A1A6-F35FBDFE8086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534400" cy="495300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sz="2000" dirty="0" smtClean="0"/>
              <a:t>Let A be a set. </a:t>
            </a:r>
          </a:p>
          <a:p>
            <a:pPr eaLnBrk="1" hangingPunct="1">
              <a:lnSpc>
                <a:spcPct val="200000"/>
              </a:lnSpc>
            </a:pPr>
            <a:r>
              <a:rPr lang="en-US" sz="2000" dirty="0" smtClean="0"/>
              <a:t>The </a:t>
            </a:r>
            <a:r>
              <a:rPr lang="en-US" sz="2000" i="1" dirty="0" smtClean="0">
                <a:solidFill>
                  <a:srgbClr val="7F0000"/>
                </a:solidFill>
              </a:rPr>
              <a:t>complement</a:t>
            </a:r>
            <a:r>
              <a:rPr lang="en-US" sz="2000" dirty="0" smtClean="0"/>
              <a:t> of A is</a:t>
            </a:r>
            <a:r>
              <a:rPr lang="en-US" sz="2000" dirty="0" smtClean="0">
                <a:solidFill>
                  <a:srgbClr val="000099"/>
                </a:solidFill>
              </a:rPr>
              <a:t> { x | x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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0099"/>
                </a:solidFill>
              </a:rPr>
              <a:t>A } = U – A.</a:t>
            </a:r>
          </a:p>
          <a:p>
            <a:pPr eaLnBrk="1" hangingPunct="1">
              <a:lnSpc>
                <a:spcPct val="200000"/>
              </a:lnSpc>
            </a:pPr>
            <a:r>
              <a:rPr lang="en-US" sz="2000" dirty="0" smtClean="0">
                <a:solidFill>
                  <a:srgbClr val="000099"/>
                </a:solidFill>
              </a:rPr>
              <a:t>Draw a Venn diagram to visualize this.</a:t>
            </a:r>
          </a:p>
          <a:p>
            <a:pPr eaLnBrk="1" hangingPunct="1">
              <a:lnSpc>
                <a:spcPct val="200000"/>
              </a:lnSpc>
            </a:pPr>
            <a:r>
              <a:rPr lang="en-US" sz="2000" dirty="0" smtClean="0">
                <a:solidFill>
                  <a:srgbClr val="000099"/>
                </a:solidFill>
              </a:rPr>
              <a:t>Example</a:t>
            </a:r>
          </a:p>
          <a:p>
            <a:pPr marL="457200" lvl="1" indent="0" eaLnBrk="1" hangingPunct="1">
              <a:lnSpc>
                <a:spcPct val="200000"/>
              </a:lnSpc>
              <a:buNone/>
            </a:pPr>
            <a:r>
              <a:rPr lang="en-US" sz="1800" dirty="0" smtClean="0"/>
              <a:t>O = { x</a:t>
            </a:r>
            <a:r>
              <a:rPr lang="en-US" sz="1800" dirty="0" smtClean="0">
                <a:solidFill>
                  <a:srgbClr val="000099"/>
                </a:solidFill>
              </a:rPr>
              <a:t> </a:t>
            </a:r>
            <a:r>
              <a:rPr lang="en-US" sz="1800" b="1" dirty="0" smtClean="0">
                <a:sym typeface="Symbol" pitchFamily="18" charset="2"/>
              </a:rPr>
              <a:t> N </a:t>
            </a:r>
            <a:r>
              <a:rPr lang="en-US" sz="1800" dirty="0" smtClean="0">
                <a:sym typeface="Symbol" pitchFamily="18" charset="2"/>
              </a:rPr>
              <a:t>| x is odd}.</a:t>
            </a:r>
          </a:p>
          <a:p>
            <a:pPr marL="457200" lvl="1" indent="0" eaLnBrk="1" hangingPunct="1">
              <a:lnSpc>
                <a:spcPct val="200000"/>
              </a:lnSpc>
              <a:buNone/>
            </a:pPr>
            <a:r>
              <a:rPr lang="en-US" sz="1800" dirty="0" smtClean="0">
                <a:sym typeface="Symbol" pitchFamily="18" charset="2"/>
              </a:rPr>
              <a:t>Describe the </a:t>
            </a:r>
            <a:r>
              <a:rPr lang="en-US" sz="1800" dirty="0" smtClean="0">
                <a:solidFill>
                  <a:srgbClr val="7F0000"/>
                </a:solidFill>
                <a:sym typeface="Symbol" pitchFamily="18" charset="2"/>
              </a:rPr>
              <a:t>complement</a:t>
            </a:r>
            <a:r>
              <a:rPr lang="en-US" sz="1800" dirty="0" smtClean="0">
                <a:sym typeface="Symbol" pitchFamily="18" charset="2"/>
              </a:rPr>
              <a:t> of O.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sz="2000" dirty="0" smtClean="0">
                <a:sym typeface="Symbol" pitchFamily="18" charset="2"/>
              </a:rPr>
              <a:t>Since I cannot </a:t>
            </a:r>
            <a:r>
              <a:rPr lang="en-US" sz="2000" dirty="0" err="1" smtClean="0">
                <a:sym typeface="Symbol" pitchFamily="18" charset="2"/>
              </a:rPr>
              <a:t>overline</a:t>
            </a:r>
            <a:r>
              <a:rPr lang="en-US" sz="2000" dirty="0" smtClean="0">
                <a:sym typeface="Symbol" pitchFamily="18" charset="2"/>
              </a:rPr>
              <a:t> in </a:t>
            </a:r>
            <a:r>
              <a:rPr lang="en-US" sz="2000" dirty="0" err="1" smtClean="0">
                <a:sym typeface="Symbol" pitchFamily="18" charset="2"/>
              </a:rPr>
              <a:t>Powerpoint</a:t>
            </a:r>
            <a:r>
              <a:rPr lang="en-US" sz="2000" dirty="0" smtClean="0">
                <a:sym typeface="Symbol" pitchFamily="18" charset="2"/>
              </a:rPr>
              <a:t>, I denote the complement of A as </a:t>
            </a:r>
            <a:r>
              <a:rPr lang="en-US" sz="2000" u="sng" dirty="0" smtClean="0">
                <a:solidFill>
                  <a:srgbClr val="7F0000"/>
                </a:solidFill>
                <a:sym typeface="Symbol" pitchFamily="18" charset="2"/>
              </a:rPr>
              <a:t>A</a:t>
            </a:r>
            <a:r>
              <a:rPr lang="en-US" sz="2000" dirty="0" smtClean="0"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71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F27426-6D84-4985-A622-E0D323F43143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Set Identities</a:t>
            </a:r>
          </a:p>
        </p:txBody>
      </p:sp>
      <p:graphicFrame>
        <p:nvGraphicFramePr>
          <p:cNvPr id="344121" name="Group 57"/>
          <p:cNvGraphicFramePr>
            <a:graphicFrameLocks noGrp="1"/>
          </p:cNvGraphicFramePr>
          <p:nvPr>
            <p:ph sz="half" idx="2"/>
          </p:nvPr>
        </p:nvGraphicFramePr>
        <p:xfrm>
          <a:off x="914400" y="1066800"/>
          <a:ext cx="7391400" cy="5157786"/>
        </p:xfrm>
        <a:graphic>
          <a:graphicData uri="http://schemas.openxmlformats.org/drawingml/2006/table">
            <a:tbl>
              <a:tblPr/>
              <a:tblGrid>
                <a:gridCol w="3962400"/>
                <a:gridCol w="3429000"/>
              </a:tblGrid>
              <a:tr h="518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Identity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 of laws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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=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U = A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Identity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U = 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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=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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Domination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=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= A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Idempotent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Complement of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 = A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Complementation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B = B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B = B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Commutative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8413DA4-9930-4C0C-B564-2FAD70070E9C}" type="slidenum">
              <a:rPr lang="en-US" sz="1400"/>
              <a:pPr eaLnBrk="1" hangingPunct="1"/>
              <a:t>7</a:t>
            </a:fld>
            <a:endParaRPr lang="en-US" sz="1400"/>
          </a:p>
        </p:txBody>
      </p:sp>
      <p:graphicFrame>
        <p:nvGraphicFramePr>
          <p:cNvPr id="347184" name="Group 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102383"/>
              </p:ext>
            </p:extLst>
          </p:nvPr>
        </p:nvGraphicFramePr>
        <p:xfrm>
          <a:off x="304800" y="457200"/>
          <a:ext cx="8610600" cy="5588047"/>
        </p:xfrm>
        <a:graphic>
          <a:graphicData uri="http://schemas.openxmlformats.org/drawingml/2006/table">
            <a:tbl>
              <a:tblPr/>
              <a:tblGrid>
                <a:gridCol w="5430838"/>
                <a:gridCol w="3179762"/>
              </a:tblGrid>
              <a:tr h="52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Identity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 of laws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(B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C)= (A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B)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(B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C)= (A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B)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C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Associative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(B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C) = (A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B)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(A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C)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(B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C) = (A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B)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(A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C)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Distributive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B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=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B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=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B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De Morgan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(A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B) =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(A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B) = A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Absorption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= 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=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 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Complement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Think like a mathematician</a:t>
            </a:r>
            <a:br>
              <a:rPr lang="en-US" dirty="0" smtClean="0"/>
            </a:br>
            <a:r>
              <a:rPr lang="en-US" sz="3200" dirty="0" smtClean="0"/>
              <a:t>How much is new here?</a:t>
            </a:r>
          </a:p>
        </p:txBody>
      </p:sp>
      <p:graphicFrame>
        <p:nvGraphicFramePr>
          <p:cNvPr id="9" name="Table Placeholder 8"/>
          <p:cNvGraphicFramePr>
            <a:graphicFrameLocks noGrp="1"/>
          </p:cNvGraphicFramePr>
          <p:nvPr>
            <p:ph sz="half" idx="1"/>
          </p:nvPr>
        </p:nvGraphicFramePr>
        <p:xfrm>
          <a:off x="685800" y="1981200"/>
          <a:ext cx="3048000" cy="296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37088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Logic</a:t>
                      </a:r>
                      <a:endParaRPr lang="en-US" sz="1800" dirty="0"/>
                    </a:p>
                  </a:txBody>
                  <a:tcPr marL="44824" marR="44824"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Set</a:t>
                      </a:r>
                      <a:endParaRPr lang="en-US" sz="1800" dirty="0"/>
                    </a:p>
                  </a:txBody>
                  <a:tcPr marL="44824" marR="44824"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x </a:t>
                      </a:r>
                      <a:r>
                        <a:rPr lang="en-US" sz="1800" b="1" dirty="0" smtClean="0">
                          <a:solidFill>
                            <a:srgbClr val="000099"/>
                          </a:solidFill>
                          <a:sym typeface="Symbol" pitchFamily="18" charset="2"/>
                        </a:rPr>
                        <a:t> </a:t>
                      </a:r>
                      <a:r>
                        <a:rPr lang="en-US" sz="1800" b="0" dirty="0" smtClean="0">
                          <a:solidFill>
                            <a:srgbClr val="000099"/>
                          </a:solidFill>
                          <a:sym typeface="Symbol" pitchFamily="18" charset="2"/>
                        </a:rPr>
                        <a:t>S</a:t>
                      </a:r>
                      <a:endParaRPr lang="en-US" sz="1800" b="0" dirty="0"/>
                    </a:p>
                  </a:txBody>
                  <a:tcPr marL="44824" marR="44824"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S</a:t>
                      </a:r>
                      <a:endParaRPr lang="en-US" sz="1800" dirty="0"/>
                    </a:p>
                  </a:txBody>
                  <a:tcPr marL="44824" marR="44824"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False</a:t>
                      </a:r>
                      <a:endParaRPr lang="en-US" sz="1800" dirty="0"/>
                    </a:p>
                  </a:txBody>
                  <a:tcPr marL="44824" marR="44824"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 </a:t>
                      </a:r>
                      <a:endParaRPr lang="en-US" sz="1800" dirty="0"/>
                    </a:p>
                  </a:txBody>
                  <a:tcPr marL="44824" marR="44824"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True</a:t>
                      </a:r>
                      <a:endParaRPr lang="en-US" sz="1800" dirty="0"/>
                    </a:p>
                  </a:txBody>
                  <a:tcPr marL="44824" marR="44824"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Universe</a:t>
                      </a:r>
                      <a:endParaRPr lang="en-US" sz="1800" dirty="0"/>
                    </a:p>
                  </a:txBody>
                  <a:tcPr marL="44824" marR="44824"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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44824" marR="44824"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 </a:t>
                      </a:r>
                      <a:endParaRPr lang="en-US" sz="1800" dirty="0"/>
                    </a:p>
                  </a:txBody>
                  <a:tcPr marL="44824" marR="44824"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</a:t>
                      </a:r>
                      <a:r>
                        <a:rPr lang="en-US" sz="1800" b="1" dirty="0" smtClean="0">
                          <a:sym typeface="Symbol" pitchFamily="18" charset="2"/>
                        </a:rPr>
                        <a:t> </a:t>
                      </a:r>
                      <a:endParaRPr lang="en-US" sz="1800" dirty="0"/>
                    </a:p>
                  </a:txBody>
                  <a:tcPr marL="44824" marR="44824"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 </a:t>
                      </a:r>
                      <a:endParaRPr lang="en-US" sz="1800" dirty="0"/>
                    </a:p>
                  </a:txBody>
                  <a:tcPr marL="44824" marR="44824"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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44824" marR="44824"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complement</a:t>
                      </a:r>
                      <a:endParaRPr lang="en-US" sz="1800" dirty="0"/>
                    </a:p>
                  </a:txBody>
                  <a:tcPr marL="44824" marR="44824"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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44824" marR="44824"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L="44824" marR="44824" marT="45725" marB="45725"/>
                </a:tc>
              </a:tr>
            </a:tbl>
          </a:graphicData>
        </a:graphic>
      </p:graphicFrame>
      <p:sp>
        <p:nvSpPr>
          <p:cNvPr id="9248" name="Content Placeholder 9"/>
          <p:cNvSpPr>
            <a:spLocks noGrp="1"/>
          </p:cNvSpPr>
          <p:nvPr>
            <p:ph sz="half" idx="2"/>
          </p:nvPr>
        </p:nvSpPr>
        <p:spPr>
          <a:xfrm>
            <a:off x="3886200" y="1676400"/>
            <a:ext cx="5181600" cy="4419600"/>
          </a:xfrm>
        </p:spPr>
        <p:txBody>
          <a:bodyPr/>
          <a:lstStyle/>
          <a:p>
            <a:pPr marL="0" indent="0" eaLnBrk="1" hangingPunct="1">
              <a:lnSpc>
                <a:spcPts val="5000"/>
              </a:lnSpc>
              <a:buFontTx/>
              <a:buNone/>
            </a:pPr>
            <a:r>
              <a:rPr lang="en-US" dirty="0" smtClean="0"/>
              <a:t>Can you mechanically produce set identities from propositional identities via this translation?</a:t>
            </a:r>
          </a:p>
          <a:p>
            <a:pPr marL="0" indent="0" eaLnBrk="1" hangingPunct="1">
              <a:lnSpc>
                <a:spcPts val="5000"/>
              </a:lnSpc>
              <a:buFontTx/>
              <a:buNone/>
            </a:pPr>
            <a:r>
              <a:rPr lang="en-US" dirty="0" smtClean="0"/>
              <a:t>Example:</a:t>
            </a:r>
          </a:p>
          <a:p>
            <a:pPr marL="0" indent="0" eaLnBrk="1" hangingPunct="1">
              <a:lnSpc>
                <a:spcPts val="5000"/>
              </a:lnSpc>
              <a:buFontTx/>
              <a:buNone/>
            </a:pPr>
            <a:r>
              <a:rPr lang="en-US" dirty="0" smtClean="0">
                <a:solidFill>
                  <a:srgbClr val="000099"/>
                </a:solidFill>
                <a:sym typeface="Symbol" pitchFamily="18" charset="2"/>
              </a:rPr>
              <a:t>(</a:t>
            </a:r>
            <a:r>
              <a:rPr lang="en-US" dirty="0" smtClean="0">
                <a:solidFill>
                  <a:srgbClr val="007900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x </a:t>
            </a:r>
            <a:r>
              <a:rPr lang="en-US" b="1" dirty="0" smtClean="0">
                <a:sym typeface="Symbol" pitchFamily="18" charset="2"/>
              </a:rPr>
              <a:t> </a:t>
            </a:r>
            <a:r>
              <a:rPr lang="en-US" dirty="0" smtClean="0">
                <a:sym typeface="Symbol" pitchFamily="18" charset="2"/>
              </a:rPr>
              <a:t>A</a:t>
            </a:r>
            <a:r>
              <a:rPr lang="en-US" b="1" dirty="0" smtClean="0">
                <a:solidFill>
                  <a:schemeClr val="tx1"/>
                </a:solidFill>
                <a:sym typeface="Symbol" pitchFamily="18" charset="2"/>
              </a:rPr>
              <a:t> 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x </a:t>
            </a:r>
            <a:r>
              <a:rPr lang="en-US" b="1" dirty="0">
                <a:sym typeface="Symbol" pitchFamily="18" charset="2"/>
              </a:rPr>
              <a:t>  </a:t>
            </a:r>
            <a:r>
              <a:rPr lang="en-US" dirty="0" smtClean="0">
                <a:solidFill>
                  <a:srgbClr val="000099"/>
                </a:solidFill>
                <a:sym typeface="Symbol" pitchFamily="18" charset="2"/>
              </a:rPr>
              <a:t>)</a:t>
            </a:r>
            <a:r>
              <a:rPr lang="en-US" b="1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</a:t>
            </a:r>
            <a:r>
              <a:rPr lang="en-US" b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x </a:t>
            </a:r>
            <a:r>
              <a:rPr lang="en-US" b="1" dirty="0" smtClean="0">
                <a:sym typeface="Symbol" pitchFamily="18" charset="2"/>
              </a:rPr>
              <a:t> </a:t>
            </a:r>
            <a:r>
              <a:rPr lang="en-US" dirty="0" smtClean="0">
                <a:sym typeface="Symbol" pitchFamily="18" charset="2"/>
              </a:rPr>
              <a:t>A</a:t>
            </a:r>
            <a:endParaRPr lang="en-US" dirty="0" smtClean="0"/>
          </a:p>
          <a:p>
            <a:pPr marL="0" indent="0" eaLnBrk="1" hangingPunct="1">
              <a:lnSpc>
                <a:spcPts val="5000"/>
              </a:lnSpc>
              <a:buFontTx/>
              <a:buNone/>
            </a:pPr>
            <a:r>
              <a:rPr lang="en-US" dirty="0" smtClean="0"/>
              <a:t>A </a:t>
            </a:r>
            <a:r>
              <a:rPr lang="en-US" b="1" dirty="0" smtClean="0">
                <a:sym typeface="Symbol" pitchFamily="18" charset="2"/>
              </a:rPr>
              <a:t>  </a:t>
            </a:r>
            <a:r>
              <a:rPr lang="en-US" dirty="0" smtClean="0">
                <a:solidFill>
                  <a:srgbClr val="A80000"/>
                </a:solidFill>
                <a:sym typeface="Symbol" pitchFamily="18" charset="2"/>
              </a:rPr>
              <a:t>=</a:t>
            </a:r>
            <a:r>
              <a:rPr lang="en-US" dirty="0" smtClean="0">
                <a:sym typeface="Symbol" pitchFamily="18" charset="2"/>
              </a:rPr>
              <a:t> A</a:t>
            </a:r>
            <a:endParaRPr lang="en-US" dirty="0" smtClean="0"/>
          </a:p>
          <a:p>
            <a:pPr marL="0" indent="0" eaLnBrk="1" hangingPunct="1">
              <a:lnSpc>
                <a:spcPts val="5000"/>
              </a:lnSpc>
              <a:buFontTx/>
              <a:buNone/>
            </a:pPr>
            <a:endParaRPr lang="en-US" dirty="0" smtClean="0"/>
          </a:p>
        </p:txBody>
      </p:sp>
      <p:sp>
        <p:nvSpPr>
          <p:cNvPr id="924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92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A704668-9FBF-48A1-B5D9-1339E78976C8}" type="slidenum">
              <a:rPr lang="en-US" sz="1400"/>
              <a:pPr eaLnBrk="1" hangingPunct="1"/>
              <a:t>8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F4552A-BDAE-4023-B8A6-E016CFD9EB47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Prove </a:t>
            </a:r>
            <a:r>
              <a:rPr lang="en-US" sz="3600" u="sng" smtClean="0">
                <a:sym typeface="Symbol" pitchFamily="18" charset="2"/>
              </a:rPr>
              <a:t>A </a:t>
            </a:r>
            <a:r>
              <a:rPr lang="en-US" sz="3600" b="1" u="sng" smtClean="0">
                <a:sym typeface="Symbol" pitchFamily="18" charset="2"/>
              </a:rPr>
              <a:t> </a:t>
            </a:r>
            <a:r>
              <a:rPr lang="en-US" sz="3600" u="sng" smtClean="0">
                <a:sym typeface="Symbol" pitchFamily="18" charset="2"/>
              </a:rPr>
              <a:t>B</a:t>
            </a:r>
            <a:r>
              <a:rPr lang="en-US" sz="3600" smtClean="0">
                <a:sym typeface="Symbol" pitchFamily="18" charset="2"/>
              </a:rPr>
              <a:t> = </a:t>
            </a:r>
            <a:r>
              <a:rPr lang="en-US" sz="3600" u="sng" smtClean="0">
                <a:sym typeface="Symbol" pitchFamily="18" charset="2"/>
              </a:rPr>
              <a:t>A</a:t>
            </a:r>
            <a:r>
              <a:rPr lang="en-US" sz="3600" smtClean="0">
                <a:sym typeface="Symbol" pitchFamily="18" charset="2"/>
              </a:rPr>
              <a:t> </a:t>
            </a:r>
            <a:r>
              <a:rPr lang="en-US" sz="3600" b="1" smtClean="0">
                <a:sym typeface="Symbol" pitchFamily="18" charset="2"/>
              </a:rPr>
              <a:t> </a:t>
            </a:r>
            <a:r>
              <a:rPr lang="en-US" sz="3600" u="sng" smtClean="0">
                <a:sym typeface="Symbol" pitchFamily="18" charset="2"/>
              </a:rPr>
              <a:t>B</a:t>
            </a:r>
            <a:r>
              <a:rPr lang="en-US" sz="3200" u="sng" smtClean="0">
                <a:solidFill>
                  <a:schemeClr val="tx1"/>
                </a:solidFill>
                <a:sym typeface="Symbol" pitchFamily="18" charset="2"/>
              </a:rPr>
              <a:t/>
            </a:r>
            <a:br>
              <a:rPr lang="en-US" sz="3200" u="sng" smtClean="0">
                <a:solidFill>
                  <a:schemeClr val="tx1"/>
                </a:solidFill>
                <a:sym typeface="Symbol" pitchFamily="18" charset="2"/>
              </a:rPr>
            </a:br>
            <a:r>
              <a:rPr lang="en-US" sz="2800" smtClean="0">
                <a:solidFill>
                  <a:schemeClr val="tx1"/>
                </a:solidFill>
              </a:rPr>
              <a:t>Venn diagrams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210000"/>
              </a:lnSpc>
              <a:buFontTx/>
              <a:buAutoNum type="arabicPeriod"/>
            </a:pPr>
            <a:r>
              <a:rPr lang="en-US" smtClean="0"/>
              <a:t>Draw the Venn diagram of the LHS.</a:t>
            </a:r>
          </a:p>
          <a:p>
            <a:pPr marL="609600" indent="-609600" eaLnBrk="1" hangingPunct="1">
              <a:lnSpc>
                <a:spcPct val="210000"/>
              </a:lnSpc>
              <a:buFontTx/>
              <a:buAutoNum type="arabicPeriod"/>
            </a:pPr>
            <a:r>
              <a:rPr lang="en-US" smtClean="0"/>
              <a:t>Draw the Venn diagram of the RHS.</a:t>
            </a:r>
          </a:p>
          <a:p>
            <a:pPr marL="609600" indent="-609600" eaLnBrk="1" hangingPunct="1">
              <a:lnSpc>
                <a:spcPct val="210000"/>
              </a:lnSpc>
              <a:buFontTx/>
              <a:buAutoNum type="arabicPeriod"/>
            </a:pPr>
            <a:r>
              <a:rPr lang="en-US" smtClean="0"/>
              <a:t>Explain that the regions match.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39694</TotalTime>
  <Words>1052</Words>
  <Application>Microsoft Macintosh PowerPoint</Application>
  <PresentationFormat>On-screen Show (4:3)</PresentationFormat>
  <Paragraphs>204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Set Operators</vt:lpstr>
      <vt:lpstr>Union</vt:lpstr>
      <vt:lpstr>Intersection</vt:lpstr>
      <vt:lpstr>Difference</vt:lpstr>
      <vt:lpstr>Complement</vt:lpstr>
      <vt:lpstr>Set Identities</vt:lpstr>
      <vt:lpstr>PowerPoint Presentation</vt:lpstr>
      <vt:lpstr>Think like a mathematician How much is new here?</vt:lpstr>
      <vt:lpstr>Prove A  B = A  B Venn diagrams</vt:lpstr>
      <vt:lpstr>Prove A  B = A  B Use set operator definitions</vt:lpstr>
      <vt:lpstr>Prove A  B = A  B Membership Table</vt:lpstr>
      <vt:lpstr>Think like a mathematician Is membership table the analog of truth table?</vt:lpstr>
      <vt:lpstr>Analogy between logic &amp; sets</vt:lpstr>
      <vt:lpstr>Computer Representation of Sets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876</cp:revision>
  <dcterms:created xsi:type="dcterms:W3CDTF">2001-03-22T17:43:43Z</dcterms:created>
  <dcterms:modified xsi:type="dcterms:W3CDTF">2016-08-10T22:21:04Z</dcterms:modified>
</cp:coreProperties>
</file>