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60" r:id="rId3"/>
    <p:sldId id="264" r:id="rId4"/>
    <p:sldId id="266" r:id="rId5"/>
    <p:sldId id="261" r:id="rId6"/>
    <p:sldId id="274" r:id="rId7"/>
    <p:sldId id="262" r:id="rId8"/>
    <p:sldId id="263" r:id="rId9"/>
    <p:sldId id="265" r:id="rId10"/>
    <p:sldId id="268" r:id="rId11"/>
    <p:sldId id="267" r:id="rId12"/>
    <p:sldId id="273" r:id="rId13"/>
    <p:sldId id="269" r:id="rId14"/>
    <p:sldId id="270" r:id="rId15"/>
    <p:sldId id="272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0000"/>
    <a:srgbClr val="00007F"/>
    <a:srgbClr val="000099"/>
    <a:srgbClr val="CCECFF"/>
    <a:srgbClr val="CCFFCC"/>
    <a:srgbClr val="CCCCFF"/>
    <a:srgbClr val="A80000"/>
    <a:srgbClr val="007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5144" y="-1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7939251-A938-4BE7-A9A4-6F431E412C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312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E805815-84F5-49DC-B9F3-7A5054D38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26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604B3-B8CD-4213-9A73-317C2771C7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844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C2E71-1D39-4F58-9EA9-FF402B7AD0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605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B38AF-FAC4-4242-A2EA-73C89942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441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C8404-2515-4347-9041-FB2EDC3A6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070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83B9C-3050-4EC1-BAE3-E0E8325B6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414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4D7E5-C4CF-4E51-8C0C-995383AE5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16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09B4F-86A9-4098-82A6-F2BC169469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11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878E7-B66D-4873-8A1A-FA8759AF2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95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D06E1-D391-4A79-8D09-4F8819426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48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8659C-B3E2-4E5B-AD19-6ACDDC8C1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47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B8A84-1833-43E6-B090-2E24FD154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450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1F2D62E-C31F-4D5A-A902-D68B94AA04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7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9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9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Sets</a:t>
            </a:r>
            <a:endParaRPr lang="en-US" sz="3600" smtClean="0"/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886200"/>
            <a:ext cx="7086600" cy="1752600"/>
          </a:xfrm>
        </p:spPr>
        <p:txBody>
          <a:bodyPr/>
          <a:lstStyle/>
          <a:p>
            <a:pPr algn="l" eaLnBrk="1" hangingPunct="1"/>
            <a:r>
              <a:rPr lang="en-US" sz="2400" dirty="0" smtClean="0">
                <a:solidFill>
                  <a:srgbClr val="800000"/>
                </a:solidFill>
              </a:rPr>
              <a:t>Goal: </a:t>
            </a:r>
            <a:r>
              <a:rPr lang="en-US" sz="2400" dirty="0" smtClean="0"/>
              <a:t>Introduce </a:t>
            </a:r>
            <a:r>
              <a:rPr lang="en-US" sz="2400" dirty="0"/>
              <a:t>the basic terminology of set theory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11C8260-E6A2-441C-A94B-E8689B86086D}" type="slidenum">
              <a:rPr lang="en-US" sz="1400"/>
              <a:pPr eaLnBrk="1" hangingPunct="1"/>
              <a:t>10</a:t>
            </a:fld>
            <a:endParaRPr lang="en-US" sz="140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Cardinality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dirty="0" smtClean="0"/>
              <a:t>If </a:t>
            </a:r>
            <a:r>
              <a:rPr lang="en-US" dirty="0" smtClean="0">
                <a:solidFill>
                  <a:srgbClr val="7F0000"/>
                </a:solidFill>
              </a:rPr>
              <a:t>S</a:t>
            </a:r>
            <a:r>
              <a:rPr lang="en-US" dirty="0" smtClean="0"/>
              <a:t> is a finite set with </a:t>
            </a:r>
            <a:r>
              <a:rPr lang="en-US" i="1" dirty="0" smtClean="0">
                <a:solidFill>
                  <a:srgbClr val="7F0000"/>
                </a:solidFill>
              </a:rPr>
              <a:t>n</a:t>
            </a:r>
            <a:r>
              <a:rPr lang="en-US" dirty="0" smtClean="0"/>
              <a:t> elements, then its </a:t>
            </a:r>
            <a:r>
              <a:rPr lang="en-US" i="1" dirty="0" smtClean="0">
                <a:solidFill>
                  <a:srgbClr val="7F0000"/>
                </a:solidFill>
              </a:rPr>
              <a:t>cardinality</a:t>
            </a:r>
            <a:r>
              <a:rPr lang="en-US" dirty="0" smtClean="0"/>
              <a:t> is </a:t>
            </a:r>
            <a:r>
              <a:rPr lang="en-US" i="1" dirty="0" smtClean="0">
                <a:solidFill>
                  <a:srgbClr val="7F0000"/>
                </a:solidFill>
              </a:rPr>
              <a:t>n</a:t>
            </a:r>
            <a:r>
              <a:rPr lang="en-US" dirty="0" smtClean="0"/>
              <a:t>, denoted </a:t>
            </a:r>
            <a:r>
              <a:rPr lang="en-US" dirty="0" smtClean="0">
                <a:solidFill>
                  <a:srgbClr val="7F0000"/>
                </a:solidFill>
              </a:rPr>
              <a:t>|S|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0594BE0-5973-4608-9352-B0282FF202B6}" type="slidenum">
              <a:rPr lang="en-US" sz="1400"/>
              <a:pPr eaLnBrk="1" hangingPunct="1"/>
              <a:t>11</a:t>
            </a:fld>
            <a:endParaRPr lang="en-US" sz="140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Power Set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The </a:t>
            </a:r>
            <a:r>
              <a:rPr lang="en-US" i="1" dirty="0" smtClean="0">
                <a:solidFill>
                  <a:srgbClr val="800000"/>
                </a:solidFill>
              </a:rPr>
              <a:t>power set of set S</a:t>
            </a:r>
            <a:r>
              <a:rPr lang="en-US" dirty="0" smtClean="0"/>
              <a:t>, denoted </a:t>
            </a:r>
            <a:r>
              <a:rPr lang="en-US" dirty="0" smtClean="0">
                <a:solidFill>
                  <a:srgbClr val="7F0000"/>
                </a:solidFill>
              </a:rPr>
              <a:t>P(S)</a:t>
            </a:r>
            <a:r>
              <a:rPr lang="en-US" dirty="0" smtClean="0"/>
              <a:t>,     is   </a:t>
            </a:r>
            <a:r>
              <a:rPr lang="en-US" dirty="0" smtClean="0">
                <a:solidFill>
                  <a:srgbClr val="7F0000"/>
                </a:solidFill>
              </a:rPr>
              <a:t>{ T | T </a:t>
            </a:r>
            <a:r>
              <a:rPr lang="en-US" b="1" dirty="0" smtClean="0">
                <a:solidFill>
                  <a:srgbClr val="7F0000"/>
                </a:solidFill>
                <a:sym typeface="Symbol" pitchFamily="18" charset="2"/>
              </a:rPr>
              <a:t></a:t>
            </a:r>
            <a:r>
              <a:rPr lang="en-US" dirty="0" smtClean="0">
                <a:solidFill>
                  <a:srgbClr val="7F0000"/>
                </a:solidFill>
              </a:rPr>
              <a:t> S }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99"/>
                </a:solidFill>
              </a:rPr>
              <a:t>What is P( </a:t>
            </a:r>
            <a:r>
              <a:rPr lang="en-US" dirty="0" smtClean="0">
                <a:solidFill>
                  <a:srgbClr val="7F0000"/>
                </a:solidFill>
              </a:rPr>
              <a:t>{ 0, 1 }</a:t>
            </a:r>
            <a:r>
              <a:rPr lang="en-US" dirty="0" smtClean="0">
                <a:solidFill>
                  <a:srgbClr val="000099"/>
                </a:solidFill>
              </a:rPr>
              <a:t> )?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99"/>
                </a:solidFill>
              </a:rPr>
              <a:t>What is P( </a:t>
            </a:r>
            <a:r>
              <a:rPr lang="en-US" b="1" dirty="0" smtClean="0">
                <a:solidFill>
                  <a:srgbClr val="7F0000"/>
                </a:solidFill>
                <a:sym typeface="Symbol" pitchFamily="18" charset="2"/>
              </a:rPr>
              <a:t></a:t>
            </a:r>
            <a:r>
              <a:rPr lang="en-US" dirty="0" smtClean="0">
                <a:solidFill>
                  <a:srgbClr val="000099"/>
                </a:solidFill>
              </a:rPr>
              <a:t> )?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99"/>
                </a:solidFill>
              </a:rPr>
              <a:t>What is P( </a:t>
            </a:r>
            <a:r>
              <a:rPr lang="en-US" dirty="0" smtClean="0">
                <a:solidFill>
                  <a:srgbClr val="7F0000"/>
                </a:solidFill>
              </a:rPr>
              <a:t>P( </a:t>
            </a:r>
            <a:r>
              <a:rPr lang="en-US" b="1" dirty="0" smtClean="0">
                <a:solidFill>
                  <a:srgbClr val="7F0000"/>
                </a:solidFill>
                <a:sym typeface="Symbol" pitchFamily="18" charset="2"/>
              </a:rPr>
              <a:t></a:t>
            </a:r>
            <a:r>
              <a:rPr lang="en-US" dirty="0" smtClean="0">
                <a:solidFill>
                  <a:srgbClr val="7F0000"/>
                </a:solidFill>
              </a:rPr>
              <a:t> )</a:t>
            </a:r>
            <a:r>
              <a:rPr lang="en-US" dirty="0" smtClean="0">
                <a:solidFill>
                  <a:srgbClr val="000099"/>
                </a:solidFill>
              </a:rPr>
              <a:t> )?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99"/>
                </a:solidFill>
              </a:rPr>
              <a:t>Define</a:t>
            </a:r>
            <a:endParaRPr lang="en-US" dirty="0" smtClean="0">
              <a:solidFill>
                <a:srgbClr val="000099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P</a:t>
            </a:r>
            <a:r>
              <a:rPr lang="en-US" baseline="30000" dirty="0" smtClean="0">
                <a:solidFill>
                  <a:srgbClr val="7F0000"/>
                </a:solidFill>
              </a:rPr>
              <a:t>1</a:t>
            </a:r>
            <a:r>
              <a:rPr lang="en-US" dirty="0" smtClean="0">
                <a:solidFill>
                  <a:srgbClr val="000099"/>
                </a:solidFill>
              </a:rPr>
              <a:t>( </a:t>
            </a:r>
            <a:r>
              <a:rPr lang="en-US" dirty="0" smtClean="0">
                <a:solidFill>
                  <a:srgbClr val="00007F"/>
                </a:solidFill>
              </a:rPr>
              <a:t>S</a:t>
            </a:r>
            <a:r>
              <a:rPr lang="en-US" dirty="0" smtClean="0">
                <a:solidFill>
                  <a:srgbClr val="000099"/>
                </a:solidFill>
              </a:rPr>
              <a:t> ) = P( S ),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 err="1" smtClean="0">
                <a:solidFill>
                  <a:srgbClr val="000099"/>
                </a:solidFill>
              </a:rPr>
              <a:t>P</a:t>
            </a:r>
            <a:r>
              <a:rPr lang="en-US" baseline="30000" dirty="0" err="1" smtClean="0">
                <a:solidFill>
                  <a:srgbClr val="7F0000"/>
                </a:solidFill>
              </a:rPr>
              <a:t>n</a:t>
            </a:r>
            <a:r>
              <a:rPr lang="en-US" dirty="0" smtClean="0">
                <a:solidFill>
                  <a:srgbClr val="000099"/>
                </a:solidFill>
              </a:rPr>
              <a:t>( S ) = P ( P</a:t>
            </a:r>
            <a:r>
              <a:rPr lang="en-US" baseline="30000" dirty="0" smtClean="0">
                <a:solidFill>
                  <a:srgbClr val="7F0000"/>
                </a:solidFill>
              </a:rPr>
              <a:t>n-1</a:t>
            </a:r>
            <a:r>
              <a:rPr lang="en-US" dirty="0" smtClean="0">
                <a:solidFill>
                  <a:srgbClr val="000099"/>
                </a:solidFill>
              </a:rPr>
              <a:t>( S ) ).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smtClean="0">
                <a:solidFill>
                  <a:srgbClr val="7F0000"/>
                </a:solidFill>
              </a:rPr>
              <a:t>|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</a:t>
            </a:r>
            <a:r>
              <a:rPr lang="en-US" baseline="30000" dirty="0" err="1" smtClean="0">
                <a:solidFill>
                  <a:srgbClr val="7F0000"/>
                </a:solidFill>
              </a:rPr>
              <a:t>n</a:t>
            </a:r>
            <a:r>
              <a:rPr lang="en-US" baseline="30000" dirty="0" smtClean="0">
                <a:solidFill>
                  <a:srgbClr val="000099"/>
                </a:solidFill>
              </a:rPr>
              <a:t> </a:t>
            </a:r>
            <a:r>
              <a:rPr lang="en-US" dirty="0" smtClean="0">
                <a:solidFill>
                  <a:srgbClr val="000099"/>
                </a:solidFill>
              </a:rPr>
              <a:t>( </a:t>
            </a:r>
            <a:r>
              <a:rPr lang="en-US" b="1" dirty="0" smtClean="0">
                <a:sym typeface="Symbol" pitchFamily="18" charset="2"/>
              </a:rPr>
              <a:t></a:t>
            </a:r>
            <a:r>
              <a:rPr lang="en-US" dirty="0" smtClean="0">
                <a:solidFill>
                  <a:srgbClr val="000099"/>
                </a:solidFill>
              </a:rPr>
              <a:t> ) </a:t>
            </a:r>
            <a:r>
              <a:rPr lang="en-US" dirty="0" smtClean="0">
                <a:solidFill>
                  <a:srgbClr val="7F0000"/>
                </a:solidFill>
              </a:rPr>
              <a:t>|</a:t>
            </a:r>
            <a:r>
              <a:rPr lang="en-US" dirty="0" smtClean="0">
                <a:solidFill>
                  <a:srgbClr val="000099"/>
                </a:solidFill>
              </a:rPr>
              <a:t> = ?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7924800" cy="5029200"/>
          </a:xfrm>
        </p:spPr>
        <p:txBody>
          <a:bodyPr/>
          <a:lstStyle/>
          <a:p>
            <a:pPr eaLnBrk="1" hangingPunct="1">
              <a:lnSpc>
                <a:spcPts val="5000"/>
              </a:lnSpc>
            </a:pPr>
            <a:r>
              <a:rPr lang="en-US" sz="2400" dirty="0" smtClean="0">
                <a:solidFill>
                  <a:srgbClr val="000099"/>
                </a:solidFill>
              </a:rPr>
              <a:t>P</a:t>
            </a:r>
            <a:r>
              <a:rPr lang="en-US" sz="2400" baseline="30000" dirty="0" smtClean="0">
                <a:solidFill>
                  <a:srgbClr val="000099"/>
                </a:solidFill>
              </a:rPr>
              <a:t>1</a:t>
            </a:r>
            <a:r>
              <a:rPr lang="en-US" sz="2400" dirty="0" smtClean="0">
                <a:solidFill>
                  <a:srgbClr val="000099"/>
                </a:solidFill>
              </a:rPr>
              <a:t>(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</a:t>
            </a:r>
            <a:r>
              <a:rPr lang="en-US" sz="2400" dirty="0" smtClean="0">
                <a:solidFill>
                  <a:srgbClr val="000099"/>
                </a:solidFill>
              </a:rPr>
              <a:t> ) = {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</a:t>
            </a:r>
            <a:r>
              <a:rPr lang="en-US" sz="2400" dirty="0" smtClean="0">
                <a:solidFill>
                  <a:srgbClr val="000099"/>
                </a:solidFill>
              </a:rPr>
              <a:t> }</a:t>
            </a:r>
          </a:p>
          <a:p>
            <a:pPr eaLnBrk="1" hangingPunct="1">
              <a:lnSpc>
                <a:spcPts val="5000"/>
              </a:lnSpc>
            </a:pPr>
            <a:r>
              <a:rPr lang="en-US" sz="2400" dirty="0" smtClean="0">
                <a:solidFill>
                  <a:srgbClr val="000099"/>
                </a:solidFill>
              </a:rPr>
              <a:t>P</a:t>
            </a:r>
            <a:r>
              <a:rPr lang="en-US" sz="2400" baseline="30000" dirty="0" smtClean="0">
                <a:solidFill>
                  <a:srgbClr val="000099"/>
                </a:solidFill>
              </a:rPr>
              <a:t>2</a:t>
            </a:r>
            <a:r>
              <a:rPr lang="en-US" sz="2400" dirty="0" smtClean="0">
                <a:solidFill>
                  <a:srgbClr val="000099"/>
                </a:solidFill>
              </a:rPr>
              <a:t>(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</a:t>
            </a:r>
            <a:r>
              <a:rPr lang="en-US" sz="2400" dirty="0" smtClean="0">
                <a:solidFill>
                  <a:srgbClr val="000099"/>
                </a:solidFill>
              </a:rPr>
              <a:t> ) = </a:t>
            </a:r>
            <a:r>
              <a:rPr lang="en-US" sz="2400" dirty="0">
                <a:solidFill>
                  <a:srgbClr val="000099"/>
                </a:solidFill>
              </a:rPr>
              <a:t>P</a:t>
            </a:r>
            <a:r>
              <a:rPr lang="en-US" sz="2400" dirty="0" smtClean="0">
                <a:solidFill>
                  <a:srgbClr val="000099"/>
                </a:solidFill>
              </a:rPr>
              <a:t>( { </a:t>
            </a:r>
            <a:r>
              <a:rPr lang="en-US" sz="2400" b="1" dirty="0">
                <a:solidFill>
                  <a:srgbClr val="7F0000"/>
                </a:solidFill>
                <a:sym typeface="Symbol" pitchFamily="18" charset="2"/>
              </a:rPr>
              <a:t></a:t>
            </a:r>
            <a:r>
              <a:rPr lang="en-US" sz="2400" dirty="0">
                <a:solidFill>
                  <a:srgbClr val="000099"/>
                </a:solidFill>
              </a:rPr>
              <a:t> } </a:t>
            </a:r>
            <a:r>
              <a:rPr lang="en-US" sz="2400" dirty="0" smtClean="0">
                <a:solidFill>
                  <a:srgbClr val="000099"/>
                </a:solidFill>
              </a:rPr>
              <a:t>) = {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</a:t>
            </a:r>
            <a:r>
              <a:rPr lang="en-US" sz="2400" dirty="0" smtClean="0">
                <a:solidFill>
                  <a:srgbClr val="000099"/>
                </a:solidFill>
                <a:sym typeface="Symbol" pitchFamily="18" charset="2"/>
              </a:rPr>
              <a:t>,</a:t>
            </a:r>
            <a:r>
              <a:rPr lang="en-US" sz="2400" dirty="0" smtClean="0">
                <a:solidFill>
                  <a:srgbClr val="000099"/>
                </a:solidFill>
              </a:rPr>
              <a:t> {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</a:t>
            </a:r>
            <a:r>
              <a:rPr lang="en-US" sz="2400" dirty="0" smtClean="0">
                <a:solidFill>
                  <a:srgbClr val="000099"/>
                </a:solidFill>
              </a:rPr>
              <a:t> } }</a:t>
            </a:r>
          </a:p>
          <a:p>
            <a:pPr eaLnBrk="1" hangingPunct="1">
              <a:lnSpc>
                <a:spcPts val="5000"/>
              </a:lnSpc>
            </a:pPr>
            <a:r>
              <a:rPr lang="en-US" sz="2400" dirty="0" smtClean="0">
                <a:solidFill>
                  <a:srgbClr val="000099"/>
                </a:solidFill>
              </a:rPr>
              <a:t>P</a:t>
            </a:r>
            <a:r>
              <a:rPr lang="en-US" sz="2400" baseline="30000" dirty="0" smtClean="0">
                <a:solidFill>
                  <a:srgbClr val="000099"/>
                </a:solidFill>
              </a:rPr>
              <a:t>3</a:t>
            </a:r>
            <a:r>
              <a:rPr lang="en-US" sz="2400" dirty="0" smtClean="0">
                <a:solidFill>
                  <a:srgbClr val="000099"/>
                </a:solidFill>
              </a:rPr>
              <a:t>(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</a:t>
            </a:r>
            <a:r>
              <a:rPr lang="en-US" sz="2400" dirty="0" smtClean="0">
                <a:solidFill>
                  <a:srgbClr val="000099"/>
                </a:solidFill>
              </a:rPr>
              <a:t> ) = </a:t>
            </a:r>
            <a:r>
              <a:rPr lang="en-US" sz="2400" dirty="0">
                <a:solidFill>
                  <a:srgbClr val="000099"/>
                </a:solidFill>
              </a:rPr>
              <a:t>P</a:t>
            </a:r>
            <a:r>
              <a:rPr lang="en-US" sz="2400" dirty="0" smtClean="0">
                <a:solidFill>
                  <a:srgbClr val="000099"/>
                </a:solidFill>
              </a:rPr>
              <a:t>( { </a:t>
            </a:r>
            <a:r>
              <a:rPr lang="en-US" sz="2400" b="1" dirty="0">
                <a:solidFill>
                  <a:srgbClr val="7F0000"/>
                </a:solidFill>
                <a:sym typeface="Symbol" pitchFamily="18" charset="2"/>
              </a:rPr>
              <a:t></a:t>
            </a:r>
            <a:r>
              <a:rPr lang="en-US" sz="2400" dirty="0">
                <a:solidFill>
                  <a:srgbClr val="000099"/>
                </a:solidFill>
                <a:sym typeface="Symbol" pitchFamily="18" charset="2"/>
              </a:rPr>
              <a:t>,</a:t>
            </a:r>
            <a:r>
              <a:rPr lang="en-US" sz="2400" dirty="0">
                <a:solidFill>
                  <a:srgbClr val="000099"/>
                </a:solidFill>
              </a:rPr>
              <a:t> { </a:t>
            </a:r>
            <a:r>
              <a:rPr lang="en-US" sz="2400" b="1" dirty="0">
                <a:solidFill>
                  <a:srgbClr val="7F0000"/>
                </a:solidFill>
                <a:sym typeface="Symbol" pitchFamily="18" charset="2"/>
              </a:rPr>
              <a:t></a:t>
            </a:r>
            <a:r>
              <a:rPr lang="en-US" sz="2400" dirty="0">
                <a:solidFill>
                  <a:srgbClr val="000099"/>
                </a:solidFill>
              </a:rPr>
              <a:t> } </a:t>
            </a:r>
            <a:r>
              <a:rPr lang="en-US" sz="2400" dirty="0" smtClean="0">
                <a:solidFill>
                  <a:srgbClr val="000099"/>
                </a:solidFill>
              </a:rPr>
              <a:t>} )                                                    	     = </a:t>
            </a:r>
            <a:r>
              <a:rPr lang="en-US" sz="2400" dirty="0" smtClean="0">
                <a:solidFill>
                  <a:srgbClr val="000099"/>
                </a:solidFill>
              </a:rPr>
              <a:t>{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</a:t>
            </a:r>
            <a:r>
              <a:rPr lang="en-US" sz="2400" dirty="0" smtClean="0">
                <a:solidFill>
                  <a:srgbClr val="000099"/>
                </a:solidFill>
                <a:sym typeface="Symbol" pitchFamily="18" charset="2"/>
              </a:rPr>
              <a:t>,</a:t>
            </a:r>
            <a:r>
              <a:rPr lang="en-US" sz="2400" dirty="0" smtClean="0">
                <a:solidFill>
                  <a:srgbClr val="000099"/>
                </a:solidFill>
              </a:rPr>
              <a:t> {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</a:t>
            </a:r>
            <a:r>
              <a:rPr lang="en-US" sz="2400" dirty="0" smtClean="0">
                <a:solidFill>
                  <a:srgbClr val="000099"/>
                </a:solidFill>
              </a:rPr>
              <a:t> }, {{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</a:t>
            </a:r>
            <a:r>
              <a:rPr lang="en-US" sz="2400" dirty="0" smtClean="0">
                <a:solidFill>
                  <a:srgbClr val="000099"/>
                </a:solidFill>
              </a:rPr>
              <a:t> }}, {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</a:t>
            </a:r>
            <a:r>
              <a:rPr lang="en-US" sz="2400" dirty="0" smtClean="0">
                <a:solidFill>
                  <a:srgbClr val="000099"/>
                </a:solidFill>
                <a:sym typeface="Symbol" pitchFamily="18" charset="2"/>
              </a:rPr>
              <a:t>,</a:t>
            </a:r>
            <a:r>
              <a:rPr lang="en-US" sz="2400" dirty="0" smtClean="0">
                <a:solidFill>
                  <a:srgbClr val="000099"/>
                </a:solidFill>
              </a:rPr>
              <a:t> {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</a:t>
            </a:r>
            <a:r>
              <a:rPr lang="en-US" sz="2400" dirty="0" smtClean="0">
                <a:solidFill>
                  <a:srgbClr val="000099"/>
                </a:solidFill>
              </a:rPr>
              <a:t> } } }</a:t>
            </a:r>
          </a:p>
          <a:p>
            <a:pPr eaLnBrk="1" hangingPunct="1">
              <a:lnSpc>
                <a:spcPts val="5000"/>
              </a:lnSpc>
            </a:pPr>
            <a:r>
              <a:rPr lang="en-US" sz="2400" dirty="0" smtClean="0">
                <a:solidFill>
                  <a:srgbClr val="000099"/>
                </a:solidFill>
              </a:rPr>
              <a:t> </a:t>
            </a:r>
            <a:r>
              <a:rPr lang="en-US" sz="2400" dirty="0" smtClean="0">
                <a:solidFill>
                  <a:srgbClr val="7F0000"/>
                </a:solidFill>
              </a:rPr>
              <a:t>|</a:t>
            </a:r>
            <a:r>
              <a:rPr lang="en-US" sz="2400" dirty="0" smtClean="0">
                <a:solidFill>
                  <a:srgbClr val="000099"/>
                </a:solidFill>
              </a:rPr>
              <a:t> P</a:t>
            </a:r>
            <a:r>
              <a:rPr lang="en-US" sz="2400" baseline="30000" dirty="0" smtClean="0">
                <a:solidFill>
                  <a:srgbClr val="7F0000"/>
                </a:solidFill>
              </a:rPr>
              <a:t>1</a:t>
            </a:r>
            <a:r>
              <a:rPr lang="en-US" sz="2400" baseline="30000" dirty="0" smtClean="0">
                <a:solidFill>
                  <a:srgbClr val="000099"/>
                </a:solidFill>
              </a:rPr>
              <a:t> </a:t>
            </a:r>
            <a:r>
              <a:rPr lang="en-US" sz="2400" dirty="0" smtClean="0">
                <a:solidFill>
                  <a:srgbClr val="000099"/>
                </a:solidFill>
              </a:rPr>
              <a:t>( </a:t>
            </a:r>
            <a:r>
              <a:rPr lang="en-US" sz="2400" b="1" dirty="0" smtClean="0">
                <a:sym typeface="Symbol" pitchFamily="18" charset="2"/>
              </a:rPr>
              <a:t></a:t>
            </a:r>
            <a:r>
              <a:rPr lang="en-US" sz="2400" dirty="0" smtClean="0">
                <a:solidFill>
                  <a:srgbClr val="000099"/>
                </a:solidFill>
              </a:rPr>
              <a:t> ) </a:t>
            </a:r>
            <a:r>
              <a:rPr lang="en-US" sz="2400" dirty="0" smtClean="0">
                <a:solidFill>
                  <a:srgbClr val="7F0000"/>
                </a:solidFill>
              </a:rPr>
              <a:t>|</a:t>
            </a:r>
            <a:r>
              <a:rPr lang="en-US" sz="2400" dirty="0" smtClean="0">
                <a:solidFill>
                  <a:srgbClr val="000099"/>
                </a:solidFill>
              </a:rPr>
              <a:t> = 2</a:t>
            </a:r>
            <a:r>
              <a:rPr lang="en-US" sz="2400" baseline="30000" dirty="0" smtClean="0">
                <a:solidFill>
                  <a:srgbClr val="000099"/>
                </a:solidFill>
              </a:rPr>
              <a:t>0</a:t>
            </a:r>
          </a:p>
          <a:p>
            <a:pPr eaLnBrk="1" hangingPunct="1">
              <a:lnSpc>
                <a:spcPts val="5000"/>
              </a:lnSpc>
            </a:pPr>
            <a:r>
              <a:rPr lang="en-US" sz="2400" dirty="0" smtClean="0">
                <a:solidFill>
                  <a:srgbClr val="000099"/>
                </a:solidFill>
              </a:rPr>
              <a:t> </a:t>
            </a:r>
            <a:r>
              <a:rPr lang="en-US" sz="2400" dirty="0" smtClean="0">
                <a:solidFill>
                  <a:srgbClr val="7F0000"/>
                </a:solidFill>
              </a:rPr>
              <a:t>|</a:t>
            </a:r>
            <a:r>
              <a:rPr lang="en-US" sz="2400" dirty="0" smtClean="0">
                <a:solidFill>
                  <a:srgbClr val="000099"/>
                </a:solidFill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</a:rPr>
              <a:t>P</a:t>
            </a:r>
            <a:r>
              <a:rPr lang="en-US" sz="2400" baseline="30000" dirty="0" err="1" smtClean="0">
                <a:solidFill>
                  <a:srgbClr val="7F0000"/>
                </a:solidFill>
              </a:rPr>
              <a:t>n</a:t>
            </a:r>
            <a:r>
              <a:rPr lang="en-US" sz="2400" baseline="30000" dirty="0" smtClean="0">
                <a:solidFill>
                  <a:srgbClr val="000099"/>
                </a:solidFill>
              </a:rPr>
              <a:t> </a:t>
            </a:r>
            <a:r>
              <a:rPr lang="en-US" sz="2400" dirty="0" smtClean="0">
                <a:solidFill>
                  <a:srgbClr val="000099"/>
                </a:solidFill>
              </a:rPr>
              <a:t>( </a:t>
            </a:r>
            <a:r>
              <a:rPr lang="en-US" sz="2400" b="1" dirty="0" smtClean="0">
                <a:sym typeface="Symbol" pitchFamily="18" charset="2"/>
              </a:rPr>
              <a:t></a:t>
            </a:r>
            <a:r>
              <a:rPr lang="en-US" sz="2400" dirty="0" smtClean="0">
                <a:solidFill>
                  <a:srgbClr val="000099"/>
                </a:solidFill>
              </a:rPr>
              <a:t> ) </a:t>
            </a:r>
            <a:r>
              <a:rPr lang="en-US" sz="2400" dirty="0" smtClean="0">
                <a:solidFill>
                  <a:srgbClr val="7F0000"/>
                </a:solidFill>
              </a:rPr>
              <a:t>|</a:t>
            </a:r>
            <a:r>
              <a:rPr lang="en-US" sz="2400" dirty="0" smtClean="0">
                <a:solidFill>
                  <a:srgbClr val="000099"/>
                </a:solidFill>
              </a:rPr>
              <a:t> = 2</a:t>
            </a:r>
            <a:r>
              <a:rPr lang="en-US" sz="2400" baseline="30000" dirty="0" smtClean="0">
                <a:solidFill>
                  <a:srgbClr val="7F0000"/>
                </a:solidFill>
              </a:rPr>
              <a:t>|</a:t>
            </a:r>
            <a:r>
              <a:rPr lang="en-US" sz="2400" baseline="30000" dirty="0" smtClean="0">
                <a:solidFill>
                  <a:srgbClr val="000099"/>
                </a:solidFill>
              </a:rPr>
              <a:t> P</a:t>
            </a:r>
            <a:r>
              <a:rPr lang="en-US" sz="2400" baseline="30000" dirty="0" smtClean="0">
                <a:solidFill>
                  <a:srgbClr val="7F0000"/>
                </a:solidFill>
              </a:rPr>
              <a:t>n-1</a:t>
            </a:r>
            <a:r>
              <a:rPr lang="en-US" sz="2400" baseline="30000" dirty="0" smtClean="0">
                <a:solidFill>
                  <a:srgbClr val="000099"/>
                </a:solidFill>
              </a:rPr>
              <a:t> ( </a:t>
            </a:r>
            <a:r>
              <a:rPr lang="en-US" sz="2400" b="1" baseline="30000" dirty="0" smtClean="0">
                <a:sym typeface="Symbol" pitchFamily="18" charset="2"/>
              </a:rPr>
              <a:t></a:t>
            </a:r>
            <a:r>
              <a:rPr lang="en-US" sz="2400" baseline="30000" dirty="0" smtClean="0">
                <a:solidFill>
                  <a:srgbClr val="000099"/>
                </a:solidFill>
              </a:rPr>
              <a:t> ) </a:t>
            </a:r>
            <a:r>
              <a:rPr lang="en-US" sz="2400" baseline="30000" dirty="0" smtClean="0">
                <a:solidFill>
                  <a:srgbClr val="7F0000"/>
                </a:solidFill>
              </a:rPr>
              <a:t>|</a:t>
            </a:r>
            <a:r>
              <a:rPr lang="en-US" sz="2400" baseline="30000" dirty="0" smtClean="0">
                <a:solidFill>
                  <a:srgbClr val="000099"/>
                </a:solidFill>
              </a:rPr>
              <a:t> </a:t>
            </a:r>
            <a:endParaRPr lang="en-US" sz="2400" baseline="30000" dirty="0" smtClean="0"/>
          </a:p>
          <a:p>
            <a:pPr eaLnBrk="1" hangingPunct="1">
              <a:lnSpc>
                <a:spcPts val="5000"/>
              </a:lnSpc>
            </a:pPr>
            <a:r>
              <a:rPr lang="en-US" sz="2400" dirty="0" smtClean="0"/>
              <a:t>Express </a:t>
            </a:r>
            <a:r>
              <a:rPr lang="en-US" sz="2400" dirty="0" smtClean="0">
                <a:solidFill>
                  <a:srgbClr val="7F0000"/>
                </a:solidFill>
              </a:rPr>
              <a:t>|</a:t>
            </a:r>
            <a:r>
              <a:rPr lang="en-US" sz="2400" dirty="0" smtClean="0">
                <a:solidFill>
                  <a:srgbClr val="000099"/>
                </a:solidFill>
              </a:rPr>
              <a:t> P</a:t>
            </a:r>
            <a:r>
              <a:rPr lang="en-US" sz="2400" baseline="30000" dirty="0" smtClean="0">
                <a:solidFill>
                  <a:srgbClr val="7F0000"/>
                </a:solidFill>
              </a:rPr>
              <a:t>5</a:t>
            </a:r>
            <a:r>
              <a:rPr lang="en-US" sz="2400" baseline="30000" dirty="0" smtClean="0">
                <a:solidFill>
                  <a:srgbClr val="000099"/>
                </a:solidFill>
              </a:rPr>
              <a:t> </a:t>
            </a:r>
            <a:r>
              <a:rPr lang="en-US" sz="2400" dirty="0" smtClean="0">
                <a:solidFill>
                  <a:srgbClr val="000099"/>
                </a:solidFill>
              </a:rPr>
              <a:t>( </a:t>
            </a:r>
            <a:r>
              <a:rPr lang="en-US" sz="2400" b="1" dirty="0" smtClean="0">
                <a:sym typeface="Symbol" pitchFamily="18" charset="2"/>
              </a:rPr>
              <a:t></a:t>
            </a:r>
            <a:r>
              <a:rPr lang="en-US" sz="2400" dirty="0" smtClean="0">
                <a:solidFill>
                  <a:srgbClr val="000099"/>
                </a:solidFill>
              </a:rPr>
              <a:t> ) </a:t>
            </a:r>
            <a:r>
              <a:rPr lang="en-US" sz="2400" dirty="0" smtClean="0">
                <a:solidFill>
                  <a:srgbClr val="7F0000"/>
                </a:solidFill>
              </a:rPr>
              <a:t>|</a:t>
            </a:r>
            <a:r>
              <a:rPr lang="en-US" sz="2400" dirty="0" smtClean="0">
                <a:solidFill>
                  <a:srgbClr val="000099"/>
                </a:solidFill>
              </a:rPr>
              <a:t> using only digits 2 &amp; 0.</a:t>
            </a:r>
            <a:endParaRPr lang="en-US" sz="2400" dirty="0" smtClean="0"/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2CE7666-9BAA-40C0-BDAC-C50CBA635579}" type="slidenum">
              <a:rPr lang="en-US" sz="1400"/>
              <a:pPr eaLnBrk="1" hangingPunct="1"/>
              <a:t>12</a:t>
            </a:fld>
            <a:endParaRPr lang="en-US" sz="1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</a:p>
          <a:p>
            <a:pPr eaLnBrk="1" hangingPunct="1"/>
            <a:endParaRPr lang="en-US" sz="1400" dirty="0"/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4169C82-5F47-418D-87CB-18915EEEBEF6}" type="slidenum">
              <a:rPr lang="en-US" sz="1400"/>
              <a:pPr eaLnBrk="1" hangingPunct="1"/>
              <a:t>13</a:t>
            </a:fld>
            <a:endParaRPr lang="en-US" sz="140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Cartesian Products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 smtClean="0"/>
              <a:t>The </a:t>
            </a:r>
            <a:r>
              <a:rPr lang="en-US" sz="2800" i="1" dirty="0" smtClean="0">
                <a:solidFill>
                  <a:srgbClr val="7F0000"/>
                </a:solidFill>
              </a:rPr>
              <a:t>Cartesian product</a:t>
            </a:r>
            <a:r>
              <a:rPr lang="en-US" sz="2800" i="1" dirty="0" smtClean="0"/>
              <a:t> </a:t>
            </a:r>
            <a:r>
              <a:rPr lang="en-US" sz="2800" dirty="0" smtClean="0"/>
              <a:t>of sets A </a:t>
            </a:r>
            <a:r>
              <a:rPr lang="en-US" sz="2800" dirty="0" smtClean="0"/>
              <a:t>&amp; B</a:t>
            </a:r>
            <a:r>
              <a:rPr lang="en-US" sz="2800" dirty="0" smtClean="0"/>
              <a:t>, </a:t>
            </a:r>
            <a:r>
              <a:rPr lang="en-US" sz="2800" dirty="0" smtClean="0"/>
              <a:t> denoted </a:t>
            </a:r>
            <a:r>
              <a:rPr lang="en-US" sz="2800" dirty="0" smtClean="0">
                <a:solidFill>
                  <a:srgbClr val="7F0000"/>
                </a:solidFill>
              </a:rPr>
              <a:t>A x B</a:t>
            </a:r>
            <a:r>
              <a:rPr lang="en-US" sz="2800" dirty="0" smtClean="0"/>
              <a:t>, is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sz="2400" dirty="0" smtClean="0"/>
              <a:t>A x B = { ( a, b ) | a </a:t>
            </a:r>
            <a:r>
              <a:rPr lang="en-US" sz="2400" b="1" dirty="0" smtClean="0">
                <a:sym typeface="Symbol" pitchFamily="18" charset="2"/>
              </a:rPr>
              <a:t></a:t>
            </a:r>
            <a:r>
              <a:rPr lang="en-US" sz="2400" dirty="0" smtClean="0"/>
              <a:t> A </a:t>
            </a:r>
            <a:r>
              <a:rPr lang="en-US" sz="2400" b="1" dirty="0" smtClean="0">
                <a:sym typeface="Symbol" pitchFamily="18" charset="2"/>
              </a:rPr>
              <a:t> </a:t>
            </a:r>
            <a:r>
              <a:rPr lang="en-US" sz="2400" dirty="0" smtClean="0">
                <a:sym typeface="Symbol" pitchFamily="18" charset="2"/>
              </a:rPr>
              <a:t>b </a:t>
            </a:r>
            <a:r>
              <a:rPr lang="en-US" sz="2400" b="1" dirty="0" smtClean="0">
                <a:sym typeface="Symbol" pitchFamily="18" charset="2"/>
              </a:rPr>
              <a:t></a:t>
            </a:r>
            <a:r>
              <a:rPr lang="en-US" sz="2400" dirty="0" smtClean="0">
                <a:sym typeface="Symbol" pitchFamily="18" charset="2"/>
              </a:rPr>
              <a:t> B }.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dirty="0" smtClean="0"/>
              <a:t>Let S = { small, medium, large } </a:t>
            </a:r>
            <a:r>
              <a:rPr lang="en-US" sz="2800" dirty="0" smtClean="0"/>
              <a:t>                    </a:t>
            </a:r>
            <a:r>
              <a:rPr lang="en-US" sz="2800" dirty="0" smtClean="0"/>
              <a:t>	C = { pink, lavender }.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dirty="0" smtClean="0"/>
              <a:t>Enumerate the ordered pairs in S x C.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dirty="0" smtClean="0"/>
              <a:t>Enumerate the ordered pairs in C x S.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dirty="0" smtClean="0"/>
              <a:t>Enumerate the ordered pairs in </a:t>
            </a:r>
            <a:r>
              <a:rPr lang="en-US" sz="2400" b="1" dirty="0" smtClean="0">
                <a:sym typeface="Symbol" pitchFamily="18" charset="2"/>
              </a:rPr>
              <a:t> </a:t>
            </a:r>
            <a:r>
              <a:rPr lang="en-US" sz="2400" dirty="0" smtClean="0"/>
              <a:t>x S.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dirty="0" smtClean="0"/>
              <a:t>| S x C | = 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CA59ABE-A1B5-4412-B714-99D6C8C96A5B}" type="slidenum">
              <a:rPr lang="en-US" sz="1400"/>
              <a:pPr eaLnBrk="1" hangingPunct="1"/>
              <a:t>14</a:t>
            </a:fld>
            <a:endParaRPr lang="en-US" sz="140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Cartesian Products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610600" cy="44196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400" dirty="0" smtClean="0"/>
              <a:t>Cartesian </a:t>
            </a:r>
            <a:r>
              <a:rPr lang="en-US" sz="2400" dirty="0" smtClean="0"/>
              <a:t>product </a:t>
            </a:r>
            <a:r>
              <a:rPr lang="en-US" sz="2400" dirty="0" smtClean="0"/>
              <a:t>of </a:t>
            </a:r>
            <a:r>
              <a:rPr lang="en-US" sz="2400" i="1" dirty="0" smtClean="0">
                <a:solidFill>
                  <a:srgbClr val="7F0000"/>
                </a:solidFill>
              </a:rPr>
              <a:t>n</a:t>
            </a:r>
            <a:r>
              <a:rPr lang="en-US" sz="2400" dirty="0" smtClean="0"/>
              <a:t> sets</a:t>
            </a:r>
            <a:r>
              <a:rPr lang="en-US" sz="2400" dirty="0" smtClean="0"/>
              <a:t>: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sz="2400" dirty="0" smtClean="0">
                <a:solidFill>
                  <a:srgbClr val="7F0000"/>
                </a:solidFill>
              </a:rPr>
              <a:t>A</a:t>
            </a:r>
            <a:r>
              <a:rPr lang="en-US" sz="2400" baseline="-25000" dirty="0" smtClean="0">
                <a:solidFill>
                  <a:srgbClr val="7F0000"/>
                </a:solidFill>
              </a:rPr>
              <a:t>1</a:t>
            </a:r>
            <a:r>
              <a:rPr lang="en-US" sz="2400" dirty="0" smtClean="0">
                <a:solidFill>
                  <a:srgbClr val="7F0000"/>
                </a:solidFill>
              </a:rPr>
              <a:t> x A</a:t>
            </a:r>
            <a:r>
              <a:rPr lang="en-US" sz="2400" baseline="-25000" dirty="0" smtClean="0">
                <a:solidFill>
                  <a:srgbClr val="7F0000"/>
                </a:solidFill>
              </a:rPr>
              <a:t>2</a:t>
            </a:r>
            <a:r>
              <a:rPr lang="en-US" sz="2400" dirty="0" smtClean="0">
                <a:solidFill>
                  <a:srgbClr val="7F0000"/>
                </a:solidFill>
              </a:rPr>
              <a:t> x … x A</a:t>
            </a:r>
            <a:r>
              <a:rPr lang="en-US" sz="2400" baseline="-25000" dirty="0" smtClean="0">
                <a:solidFill>
                  <a:srgbClr val="7F0000"/>
                </a:solidFill>
              </a:rPr>
              <a:t>n</a:t>
            </a:r>
            <a:r>
              <a:rPr lang="en-US" sz="2400" dirty="0" smtClean="0">
                <a:solidFill>
                  <a:srgbClr val="7F0000"/>
                </a:solidFill>
              </a:rPr>
              <a:t> = { ( a</a:t>
            </a:r>
            <a:r>
              <a:rPr lang="en-US" sz="2400" baseline="-25000" dirty="0" smtClean="0">
                <a:solidFill>
                  <a:srgbClr val="7F0000"/>
                </a:solidFill>
              </a:rPr>
              <a:t>1</a:t>
            </a:r>
            <a:r>
              <a:rPr lang="en-US" sz="2400" dirty="0" smtClean="0">
                <a:solidFill>
                  <a:srgbClr val="7F0000"/>
                </a:solidFill>
              </a:rPr>
              <a:t>, a</a:t>
            </a:r>
            <a:r>
              <a:rPr lang="en-US" sz="2400" baseline="-25000" dirty="0" smtClean="0">
                <a:solidFill>
                  <a:srgbClr val="7F0000"/>
                </a:solidFill>
              </a:rPr>
              <a:t>2</a:t>
            </a:r>
            <a:r>
              <a:rPr lang="en-US" sz="2400" dirty="0" smtClean="0">
                <a:solidFill>
                  <a:srgbClr val="7F0000"/>
                </a:solidFill>
              </a:rPr>
              <a:t>, …, a</a:t>
            </a:r>
            <a:r>
              <a:rPr lang="en-US" sz="2400" baseline="-25000" dirty="0" smtClean="0">
                <a:solidFill>
                  <a:srgbClr val="7F0000"/>
                </a:solidFill>
              </a:rPr>
              <a:t>n </a:t>
            </a:r>
            <a:r>
              <a:rPr lang="en-US" sz="2400" dirty="0" smtClean="0">
                <a:solidFill>
                  <a:srgbClr val="7F0000"/>
                </a:solidFill>
              </a:rPr>
              <a:t>) | a</a:t>
            </a:r>
            <a:r>
              <a:rPr lang="en-US" sz="2400" baseline="-25000" dirty="0" smtClean="0">
                <a:solidFill>
                  <a:srgbClr val="7F0000"/>
                </a:solidFill>
              </a:rPr>
              <a:t>1</a:t>
            </a:r>
            <a:r>
              <a:rPr lang="en-US" sz="2400" dirty="0" smtClean="0">
                <a:solidFill>
                  <a:srgbClr val="7F0000"/>
                </a:solidFill>
              </a:rPr>
              <a:t>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 </a:t>
            </a:r>
            <a:r>
              <a:rPr lang="en-US" sz="2400" dirty="0" smtClean="0">
                <a:solidFill>
                  <a:srgbClr val="7F0000"/>
                </a:solidFill>
              </a:rPr>
              <a:t>A</a:t>
            </a:r>
            <a:r>
              <a:rPr lang="en-US" sz="2400" baseline="-25000" dirty="0" smtClean="0">
                <a:solidFill>
                  <a:srgbClr val="7F0000"/>
                </a:solidFill>
              </a:rPr>
              <a:t>1</a:t>
            </a:r>
            <a:r>
              <a:rPr lang="en-US" sz="2400" dirty="0" smtClean="0">
                <a:solidFill>
                  <a:srgbClr val="7F0000"/>
                </a:solidFill>
              </a:rPr>
              <a:t>, a</a:t>
            </a:r>
            <a:r>
              <a:rPr lang="en-US" sz="2400" baseline="-25000" dirty="0" smtClean="0">
                <a:solidFill>
                  <a:srgbClr val="7F0000"/>
                </a:solidFill>
              </a:rPr>
              <a:t>2</a:t>
            </a:r>
            <a:r>
              <a:rPr lang="en-US" sz="2400" dirty="0" smtClean="0">
                <a:solidFill>
                  <a:srgbClr val="7F0000"/>
                </a:solidFill>
              </a:rPr>
              <a:t>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 </a:t>
            </a:r>
            <a:r>
              <a:rPr lang="en-US" sz="2400" dirty="0" smtClean="0">
                <a:solidFill>
                  <a:srgbClr val="7F0000"/>
                </a:solidFill>
              </a:rPr>
              <a:t>A</a:t>
            </a:r>
            <a:r>
              <a:rPr lang="en-US" sz="2400" baseline="-25000" dirty="0" smtClean="0">
                <a:solidFill>
                  <a:srgbClr val="7F0000"/>
                </a:solidFill>
              </a:rPr>
              <a:t>2</a:t>
            </a:r>
            <a:r>
              <a:rPr lang="en-US" sz="2400" dirty="0" smtClean="0">
                <a:solidFill>
                  <a:srgbClr val="7F0000"/>
                </a:solidFill>
              </a:rPr>
              <a:t>, …, a</a:t>
            </a:r>
            <a:r>
              <a:rPr lang="en-US" sz="2400" baseline="-25000" dirty="0" smtClean="0">
                <a:solidFill>
                  <a:srgbClr val="7F0000"/>
                </a:solidFill>
              </a:rPr>
              <a:t>n</a:t>
            </a:r>
            <a:r>
              <a:rPr lang="en-US" sz="2400" dirty="0" smtClean="0">
                <a:solidFill>
                  <a:srgbClr val="7F0000"/>
                </a:solidFill>
              </a:rPr>
              <a:t>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 </a:t>
            </a:r>
            <a:r>
              <a:rPr lang="en-US" sz="2400" dirty="0" smtClean="0">
                <a:solidFill>
                  <a:srgbClr val="7F0000"/>
                </a:solidFill>
              </a:rPr>
              <a:t>A</a:t>
            </a:r>
            <a:r>
              <a:rPr lang="en-US" sz="2400" baseline="-25000" dirty="0" smtClean="0">
                <a:solidFill>
                  <a:srgbClr val="7F0000"/>
                </a:solidFill>
              </a:rPr>
              <a:t>n  </a:t>
            </a:r>
            <a:r>
              <a:rPr lang="en-US" sz="2400" dirty="0" smtClean="0">
                <a:solidFill>
                  <a:srgbClr val="7F0000"/>
                </a:solidFill>
              </a:rPr>
              <a:t>}</a:t>
            </a:r>
            <a:r>
              <a:rPr lang="en-US" sz="2400" dirty="0" smtClean="0">
                <a:solidFill>
                  <a:srgbClr val="00007F"/>
                </a:solidFill>
              </a:rPr>
              <a:t>.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dirty="0" smtClean="0">
                <a:solidFill>
                  <a:srgbClr val="000099"/>
                </a:solidFill>
              </a:rPr>
              <a:t>Assuming the sets are finite, describe                                   </a:t>
            </a:r>
            <a:r>
              <a:rPr lang="en-US" sz="2400" dirty="0" smtClean="0">
                <a:solidFill>
                  <a:schemeClr val="tx1"/>
                </a:solidFill>
              </a:rPr>
              <a:t>|</a:t>
            </a:r>
            <a:r>
              <a:rPr lang="en-US" sz="2400" dirty="0" smtClean="0">
                <a:solidFill>
                  <a:srgbClr val="A80000"/>
                </a:solidFill>
              </a:rPr>
              <a:t> </a:t>
            </a:r>
            <a:r>
              <a:rPr lang="en-US" sz="2400" dirty="0" smtClean="0">
                <a:solidFill>
                  <a:srgbClr val="7F0000"/>
                </a:solidFill>
              </a:rPr>
              <a:t>A</a:t>
            </a:r>
            <a:r>
              <a:rPr lang="en-US" sz="2400" baseline="-25000" dirty="0" smtClean="0">
                <a:solidFill>
                  <a:srgbClr val="7F0000"/>
                </a:solidFill>
              </a:rPr>
              <a:t>1</a:t>
            </a:r>
            <a:r>
              <a:rPr lang="en-US" sz="2400" dirty="0" smtClean="0">
                <a:solidFill>
                  <a:srgbClr val="A80000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dirty="0" smtClean="0">
                <a:solidFill>
                  <a:srgbClr val="A80000"/>
                </a:solidFill>
              </a:rPr>
              <a:t> </a:t>
            </a:r>
            <a:r>
              <a:rPr lang="en-US" sz="2400" dirty="0" smtClean="0">
                <a:solidFill>
                  <a:srgbClr val="7F0000"/>
                </a:solidFill>
              </a:rPr>
              <a:t>A</a:t>
            </a:r>
            <a:r>
              <a:rPr lang="en-US" sz="2400" baseline="-25000" dirty="0" smtClean="0">
                <a:solidFill>
                  <a:srgbClr val="7F0000"/>
                </a:solidFill>
              </a:rPr>
              <a:t>2</a:t>
            </a:r>
            <a:r>
              <a:rPr lang="en-US" sz="2400" dirty="0" smtClean="0">
                <a:solidFill>
                  <a:srgbClr val="A80000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dirty="0" smtClean="0">
                <a:solidFill>
                  <a:srgbClr val="A80000"/>
                </a:solidFill>
              </a:rPr>
              <a:t> … </a:t>
            </a:r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dirty="0" smtClean="0">
                <a:solidFill>
                  <a:srgbClr val="A80000"/>
                </a:solidFill>
              </a:rPr>
              <a:t> </a:t>
            </a:r>
            <a:r>
              <a:rPr lang="en-US" sz="2400" dirty="0" smtClean="0">
                <a:solidFill>
                  <a:srgbClr val="7F0000"/>
                </a:solidFill>
              </a:rPr>
              <a:t>A</a:t>
            </a:r>
            <a:r>
              <a:rPr lang="en-US" sz="2400" baseline="-25000" dirty="0" smtClean="0">
                <a:solidFill>
                  <a:srgbClr val="7F0000"/>
                </a:solidFill>
              </a:rPr>
              <a:t>n </a:t>
            </a:r>
            <a:r>
              <a:rPr lang="en-US" sz="2400" dirty="0" smtClean="0">
                <a:solidFill>
                  <a:schemeClr val="tx1"/>
                </a:solidFill>
              </a:rPr>
              <a:t>|</a:t>
            </a:r>
            <a:r>
              <a:rPr lang="en-US" sz="2400" dirty="0" smtClean="0">
                <a:solidFill>
                  <a:srgbClr val="000099"/>
                </a:solidFill>
              </a:rPr>
              <a:t> in terms of the cardinalities of the component sets</a:t>
            </a:r>
            <a:r>
              <a:rPr lang="en-US" sz="2400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dirty="0" smtClean="0">
                <a:solidFill>
                  <a:srgbClr val="000099"/>
                </a:solidFill>
              </a:rPr>
              <a:t>Using </a:t>
            </a:r>
            <a:r>
              <a:rPr lang="en-US" sz="2400" dirty="0" smtClean="0">
                <a:solidFill>
                  <a:srgbClr val="000099"/>
                </a:solidFill>
              </a:rPr>
              <a:t>sets </a:t>
            </a:r>
            <a:r>
              <a:rPr lang="en-US" sz="2400" dirty="0" smtClean="0">
                <a:solidFill>
                  <a:srgbClr val="7F0000"/>
                </a:solidFill>
              </a:rPr>
              <a:t>S</a:t>
            </a:r>
            <a:r>
              <a:rPr lang="en-US" sz="2400" dirty="0" smtClean="0">
                <a:solidFill>
                  <a:srgbClr val="000099"/>
                </a:solidFill>
              </a:rPr>
              <a:t> </a:t>
            </a:r>
            <a:r>
              <a:rPr lang="en-US" sz="2400" dirty="0" smtClean="0">
                <a:solidFill>
                  <a:srgbClr val="000099"/>
                </a:solidFill>
              </a:rPr>
              <a:t>&amp; </a:t>
            </a:r>
            <a:r>
              <a:rPr lang="en-US" sz="2400" dirty="0" smtClean="0">
                <a:solidFill>
                  <a:srgbClr val="7F0000"/>
                </a:solidFill>
              </a:rPr>
              <a:t>C</a:t>
            </a:r>
            <a:r>
              <a:rPr lang="en-US" sz="2400" dirty="0" smtClean="0">
                <a:solidFill>
                  <a:srgbClr val="000099"/>
                </a:solidFill>
              </a:rPr>
              <a:t> </a:t>
            </a:r>
            <a:r>
              <a:rPr lang="en-US" sz="2400" dirty="0" smtClean="0">
                <a:solidFill>
                  <a:srgbClr val="000099"/>
                </a:solidFill>
              </a:rPr>
              <a:t>as previously described, </a:t>
            </a:r>
            <a:r>
              <a:rPr lang="en-US" sz="2400" smtClean="0">
                <a:solidFill>
                  <a:srgbClr val="000099"/>
                </a:solidFill>
              </a:rPr>
              <a:t>describe </a:t>
            </a:r>
            <a:r>
              <a:rPr lang="en-US" sz="2400" smtClean="0">
                <a:solidFill>
                  <a:srgbClr val="000099"/>
                </a:solidFill>
              </a:rPr>
              <a:t>         </a:t>
            </a:r>
            <a:r>
              <a:rPr lang="en-US" sz="2400" smtClean="0">
                <a:solidFill>
                  <a:srgbClr val="7F0000"/>
                </a:solidFill>
              </a:rPr>
              <a:t>( </a:t>
            </a:r>
            <a:r>
              <a:rPr lang="en-US" sz="2400" dirty="0" smtClean="0">
                <a:solidFill>
                  <a:srgbClr val="7F0000"/>
                </a:solidFill>
              </a:rPr>
              <a:t>S</a:t>
            </a:r>
            <a:r>
              <a:rPr lang="en-US" sz="2400" dirty="0" smtClean="0">
                <a:solidFill>
                  <a:srgbClr val="A80000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dirty="0" smtClean="0">
                <a:solidFill>
                  <a:srgbClr val="A80000"/>
                </a:solidFill>
              </a:rPr>
              <a:t> </a:t>
            </a:r>
            <a:r>
              <a:rPr lang="en-US" sz="2400" dirty="0" smtClean="0">
                <a:solidFill>
                  <a:srgbClr val="7F0000"/>
                </a:solidFill>
              </a:rPr>
              <a:t>C )</a:t>
            </a:r>
            <a:r>
              <a:rPr lang="en-US" sz="2400" dirty="0" smtClean="0">
                <a:solidFill>
                  <a:srgbClr val="A80000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dirty="0" smtClean="0">
                <a:solidFill>
                  <a:srgbClr val="A80000"/>
                </a:solidFill>
              </a:rPr>
              <a:t> </a:t>
            </a:r>
            <a:r>
              <a:rPr lang="en-US" sz="2400" dirty="0" smtClean="0">
                <a:solidFill>
                  <a:srgbClr val="7F0000"/>
                </a:solidFill>
              </a:rPr>
              <a:t>( C</a:t>
            </a:r>
            <a:r>
              <a:rPr lang="en-US" sz="2400" dirty="0" smtClean="0">
                <a:solidFill>
                  <a:srgbClr val="A80000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dirty="0" smtClean="0">
                <a:solidFill>
                  <a:srgbClr val="A80000"/>
                </a:solidFill>
              </a:rPr>
              <a:t> </a:t>
            </a:r>
            <a:r>
              <a:rPr lang="en-US" sz="2400" dirty="0" smtClean="0">
                <a:solidFill>
                  <a:srgbClr val="7F0000"/>
                </a:solidFill>
              </a:rPr>
              <a:t>S )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|</a:t>
            </a:r>
            <a:r>
              <a:rPr lang="en-US" sz="2400" dirty="0" smtClean="0">
                <a:solidFill>
                  <a:srgbClr val="A80000"/>
                </a:solidFill>
              </a:rPr>
              <a:t> </a:t>
            </a:r>
            <a:r>
              <a:rPr lang="en-US" sz="2400" dirty="0" smtClean="0">
                <a:solidFill>
                  <a:srgbClr val="7F0000"/>
                </a:solidFill>
              </a:rPr>
              <a:t>( S</a:t>
            </a:r>
            <a:r>
              <a:rPr lang="en-US" sz="2400" dirty="0" smtClean="0">
                <a:solidFill>
                  <a:srgbClr val="A80000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dirty="0" smtClean="0">
                <a:solidFill>
                  <a:srgbClr val="A80000"/>
                </a:solidFill>
              </a:rPr>
              <a:t> </a:t>
            </a:r>
            <a:r>
              <a:rPr lang="en-US" sz="2400" dirty="0" smtClean="0">
                <a:solidFill>
                  <a:srgbClr val="7F0000"/>
                </a:solidFill>
              </a:rPr>
              <a:t>C )</a:t>
            </a:r>
            <a:r>
              <a:rPr lang="en-US" sz="2400" dirty="0" smtClean="0">
                <a:solidFill>
                  <a:srgbClr val="A80000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dirty="0" smtClean="0">
                <a:solidFill>
                  <a:srgbClr val="A80000"/>
                </a:solidFill>
              </a:rPr>
              <a:t> </a:t>
            </a:r>
            <a:r>
              <a:rPr lang="en-US" sz="2400" dirty="0" smtClean="0">
                <a:solidFill>
                  <a:srgbClr val="7F0000"/>
                </a:solidFill>
              </a:rPr>
              <a:t>( C</a:t>
            </a:r>
            <a:r>
              <a:rPr lang="en-US" sz="2400" dirty="0" smtClean="0">
                <a:solidFill>
                  <a:srgbClr val="A80000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dirty="0" smtClean="0">
                <a:solidFill>
                  <a:srgbClr val="A80000"/>
                </a:solidFill>
              </a:rPr>
              <a:t> </a:t>
            </a:r>
            <a:r>
              <a:rPr lang="en-US" sz="2400" dirty="0" smtClean="0">
                <a:solidFill>
                  <a:srgbClr val="7F0000"/>
                </a:solidFill>
              </a:rPr>
              <a:t>S )</a:t>
            </a:r>
            <a:r>
              <a:rPr lang="en-US" sz="2400" dirty="0" smtClean="0">
                <a:solidFill>
                  <a:srgbClr val="A80000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| = 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F2F2897-7694-4EF4-BFD5-167E7FD2C74B}" type="slidenum">
              <a:rPr lang="en-US" sz="1400"/>
              <a:pPr eaLnBrk="1" hangingPunct="1"/>
              <a:t>15</a:t>
            </a:fld>
            <a:endParaRPr lang="en-US" sz="140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Using Set Notation with Quantifiers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en-US" sz="2400" smtClean="0"/>
              <a:t>A shorthand for </a:t>
            </a:r>
            <a:r>
              <a:rPr lang="en-US" sz="2400" b="1" smtClean="0">
                <a:sym typeface="Symbol" pitchFamily="18" charset="2"/>
              </a:rPr>
              <a:t></a:t>
            </a:r>
            <a:r>
              <a:rPr lang="en-US" sz="2400" smtClean="0">
                <a:sym typeface="Symbol" pitchFamily="18" charset="2"/>
              </a:rPr>
              <a:t>x ( x </a:t>
            </a:r>
            <a:r>
              <a:rPr lang="en-US" sz="2400" b="1" smtClean="0">
                <a:sym typeface="Symbol" pitchFamily="18" charset="2"/>
              </a:rPr>
              <a:t> R</a:t>
            </a:r>
            <a:r>
              <a:rPr lang="en-US" sz="2400" smtClean="0">
                <a:sym typeface="Symbol" pitchFamily="18" charset="2"/>
              </a:rPr>
              <a:t> </a:t>
            </a:r>
            <a:r>
              <a:rPr lang="en-US" sz="2400" b="1" smtClean="0">
                <a:sym typeface="Symbol" pitchFamily="18" charset="2"/>
              </a:rPr>
              <a:t> </a:t>
            </a:r>
            <a:r>
              <a:rPr lang="en-US" sz="2400" smtClean="0">
                <a:sym typeface="Symbol" pitchFamily="18" charset="2"/>
              </a:rPr>
              <a:t>x</a:t>
            </a:r>
            <a:r>
              <a:rPr lang="en-US" sz="2400" baseline="30000" smtClean="0">
                <a:sym typeface="Symbol" pitchFamily="18" charset="2"/>
              </a:rPr>
              <a:t>2</a:t>
            </a:r>
            <a:r>
              <a:rPr lang="en-US" sz="2400" smtClean="0">
                <a:sym typeface="Symbol" pitchFamily="18" charset="2"/>
              </a:rPr>
              <a:t> </a:t>
            </a:r>
            <a:r>
              <a:rPr lang="en-US" sz="2400" smtClean="0">
                <a:cs typeface="Arial" charset="0"/>
                <a:sym typeface="Symbol" pitchFamily="18" charset="2"/>
              </a:rPr>
              <a:t>≥ 0 ) is</a:t>
            </a:r>
          </a:p>
          <a:p>
            <a:pPr lvl="1" eaLnBrk="1" hangingPunct="1">
              <a:lnSpc>
                <a:spcPct val="160000"/>
              </a:lnSpc>
              <a:buFontTx/>
              <a:buNone/>
            </a:pPr>
            <a:r>
              <a:rPr lang="en-US" sz="2000" b="1" smtClean="0">
                <a:sym typeface="Symbol" pitchFamily="18" charset="2"/>
              </a:rPr>
              <a:t></a:t>
            </a:r>
            <a:r>
              <a:rPr lang="en-US" sz="2000" smtClean="0">
                <a:sym typeface="Symbol" pitchFamily="18" charset="2"/>
              </a:rPr>
              <a:t>x </a:t>
            </a:r>
            <a:r>
              <a:rPr lang="en-US" sz="2000" b="1" smtClean="0">
                <a:sym typeface="Symbol" pitchFamily="18" charset="2"/>
              </a:rPr>
              <a:t> R</a:t>
            </a:r>
            <a:r>
              <a:rPr lang="en-US" sz="2000" smtClean="0">
                <a:sym typeface="Symbol" pitchFamily="18" charset="2"/>
              </a:rPr>
              <a:t> ( x</a:t>
            </a:r>
            <a:r>
              <a:rPr lang="en-US" sz="2000" baseline="30000" smtClean="0">
                <a:sym typeface="Symbol" pitchFamily="18" charset="2"/>
              </a:rPr>
              <a:t>2</a:t>
            </a:r>
            <a:r>
              <a:rPr lang="en-US" sz="2000" smtClean="0">
                <a:sym typeface="Symbol" pitchFamily="18" charset="2"/>
              </a:rPr>
              <a:t> </a:t>
            </a:r>
            <a:r>
              <a:rPr lang="en-US" sz="2000" smtClean="0">
                <a:cs typeface="Arial" charset="0"/>
                <a:sym typeface="Symbol" pitchFamily="18" charset="2"/>
              </a:rPr>
              <a:t>≥ 0 )</a:t>
            </a:r>
          </a:p>
          <a:p>
            <a:pPr eaLnBrk="1" hangingPunct="1">
              <a:lnSpc>
                <a:spcPct val="160000"/>
              </a:lnSpc>
            </a:pPr>
            <a:r>
              <a:rPr lang="en-US" sz="2400" smtClean="0"/>
              <a:t>A shorthand for </a:t>
            </a:r>
            <a:r>
              <a:rPr lang="en-US" sz="2400" b="1" smtClean="0">
                <a:sym typeface="Symbol" pitchFamily="18" charset="2"/>
              </a:rPr>
              <a:t></a:t>
            </a:r>
            <a:r>
              <a:rPr lang="en-US" sz="2400" smtClean="0">
                <a:sym typeface="Symbol" pitchFamily="18" charset="2"/>
              </a:rPr>
              <a:t>x ( x </a:t>
            </a:r>
            <a:r>
              <a:rPr lang="en-US" sz="2400" b="1" smtClean="0">
                <a:sym typeface="Symbol" pitchFamily="18" charset="2"/>
              </a:rPr>
              <a:t> Z</a:t>
            </a:r>
            <a:r>
              <a:rPr lang="en-US" sz="2400" smtClean="0">
                <a:sym typeface="Symbol" pitchFamily="18" charset="2"/>
              </a:rPr>
              <a:t> </a:t>
            </a:r>
            <a:r>
              <a:rPr lang="en-US" sz="2400" b="1" smtClean="0">
                <a:sym typeface="Symbol" pitchFamily="18" charset="2"/>
              </a:rPr>
              <a:t> </a:t>
            </a:r>
            <a:r>
              <a:rPr lang="en-US" sz="2400" smtClean="0">
                <a:sym typeface="Symbol" pitchFamily="18" charset="2"/>
              </a:rPr>
              <a:t>x</a:t>
            </a:r>
            <a:r>
              <a:rPr lang="en-US" sz="2400" baseline="30000" smtClean="0">
                <a:sym typeface="Symbol" pitchFamily="18" charset="2"/>
              </a:rPr>
              <a:t>2</a:t>
            </a:r>
            <a:r>
              <a:rPr lang="en-US" sz="2400" smtClean="0">
                <a:sym typeface="Symbol" pitchFamily="18" charset="2"/>
              </a:rPr>
              <a:t> </a:t>
            </a:r>
            <a:r>
              <a:rPr lang="en-US" sz="2400" smtClean="0">
                <a:cs typeface="Arial" charset="0"/>
                <a:sym typeface="Symbol" pitchFamily="18" charset="2"/>
              </a:rPr>
              <a:t>= 1 ) is</a:t>
            </a:r>
          </a:p>
          <a:p>
            <a:pPr lvl="1" eaLnBrk="1" hangingPunct="1">
              <a:lnSpc>
                <a:spcPct val="160000"/>
              </a:lnSpc>
              <a:buFontTx/>
              <a:buNone/>
            </a:pPr>
            <a:r>
              <a:rPr lang="en-US" sz="2000" b="1" smtClean="0">
                <a:sym typeface="Symbol" pitchFamily="18" charset="2"/>
              </a:rPr>
              <a:t></a:t>
            </a:r>
            <a:r>
              <a:rPr lang="en-US" sz="2000" smtClean="0">
                <a:sym typeface="Symbol" pitchFamily="18" charset="2"/>
              </a:rPr>
              <a:t>x </a:t>
            </a:r>
            <a:r>
              <a:rPr lang="en-US" sz="2000" b="1" smtClean="0">
                <a:sym typeface="Symbol" pitchFamily="18" charset="2"/>
              </a:rPr>
              <a:t> Z</a:t>
            </a:r>
            <a:r>
              <a:rPr lang="en-US" sz="2000" smtClean="0">
                <a:sym typeface="Symbol" pitchFamily="18" charset="2"/>
              </a:rPr>
              <a:t> ( x</a:t>
            </a:r>
            <a:r>
              <a:rPr lang="en-US" sz="2000" baseline="30000" smtClean="0">
                <a:sym typeface="Symbol" pitchFamily="18" charset="2"/>
              </a:rPr>
              <a:t>2</a:t>
            </a:r>
            <a:r>
              <a:rPr lang="en-US" sz="2000" smtClean="0">
                <a:sym typeface="Symbol" pitchFamily="18" charset="2"/>
              </a:rPr>
              <a:t> </a:t>
            </a:r>
            <a:r>
              <a:rPr lang="en-US" sz="2000" smtClean="0">
                <a:cs typeface="Arial" charset="0"/>
                <a:sym typeface="Symbol" pitchFamily="18" charset="2"/>
              </a:rPr>
              <a:t>= 1 )</a:t>
            </a:r>
          </a:p>
          <a:p>
            <a:pPr eaLnBrk="1" hangingPunct="1">
              <a:lnSpc>
                <a:spcPct val="160000"/>
              </a:lnSpc>
            </a:pPr>
            <a:r>
              <a:rPr lang="en-US" sz="2400" smtClean="0">
                <a:cs typeface="Arial" charset="0"/>
                <a:sym typeface="Symbol" pitchFamily="18" charset="2"/>
              </a:rPr>
              <a:t>The statements above are either </a:t>
            </a:r>
            <a:r>
              <a:rPr lang="en-US" sz="240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true</a:t>
            </a:r>
            <a:r>
              <a:rPr lang="en-US" sz="2400" smtClean="0">
                <a:cs typeface="Arial" charset="0"/>
                <a:sym typeface="Symbol" pitchFamily="18" charset="2"/>
              </a:rPr>
              <a:t> or </a:t>
            </a:r>
            <a:r>
              <a:rPr lang="en-US" sz="240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false</a:t>
            </a:r>
            <a:r>
              <a:rPr lang="en-US" sz="2400" smtClean="0">
                <a:cs typeface="Arial" charset="0"/>
                <a:sym typeface="Symbol" pitchFamily="18" charset="2"/>
              </a:rPr>
              <a:t>.</a:t>
            </a:r>
          </a:p>
          <a:p>
            <a:pPr eaLnBrk="1" hangingPunct="1">
              <a:lnSpc>
                <a:spcPct val="160000"/>
              </a:lnSpc>
            </a:pPr>
            <a:r>
              <a:rPr lang="en-US" sz="2400" smtClean="0">
                <a:cs typeface="Arial" charset="0"/>
                <a:sym typeface="Symbol" pitchFamily="18" charset="2"/>
              </a:rPr>
              <a:t>What if you want the </a:t>
            </a:r>
            <a:r>
              <a:rPr lang="en-US" sz="240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set</a:t>
            </a:r>
            <a:r>
              <a:rPr lang="en-US" sz="2400" smtClean="0">
                <a:cs typeface="Arial" charset="0"/>
                <a:sym typeface="Symbol" pitchFamily="18" charset="2"/>
              </a:rPr>
              <a:t> of elements that make a proposition function true?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D68338D-A548-4F05-B90F-9C465D3A5712}" type="slidenum">
              <a:rPr lang="en-US" sz="1400"/>
              <a:pPr eaLnBrk="1" hangingPunct="1"/>
              <a:t>16</a:t>
            </a:fld>
            <a:endParaRPr lang="en-US" sz="140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Truth Sets of Proposition Functions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382000" cy="44196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500"/>
              </a:spcBef>
            </a:pPr>
            <a:r>
              <a:rPr lang="en-US" smtClean="0"/>
              <a:t>Let </a:t>
            </a:r>
            <a:r>
              <a:rPr lang="en-US" smtClean="0">
                <a:solidFill>
                  <a:srgbClr val="7F0000"/>
                </a:solidFill>
              </a:rPr>
              <a:t>P</a:t>
            </a:r>
            <a:r>
              <a:rPr lang="en-US" smtClean="0"/>
              <a:t> be a proposition function,                  </a:t>
            </a:r>
            <a:r>
              <a:rPr lang="en-US" smtClean="0">
                <a:solidFill>
                  <a:srgbClr val="7F0000"/>
                </a:solidFill>
              </a:rPr>
              <a:t>D</a:t>
            </a:r>
            <a:r>
              <a:rPr lang="en-US" smtClean="0"/>
              <a:t> a domain.</a:t>
            </a:r>
          </a:p>
          <a:p>
            <a:pPr eaLnBrk="1" hangingPunct="1">
              <a:lnSpc>
                <a:spcPct val="150000"/>
              </a:lnSpc>
              <a:spcBef>
                <a:spcPts val="500"/>
              </a:spcBef>
            </a:pPr>
            <a:r>
              <a:rPr lang="en-US" smtClean="0"/>
              <a:t>The </a:t>
            </a:r>
            <a:r>
              <a:rPr lang="en-US" smtClean="0">
                <a:solidFill>
                  <a:srgbClr val="7F0000"/>
                </a:solidFill>
              </a:rPr>
              <a:t>truth set</a:t>
            </a:r>
            <a:r>
              <a:rPr lang="en-US" smtClean="0"/>
              <a:t> of </a:t>
            </a:r>
            <a:r>
              <a:rPr lang="en-US" smtClean="0">
                <a:solidFill>
                  <a:srgbClr val="7F0000"/>
                </a:solidFill>
              </a:rPr>
              <a:t>P</a:t>
            </a:r>
            <a:r>
              <a:rPr lang="en-US" smtClean="0"/>
              <a:t> with respect to </a:t>
            </a:r>
            <a:r>
              <a:rPr lang="en-US" smtClean="0">
                <a:solidFill>
                  <a:srgbClr val="7F0000"/>
                </a:solidFill>
              </a:rPr>
              <a:t>D</a:t>
            </a:r>
            <a:r>
              <a:rPr lang="en-US" smtClean="0"/>
              <a:t> is            </a:t>
            </a:r>
            <a:r>
              <a:rPr lang="en-US" smtClean="0">
                <a:solidFill>
                  <a:srgbClr val="7F0000"/>
                </a:solidFill>
              </a:rPr>
              <a:t>{ x </a:t>
            </a:r>
            <a:r>
              <a:rPr lang="en-US" b="1" smtClean="0">
                <a:solidFill>
                  <a:srgbClr val="7F0000"/>
                </a:solidFill>
                <a:sym typeface="Symbol" pitchFamily="18" charset="2"/>
              </a:rPr>
              <a:t> </a:t>
            </a:r>
            <a:r>
              <a:rPr lang="en-US" smtClean="0">
                <a:solidFill>
                  <a:srgbClr val="7F0000"/>
                </a:solidFill>
              </a:rPr>
              <a:t>D | P( x ) }</a:t>
            </a:r>
            <a:r>
              <a:rPr lang="en-US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lnSpc>
                <a:spcPct val="150000"/>
              </a:lnSpc>
              <a:spcBef>
                <a:spcPts val="500"/>
              </a:spcBef>
            </a:pPr>
            <a:r>
              <a:rPr lang="en-US" smtClean="0">
                <a:solidFill>
                  <a:srgbClr val="000099"/>
                </a:solidFill>
              </a:rPr>
              <a:t>Enumerate the truth set </a:t>
            </a:r>
          </a:p>
          <a:p>
            <a:pPr lvl="1" eaLnBrk="1" hangingPunct="1">
              <a:lnSpc>
                <a:spcPct val="150000"/>
              </a:lnSpc>
              <a:spcBef>
                <a:spcPts val="500"/>
              </a:spcBef>
              <a:buFontTx/>
              <a:buNone/>
            </a:pPr>
            <a:r>
              <a:rPr lang="en-US" smtClean="0">
                <a:solidFill>
                  <a:srgbClr val="7F0000"/>
                </a:solidFill>
              </a:rPr>
              <a:t>{ x </a:t>
            </a:r>
            <a:r>
              <a:rPr lang="en-US" b="1" smtClean="0">
                <a:solidFill>
                  <a:srgbClr val="7F0000"/>
                </a:solidFill>
                <a:sym typeface="Symbol" pitchFamily="18" charset="2"/>
              </a:rPr>
              <a:t> </a:t>
            </a:r>
            <a:r>
              <a:rPr lang="en-US" b="1" smtClean="0">
                <a:solidFill>
                  <a:srgbClr val="7F0000"/>
                </a:solidFill>
              </a:rPr>
              <a:t>N</a:t>
            </a:r>
            <a:r>
              <a:rPr lang="en-US" smtClean="0">
                <a:solidFill>
                  <a:srgbClr val="7F0000"/>
                </a:solidFill>
              </a:rPr>
              <a:t> | ( x &lt; 20 ) </a:t>
            </a:r>
            <a:r>
              <a:rPr lang="en-US" b="1" smtClean="0">
                <a:solidFill>
                  <a:srgbClr val="7F0000"/>
                </a:solidFill>
                <a:sym typeface="Symbol" pitchFamily="18" charset="2"/>
              </a:rPr>
              <a:t></a:t>
            </a:r>
            <a:r>
              <a:rPr lang="en-US" smtClean="0">
                <a:solidFill>
                  <a:srgbClr val="7F0000"/>
                </a:solidFill>
              </a:rPr>
              <a:t> ( x is prime ) }</a:t>
            </a:r>
            <a:r>
              <a:rPr lang="en-US" smtClean="0">
                <a:solidFill>
                  <a:srgbClr val="000099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30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6AD848A-53AC-4983-A4AD-7745291C16A2}" type="slidenum">
              <a:rPr lang="en-US" sz="1400"/>
              <a:pPr eaLnBrk="1" hangingPunct="1"/>
              <a:t>2</a:t>
            </a:fld>
            <a:endParaRPr lang="en-US" sz="140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Definition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81000" y="1752600"/>
            <a:ext cx="8763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007F"/>
                </a:solidFill>
                <a:latin typeface="Arial" charset="0"/>
              </a:rPr>
              <a:t>Visualize a dictionary as a directed graph.</a:t>
            </a:r>
          </a:p>
          <a:p>
            <a:pPr marL="1143000" lvl="2" indent="-228600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009F"/>
                </a:solidFill>
                <a:latin typeface="Arial" charset="0"/>
              </a:rPr>
              <a:t>Nodes represent words</a:t>
            </a:r>
          </a:p>
          <a:p>
            <a:pPr marL="1143000" lvl="2" indent="-228600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009F"/>
                </a:solidFill>
                <a:latin typeface="Arial" charset="0"/>
              </a:rPr>
              <a:t>If word </a:t>
            </a:r>
            <a:r>
              <a:rPr lang="en-US" sz="2000" dirty="0">
                <a:solidFill>
                  <a:srgbClr val="A80000"/>
                </a:solidFill>
                <a:latin typeface="Arial" charset="0"/>
              </a:rPr>
              <a:t>w</a:t>
            </a:r>
            <a:r>
              <a:rPr lang="en-US" sz="2000" dirty="0">
                <a:solidFill>
                  <a:srgbClr val="00009F"/>
                </a:solidFill>
                <a:latin typeface="Arial" charset="0"/>
              </a:rPr>
              <a:t> is defined in terms of word </a:t>
            </a:r>
            <a:r>
              <a:rPr lang="en-US" sz="2000" dirty="0">
                <a:solidFill>
                  <a:srgbClr val="A80000"/>
                </a:solidFill>
                <a:latin typeface="Arial" charset="0"/>
              </a:rPr>
              <a:t>u</a:t>
            </a:r>
            <a:r>
              <a:rPr lang="en-US" sz="2000" dirty="0">
                <a:solidFill>
                  <a:srgbClr val="00009F"/>
                </a:solidFill>
                <a:latin typeface="Arial" charset="0"/>
              </a:rPr>
              <a:t>, draw an edge from </a:t>
            </a:r>
            <a:r>
              <a:rPr lang="en-US" sz="2000" dirty="0">
                <a:solidFill>
                  <a:srgbClr val="A80000"/>
                </a:solidFill>
                <a:latin typeface="Arial" charset="0"/>
              </a:rPr>
              <a:t>w</a:t>
            </a:r>
            <a:r>
              <a:rPr lang="en-US" sz="2000" dirty="0">
                <a:solidFill>
                  <a:srgbClr val="00009F"/>
                </a:solidFill>
                <a:latin typeface="Arial" charset="0"/>
              </a:rPr>
              <a:t> to </a:t>
            </a:r>
            <a:r>
              <a:rPr lang="en-US" sz="2000" dirty="0">
                <a:solidFill>
                  <a:srgbClr val="A80000"/>
                </a:solidFill>
                <a:latin typeface="Arial" charset="0"/>
              </a:rPr>
              <a:t>u</a:t>
            </a:r>
            <a:r>
              <a:rPr lang="en-US" sz="2000" dirty="0">
                <a:solidFill>
                  <a:srgbClr val="00009F"/>
                </a:solidFill>
                <a:latin typeface="Arial" charset="0"/>
              </a:rPr>
              <a:t>.</a:t>
            </a:r>
          </a:p>
          <a:p>
            <a:pPr marL="1143000" lvl="2" indent="-228600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009F"/>
                </a:solidFill>
                <a:latin typeface="Arial" charset="0"/>
              </a:rPr>
              <a:t>Can the dictionary be infinite? </a:t>
            </a:r>
          </a:p>
          <a:p>
            <a:pPr marL="1143000" lvl="2" indent="-228600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009F"/>
                </a:solidFill>
                <a:latin typeface="Arial" charset="0"/>
              </a:rPr>
              <a:t>Can the dictionary have cycles? </a:t>
            </a:r>
          </a:p>
          <a:p>
            <a:pPr marL="1143000" lvl="2" indent="-228600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009F"/>
                </a:solidFill>
                <a:latin typeface="Arial" charset="0"/>
              </a:rPr>
              <a:t>Thus, some words are not formally defined. 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007F"/>
                </a:solidFill>
                <a:latin typeface="Arial" charset="0"/>
              </a:rPr>
              <a:t>“</a:t>
            </a:r>
            <a:r>
              <a:rPr lang="en-US" sz="2000" dirty="0">
                <a:solidFill>
                  <a:srgbClr val="7F0000"/>
                </a:solidFill>
                <a:latin typeface="Arial" charset="0"/>
              </a:rPr>
              <a:t>Set</a:t>
            </a:r>
            <a:r>
              <a:rPr lang="en-US" sz="2000" dirty="0">
                <a:solidFill>
                  <a:srgbClr val="00007F"/>
                </a:solidFill>
                <a:latin typeface="Arial" charset="0"/>
              </a:rPr>
              <a:t>” is a </a:t>
            </a:r>
            <a:r>
              <a:rPr lang="en-US" sz="2000" dirty="0">
                <a:solidFill>
                  <a:srgbClr val="7F0000"/>
                </a:solidFill>
                <a:latin typeface="Arial" charset="0"/>
              </a:rPr>
              <a:t>primitive</a:t>
            </a:r>
            <a:r>
              <a:rPr lang="en-US" sz="2000" dirty="0">
                <a:solidFill>
                  <a:srgbClr val="00007F"/>
                </a:solidFill>
                <a:latin typeface="Arial" charset="0"/>
              </a:rPr>
              <a:t> concept in mathematics: It is not </a:t>
            </a:r>
            <a:r>
              <a:rPr lang="en-US" sz="2000" i="1" dirty="0">
                <a:solidFill>
                  <a:srgbClr val="007800"/>
                </a:solidFill>
                <a:latin typeface="Arial" charset="0"/>
              </a:rPr>
              <a:t>formally</a:t>
            </a:r>
            <a:r>
              <a:rPr lang="en-US" sz="2000" dirty="0">
                <a:solidFill>
                  <a:srgbClr val="00007F"/>
                </a:solidFill>
                <a:latin typeface="Arial" charset="0"/>
              </a:rPr>
              <a:t> defined. 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007F"/>
                </a:solidFill>
                <a:latin typeface="Arial" charset="0"/>
              </a:rPr>
              <a:t>A </a:t>
            </a:r>
            <a:r>
              <a:rPr lang="en-US" sz="2000" dirty="0">
                <a:solidFill>
                  <a:srgbClr val="7F0000"/>
                </a:solidFill>
                <a:latin typeface="Arial" charset="0"/>
              </a:rPr>
              <a:t>set</a:t>
            </a:r>
            <a:r>
              <a:rPr lang="en-US" sz="2000" dirty="0">
                <a:solidFill>
                  <a:srgbClr val="00007F"/>
                </a:solidFill>
                <a:latin typeface="Arial" charset="0"/>
              </a:rPr>
              <a:t> </a:t>
            </a:r>
            <a:r>
              <a:rPr lang="en-US" sz="2000" i="1" dirty="0">
                <a:solidFill>
                  <a:srgbClr val="007800"/>
                </a:solidFill>
                <a:latin typeface="Arial" charset="0"/>
              </a:rPr>
              <a:t>intuitively</a:t>
            </a:r>
            <a:r>
              <a:rPr lang="en-US" sz="2000" dirty="0">
                <a:solidFill>
                  <a:srgbClr val="00007F"/>
                </a:solidFill>
                <a:latin typeface="Arial" charset="0"/>
              </a:rPr>
              <a:t> is an unordered collection of elements.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40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8D105DD-9068-4B77-8512-BA84E4506562}" type="slidenum">
              <a:rPr lang="en-US" sz="1400"/>
              <a:pPr eaLnBrk="1" hangingPunct="1"/>
              <a:t>3</a:t>
            </a:fld>
            <a:endParaRPr lang="en-US" sz="1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Preliminaries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28600" y="1524000"/>
            <a:ext cx="8534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lnSpc>
                <a:spcPts val="5000"/>
              </a:lnSpc>
              <a:spcBef>
                <a:spcPts val="1200"/>
              </a:spcBef>
            </a:pPr>
            <a:r>
              <a:rPr lang="en-US" sz="3200">
                <a:solidFill>
                  <a:srgbClr val="00007F"/>
                </a:solidFill>
                <a:latin typeface="Arial" charset="0"/>
              </a:rPr>
              <a:t>The </a:t>
            </a:r>
            <a:r>
              <a:rPr lang="en-US" sz="3200">
                <a:solidFill>
                  <a:srgbClr val="7F0000"/>
                </a:solidFill>
                <a:latin typeface="Arial" charset="0"/>
              </a:rPr>
              <a:t>universe of discourse</a:t>
            </a:r>
            <a:r>
              <a:rPr lang="en-US" sz="3200">
                <a:solidFill>
                  <a:srgbClr val="000099"/>
                </a:solidFill>
                <a:latin typeface="Arial" charset="0"/>
              </a:rPr>
              <a:t>, denoted </a:t>
            </a:r>
            <a:r>
              <a:rPr lang="en-US" sz="3200">
                <a:solidFill>
                  <a:srgbClr val="7F0000"/>
                </a:solidFill>
                <a:latin typeface="Arial" charset="0"/>
              </a:rPr>
              <a:t>U</a:t>
            </a:r>
            <a:r>
              <a:rPr lang="en-US" sz="3200">
                <a:solidFill>
                  <a:srgbClr val="000099"/>
                </a:solidFill>
                <a:latin typeface="Arial" charset="0"/>
              </a:rPr>
              <a:t>,</a:t>
            </a:r>
            <a:r>
              <a:rPr lang="en-US" sz="3200">
                <a:solidFill>
                  <a:srgbClr val="00007F"/>
                </a:solidFill>
                <a:latin typeface="Arial" charset="0"/>
              </a:rPr>
              <a:t> </a:t>
            </a:r>
            <a:r>
              <a:rPr lang="en-US" sz="3200" i="1">
                <a:solidFill>
                  <a:srgbClr val="007800"/>
                </a:solidFill>
                <a:latin typeface="Arial" charset="0"/>
              </a:rPr>
              <a:t>intuitively</a:t>
            </a:r>
            <a:r>
              <a:rPr lang="en-US" sz="3200">
                <a:solidFill>
                  <a:srgbClr val="00007F"/>
                </a:solidFill>
                <a:latin typeface="Arial" charset="0"/>
              </a:rPr>
              <a:t> is a set describing the context for the duration of a discussion.</a:t>
            </a:r>
          </a:p>
          <a:p>
            <a:pPr marL="609600" indent="-609600" algn="ctr">
              <a:lnSpc>
                <a:spcPts val="5000"/>
              </a:lnSpc>
              <a:spcBef>
                <a:spcPts val="1200"/>
              </a:spcBef>
            </a:pPr>
            <a:r>
              <a:rPr lang="en-US" sz="3200">
                <a:solidFill>
                  <a:srgbClr val="00007F"/>
                </a:solidFill>
                <a:latin typeface="Arial" charset="0"/>
              </a:rPr>
              <a:t>E. g., </a:t>
            </a:r>
            <a:r>
              <a:rPr lang="en-US" sz="3200">
                <a:solidFill>
                  <a:srgbClr val="7F0000"/>
                </a:solidFill>
                <a:latin typeface="Arial" charset="0"/>
              </a:rPr>
              <a:t>U</a:t>
            </a:r>
            <a:r>
              <a:rPr lang="en-US" sz="3200">
                <a:solidFill>
                  <a:srgbClr val="00007F"/>
                </a:solidFill>
                <a:latin typeface="Arial" charset="0"/>
              </a:rPr>
              <a:t> is the set of integers.</a:t>
            </a:r>
          </a:p>
          <a:p>
            <a:pPr marL="1066800" lvl="1" indent="-609600">
              <a:lnSpc>
                <a:spcPts val="5000"/>
              </a:lnSpc>
              <a:spcBef>
                <a:spcPts val="1200"/>
              </a:spcBef>
            </a:pPr>
            <a:r>
              <a:rPr lang="en-US" sz="3200">
                <a:solidFill>
                  <a:srgbClr val="00007F"/>
                </a:solidFill>
                <a:latin typeface="Arial" charset="0"/>
              </a:rPr>
              <a:t>(As far as I can tell, its purpose is to ensure that the </a:t>
            </a:r>
            <a:r>
              <a:rPr lang="en-US" sz="3200">
                <a:solidFill>
                  <a:srgbClr val="7F0000"/>
                </a:solidFill>
                <a:latin typeface="Arial" charset="0"/>
              </a:rPr>
              <a:t>complement of a set </a:t>
            </a:r>
            <a:r>
              <a:rPr lang="en-US" sz="3200">
                <a:solidFill>
                  <a:srgbClr val="00007F"/>
                </a:solidFill>
                <a:latin typeface="Arial" charset="0"/>
              </a:rPr>
              <a:t>is a set.)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26E81E8-7CAD-43C6-A0BE-5ACAE608C1FC}" type="slidenum">
              <a:rPr lang="en-US" sz="1400"/>
              <a:pPr eaLnBrk="1" hangingPunct="1"/>
              <a:t>4</a:t>
            </a:fld>
            <a:endParaRPr lang="en-US" sz="1400"/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Preliminaries</a:t>
            </a:r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sz="3200">
                <a:solidFill>
                  <a:srgbClr val="00007F"/>
                </a:solidFill>
                <a:latin typeface="Arial" charset="0"/>
              </a:rPr>
              <a:t>A set S is </a:t>
            </a:r>
            <a:r>
              <a:rPr lang="en-US" sz="3200">
                <a:solidFill>
                  <a:srgbClr val="7F0000"/>
                </a:solidFill>
                <a:latin typeface="Arial" charset="0"/>
              </a:rPr>
              <a:t>well-defined</a:t>
            </a:r>
            <a:r>
              <a:rPr lang="en-US" sz="3200">
                <a:solidFill>
                  <a:srgbClr val="00007F"/>
                </a:solidFill>
                <a:latin typeface="Arial" charset="0"/>
              </a:rPr>
              <a:t> when we can decide whether any particular object in the universe of discourse is an element of S.</a:t>
            </a:r>
          </a:p>
          <a:p>
            <a:pPr marL="742950" lvl="1" indent="-285750">
              <a:lnSpc>
                <a:spcPct val="130000"/>
              </a:lnSpc>
              <a:spcBef>
                <a:spcPct val="20000"/>
              </a:spcBef>
              <a:buFontTx/>
              <a:buChar char="–"/>
            </a:pPr>
            <a:r>
              <a:rPr lang="en-US">
                <a:latin typeface="Arial" charset="0"/>
              </a:rPr>
              <a:t>S is the set of all even numbers</a:t>
            </a:r>
          </a:p>
          <a:p>
            <a:pPr marL="742950" lvl="1" indent="-285750">
              <a:lnSpc>
                <a:spcPct val="130000"/>
              </a:lnSpc>
              <a:spcBef>
                <a:spcPct val="20000"/>
              </a:spcBef>
              <a:buFontTx/>
              <a:buChar char="–"/>
            </a:pPr>
            <a:r>
              <a:rPr lang="en-US">
                <a:latin typeface="Arial" charset="0"/>
              </a:rPr>
              <a:t>S is the set of all human beings</a:t>
            </a:r>
          </a:p>
          <a:p>
            <a:pPr marL="1143000" lvl="2" indent="-228600">
              <a:lnSpc>
                <a:spcPct val="130000"/>
              </a:lnSpc>
              <a:spcBef>
                <a:spcPct val="20000"/>
              </a:spcBef>
            </a:pPr>
            <a:r>
              <a:rPr lang="en-US" sz="2400">
                <a:solidFill>
                  <a:srgbClr val="00007F"/>
                </a:solidFill>
                <a:latin typeface="Arial" charset="0"/>
              </a:rPr>
              <a:t>Do we have a rule that lets us decide whether some blob of protoplasm is a human being?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7516095-9E7A-422E-A3E9-B59B24EC6384}" type="slidenum">
              <a:rPr lang="en-US" sz="1400"/>
              <a:pPr eaLnBrk="1" hangingPunct="1"/>
              <a:t>5</a:t>
            </a:fld>
            <a:endParaRPr lang="en-US" sz="1400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Definitions &amp; Conventions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686800" cy="49530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sz="2800" dirty="0" smtClean="0"/>
              <a:t>A set’s objects are called its </a:t>
            </a:r>
            <a:r>
              <a:rPr lang="en-US" sz="2800" dirty="0" smtClean="0">
                <a:solidFill>
                  <a:srgbClr val="7F0000"/>
                </a:solidFill>
              </a:rPr>
              <a:t>members</a:t>
            </a:r>
            <a:r>
              <a:rPr lang="en-US" sz="2800" dirty="0" smtClean="0"/>
              <a:t> or </a:t>
            </a:r>
            <a:r>
              <a:rPr lang="en-US" sz="2800" dirty="0" smtClean="0">
                <a:solidFill>
                  <a:srgbClr val="7F0000"/>
                </a:solidFill>
              </a:rPr>
              <a:t>elements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130000"/>
              </a:lnSpc>
            </a:pPr>
            <a:r>
              <a:rPr lang="en-US" sz="2800" dirty="0" smtClean="0"/>
              <a:t>The symbol “</a:t>
            </a:r>
            <a:r>
              <a:rPr lang="en-US" sz="2800" b="1" dirty="0" smtClean="0">
                <a:solidFill>
                  <a:srgbClr val="800000"/>
                </a:solidFill>
                <a:sym typeface="Symbol" pitchFamily="18" charset="2"/>
              </a:rPr>
              <a:t></a:t>
            </a:r>
            <a:r>
              <a:rPr lang="en-US" sz="2800" dirty="0" smtClean="0">
                <a:sym typeface="Symbol" pitchFamily="18" charset="2"/>
              </a:rPr>
              <a:t>” means “</a:t>
            </a:r>
            <a:r>
              <a:rPr lang="en-US" sz="2800" dirty="0" smtClean="0">
                <a:solidFill>
                  <a:srgbClr val="800000"/>
                </a:solidFill>
                <a:sym typeface="Symbol" pitchFamily="18" charset="2"/>
              </a:rPr>
              <a:t>is a member of</a:t>
            </a:r>
            <a:r>
              <a:rPr lang="en-US" sz="2800" dirty="0" smtClean="0">
                <a:sym typeface="Symbol" pitchFamily="18" charset="2"/>
              </a:rPr>
              <a:t>”.</a:t>
            </a:r>
            <a:endParaRPr lang="en-US" sz="2800" dirty="0" smtClean="0"/>
          </a:p>
          <a:p>
            <a:pPr eaLnBrk="1" hangingPunct="1">
              <a:lnSpc>
                <a:spcPct val="130000"/>
              </a:lnSpc>
            </a:pPr>
            <a:r>
              <a:rPr lang="en-US" sz="2800" dirty="0" smtClean="0"/>
              <a:t>We can describe a set with </a:t>
            </a:r>
            <a:r>
              <a:rPr lang="en-US" sz="2800" dirty="0" smtClean="0">
                <a:solidFill>
                  <a:srgbClr val="7F0000"/>
                </a:solidFill>
              </a:rPr>
              <a:t>set builder notation</a:t>
            </a:r>
            <a:r>
              <a:rPr lang="en-US" sz="2800" dirty="0" smtClean="0"/>
              <a:t>.</a:t>
            </a:r>
          </a:p>
          <a:p>
            <a:pPr marL="457200" lvl="1" indent="0" eaLnBrk="1" hangingPunct="1">
              <a:lnSpc>
                <a:spcPct val="130000"/>
              </a:lnSpc>
              <a:buNone/>
            </a:pPr>
            <a:r>
              <a:rPr lang="en-US" sz="2400" dirty="0" smtClean="0"/>
              <a:t>Let O denote the set x </a:t>
            </a:r>
            <a:r>
              <a:rPr lang="en-US" sz="2400" i="1" dirty="0" smtClean="0">
                <a:solidFill>
                  <a:srgbClr val="800000"/>
                </a:solidFill>
              </a:rPr>
              <a:t>such that </a:t>
            </a:r>
            <a:r>
              <a:rPr lang="en-US" sz="2400" dirty="0" smtClean="0"/>
              <a:t>x is an odd positive integer less than 10.</a:t>
            </a:r>
            <a:endParaRPr lang="en-US" sz="2400" dirty="0" smtClean="0"/>
          </a:p>
          <a:p>
            <a:pPr lvl="2" eaLnBrk="1" hangingPunct="1">
              <a:lnSpc>
                <a:spcPct val="130000"/>
              </a:lnSpc>
              <a:buFontTx/>
              <a:buNone/>
            </a:pPr>
            <a:r>
              <a:rPr lang="en-US" sz="2000" dirty="0" smtClean="0"/>
              <a:t>O = { x </a:t>
            </a:r>
            <a:r>
              <a:rPr lang="en-US" sz="2000" dirty="0" smtClean="0">
                <a:solidFill>
                  <a:srgbClr val="800000"/>
                </a:solidFill>
              </a:rPr>
              <a:t>|</a:t>
            </a:r>
            <a:r>
              <a:rPr lang="en-US" sz="2000" dirty="0" smtClean="0"/>
              <a:t> x is an odd positive integer &lt; 10 }.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r>
              <a:rPr lang="en-US" sz="2400" dirty="0" smtClean="0"/>
              <a:t>Let O denote the set x of positive integers </a:t>
            </a:r>
            <a:r>
              <a:rPr lang="en-US" sz="2400" dirty="0" smtClean="0">
                <a:solidFill>
                  <a:srgbClr val="800000"/>
                </a:solidFill>
              </a:rPr>
              <a:t>such that </a:t>
            </a:r>
            <a:r>
              <a:rPr lang="en-US" sz="2400" dirty="0" smtClean="0"/>
              <a:t>x &lt; 10 and </a:t>
            </a:r>
            <a:r>
              <a:rPr lang="en-US" sz="2400" dirty="0" smtClean="0"/>
              <a:t>x is odd.</a:t>
            </a:r>
          </a:p>
          <a:p>
            <a:pPr lvl="2" eaLnBrk="1" hangingPunct="1">
              <a:lnSpc>
                <a:spcPct val="130000"/>
              </a:lnSpc>
              <a:buFontTx/>
              <a:buNone/>
            </a:pPr>
            <a:r>
              <a:rPr lang="en-US" sz="2000" dirty="0" smtClean="0"/>
              <a:t>O </a:t>
            </a:r>
            <a:r>
              <a:rPr lang="en-US" sz="2000" dirty="0" smtClean="0"/>
              <a:t>= { x </a:t>
            </a:r>
            <a:r>
              <a:rPr lang="en-US" sz="2000" b="1" dirty="0" smtClean="0">
                <a:sym typeface="Symbol" pitchFamily="18" charset="2"/>
              </a:rPr>
              <a:t> Z</a:t>
            </a:r>
            <a:r>
              <a:rPr lang="en-US" sz="2000" baseline="30000" dirty="0" smtClean="0">
                <a:sym typeface="Symbol" pitchFamily="18" charset="2"/>
              </a:rPr>
              <a:t>+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800000"/>
                </a:solidFill>
              </a:rPr>
              <a:t>|</a:t>
            </a:r>
            <a:r>
              <a:rPr lang="en-US" sz="2000" dirty="0" smtClean="0"/>
              <a:t> x &lt; 10 and x is odd }</a:t>
            </a:r>
            <a:r>
              <a:rPr lang="en-US" sz="2000" dirty="0" smtClean="0"/>
              <a:t>.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 </a:t>
            </a:r>
            <a:r>
              <a:rPr lang="en-US" dirty="0" smtClean="0"/>
              <a:t>Convention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© Peter Cappello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C8404-2515-4347-9041-FB2EDC3A6EB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" y="1782396"/>
            <a:ext cx="8077200" cy="43293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b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= { 0, 1, 2, 3, … } </a:t>
            </a:r>
            <a:r>
              <a:rPr lang="en-US" dirty="0" smtClean="0"/>
              <a:t>is the </a:t>
            </a:r>
            <a:r>
              <a:rPr lang="en-US" dirty="0"/>
              <a:t>set of natural numbers.</a:t>
            </a:r>
          </a:p>
          <a:p>
            <a:pPr>
              <a:lnSpc>
                <a:spcPct val="200000"/>
              </a:lnSpc>
            </a:pPr>
            <a:r>
              <a:rPr lang="en-US" b="1" dirty="0"/>
              <a:t>Z</a:t>
            </a:r>
            <a:r>
              <a:rPr lang="en-US" dirty="0"/>
              <a:t> = { …, -2, -1, 0, 1, 2, … } </a:t>
            </a:r>
            <a:r>
              <a:rPr lang="en-US" dirty="0" smtClean="0"/>
              <a:t>is the </a:t>
            </a:r>
            <a:r>
              <a:rPr lang="en-US" dirty="0"/>
              <a:t>set of integers.</a:t>
            </a:r>
          </a:p>
          <a:p>
            <a:pPr>
              <a:lnSpc>
                <a:spcPct val="200000"/>
              </a:lnSpc>
            </a:pPr>
            <a:r>
              <a:rPr lang="en-US" b="1" dirty="0"/>
              <a:t>Z</a:t>
            </a:r>
            <a:r>
              <a:rPr lang="en-US" baseline="30000" dirty="0"/>
              <a:t>+</a:t>
            </a:r>
            <a:r>
              <a:rPr lang="en-US" dirty="0"/>
              <a:t> = { 1, 2, 3, … } </a:t>
            </a:r>
            <a:r>
              <a:rPr lang="en-US" dirty="0" smtClean="0"/>
              <a:t>is the </a:t>
            </a:r>
            <a:r>
              <a:rPr lang="en-US" dirty="0"/>
              <a:t>set of positive integers.</a:t>
            </a:r>
          </a:p>
          <a:p>
            <a:pPr>
              <a:lnSpc>
                <a:spcPct val="200000"/>
              </a:lnSpc>
            </a:pPr>
            <a:r>
              <a:rPr lang="en-US" b="1" dirty="0"/>
              <a:t>Q</a:t>
            </a:r>
            <a:r>
              <a:rPr lang="en-US" dirty="0"/>
              <a:t> = { p/q | p, q </a:t>
            </a:r>
            <a:r>
              <a:rPr lang="en-US" b="1" dirty="0">
                <a:sym typeface="Symbol" pitchFamily="18" charset="2"/>
              </a:rPr>
              <a:t> Z </a:t>
            </a:r>
            <a:r>
              <a:rPr lang="en-US" dirty="0">
                <a:sym typeface="Symbol" pitchFamily="18" charset="2"/>
              </a:rPr>
              <a:t>and q   0 } </a:t>
            </a:r>
            <a:r>
              <a:rPr lang="en-US" dirty="0" smtClean="0">
                <a:sym typeface="Symbol" pitchFamily="18" charset="2"/>
              </a:rPr>
              <a:t>is the </a:t>
            </a:r>
            <a:r>
              <a:rPr lang="en-US" dirty="0">
                <a:sym typeface="Symbol" pitchFamily="18" charset="2"/>
              </a:rPr>
              <a:t>set of </a:t>
            </a:r>
            <a:r>
              <a:rPr lang="en-US" dirty="0" err="1">
                <a:sym typeface="Symbol" pitchFamily="18" charset="2"/>
              </a:rPr>
              <a:t>Rationals</a:t>
            </a:r>
            <a:r>
              <a:rPr lang="en-US" dirty="0">
                <a:sym typeface="Symbol" pitchFamily="18" charset="2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US" b="1" dirty="0">
                <a:sym typeface="Symbol" pitchFamily="18" charset="2"/>
              </a:rPr>
              <a:t>R</a:t>
            </a:r>
            <a:r>
              <a:rPr lang="en-US" dirty="0">
                <a:sym typeface="Symbol" pitchFamily="18" charset="2"/>
              </a:rPr>
              <a:t> = the set of real numbers.</a:t>
            </a:r>
          </a:p>
        </p:txBody>
      </p:sp>
    </p:spTree>
    <p:extLst>
      <p:ext uri="{BB962C8B-B14F-4D97-AF65-F5344CB8AC3E}">
        <p14:creationId xmlns:p14="http://schemas.microsoft.com/office/powerpoint/2010/main" val="1980536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B81A5E3-D607-415E-BA40-AC662E67FE31}" type="slidenum">
              <a:rPr lang="en-US" sz="1400"/>
              <a:pPr eaLnBrk="1" hangingPunct="1"/>
              <a:t>7</a:t>
            </a:fld>
            <a:endParaRPr lang="en-US" sz="1400" dirty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82000" cy="44196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sym typeface="Symbol" pitchFamily="18" charset="2"/>
              </a:rPr>
              <a:t>Set A is a </a:t>
            </a:r>
            <a:r>
              <a:rPr lang="en-US" sz="2800" i="1" dirty="0" smtClean="0">
                <a:solidFill>
                  <a:srgbClr val="7F0000"/>
                </a:solidFill>
                <a:sym typeface="Symbol" pitchFamily="18" charset="2"/>
              </a:rPr>
              <a:t>subset</a:t>
            </a:r>
            <a:r>
              <a:rPr lang="en-US" sz="2800" dirty="0" smtClean="0">
                <a:sym typeface="Symbol" pitchFamily="18" charset="2"/>
              </a:rPr>
              <a:t> of set B, denoted A </a:t>
            </a:r>
            <a:r>
              <a:rPr lang="en-US" sz="2800" b="1" dirty="0" smtClean="0">
                <a:solidFill>
                  <a:srgbClr val="7F0000"/>
                </a:solidFill>
                <a:sym typeface="Symbol" pitchFamily="18" charset="2"/>
              </a:rPr>
              <a:t></a:t>
            </a:r>
            <a:r>
              <a:rPr lang="en-US" sz="2800" dirty="0" smtClean="0">
                <a:sym typeface="Symbol" pitchFamily="18" charset="2"/>
              </a:rPr>
              <a:t>  B, when </a:t>
            </a:r>
            <a:r>
              <a:rPr lang="en-US" sz="2800" b="1" dirty="0" smtClean="0">
                <a:sym typeface="Symbol" pitchFamily="18" charset="2"/>
              </a:rPr>
              <a:t></a:t>
            </a:r>
            <a:r>
              <a:rPr lang="en-US" sz="2800" dirty="0" smtClean="0">
                <a:sym typeface="Symbol" pitchFamily="18" charset="2"/>
              </a:rPr>
              <a:t>x ( x </a:t>
            </a:r>
            <a:r>
              <a:rPr lang="en-US" sz="2800" b="1" dirty="0" smtClean="0">
                <a:sym typeface="Symbol" pitchFamily="18" charset="2"/>
              </a:rPr>
              <a:t> </a:t>
            </a:r>
            <a:r>
              <a:rPr lang="en-US" sz="2800" dirty="0" smtClean="0">
                <a:sym typeface="Symbol" pitchFamily="18" charset="2"/>
              </a:rPr>
              <a:t>A </a:t>
            </a:r>
            <a:r>
              <a:rPr lang="en-US" sz="2800" b="1" dirty="0" smtClean="0">
                <a:solidFill>
                  <a:srgbClr val="7F0000"/>
                </a:solidFill>
                <a:sym typeface="Symbol" pitchFamily="18" charset="2"/>
              </a:rPr>
              <a:t></a:t>
            </a:r>
            <a:r>
              <a:rPr lang="en-US" sz="2800" b="1" dirty="0" smtClean="0">
                <a:sym typeface="Symbol" pitchFamily="18" charset="2"/>
              </a:rPr>
              <a:t> </a:t>
            </a:r>
            <a:r>
              <a:rPr lang="en-US" sz="2800" dirty="0" smtClean="0">
                <a:sym typeface="Symbol" pitchFamily="18" charset="2"/>
              </a:rPr>
              <a:t>x </a:t>
            </a:r>
            <a:r>
              <a:rPr lang="en-US" sz="2800" b="1" dirty="0" smtClean="0">
                <a:sym typeface="Symbol" pitchFamily="18" charset="2"/>
              </a:rPr>
              <a:t> </a:t>
            </a:r>
            <a:r>
              <a:rPr lang="en-US" sz="2800" dirty="0" smtClean="0">
                <a:sym typeface="Symbol" pitchFamily="18" charset="2"/>
              </a:rPr>
              <a:t>B ).</a:t>
            </a:r>
            <a:r>
              <a:rPr lang="en-US" sz="2800" dirty="0" smtClean="0"/>
              <a:t> 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dirty="0" smtClean="0"/>
              <a:t>Set A </a:t>
            </a:r>
            <a:r>
              <a:rPr lang="en-US" sz="2800" i="1" dirty="0" smtClean="0">
                <a:solidFill>
                  <a:srgbClr val="7F0000"/>
                </a:solidFill>
              </a:rPr>
              <a:t>equals</a:t>
            </a:r>
            <a:r>
              <a:rPr lang="en-US" sz="2800" dirty="0" smtClean="0"/>
              <a:t> set B when they have the same elements: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sz="2400" dirty="0" smtClean="0">
                <a:sym typeface="Symbol" pitchFamily="18" charset="2"/>
              </a:rPr>
              <a:t>A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=</a:t>
            </a:r>
            <a:r>
              <a:rPr lang="en-US" sz="2400" dirty="0" smtClean="0">
                <a:sym typeface="Symbol" pitchFamily="18" charset="2"/>
              </a:rPr>
              <a:t> B when</a:t>
            </a:r>
            <a:r>
              <a:rPr lang="en-US" sz="2400" b="1" dirty="0" smtClean="0">
                <a:sym typeface="Symbol" pitchFamily="18" charset="2"/>
              </a:rPr>
              <a:t> </a:t>
            </a:r>
            <a:r>
              <a:rPr lang="en-US" sz="2400" dirty="0" smtClean="0">
                <a:sym typeface="Symbol" pitchFamily="18" charset="2"/>
              </a:rPr>
              <a:t>x ( x </a:t>
            </a:r>
            <a:r>
              <a:rPr lang="en-US" sz="2400" b="1" dirty="0" smtClean="0">
                <a:sym typeface="Symbol" pitchFamily="18" charset="2"/>
              </a:rPr>
              <a:t> </a:t>
            </a:r>
            <a:r>
              <a:rPr lang="en-US" sz="2400" dirty="0" smtClean="0">
                <a:sym typeface="Symbol" pitchFamily="18" charset="2"/>
              </a:rPr>
              <a:t>A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</a:t>
            </a:r>
            <a:r>
              <a:rPr lang="en-US" sz="2400" b="1" dirty="0" smtClean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x </a:t>
            </a:r>
            <a:r>
              <a:rPr lang="en-US" sz="2400" b="1" dirty="0" smtClean="0">
                <a:sym typeface="Symbol" pitchFamily="18" charset="2"/>
              </a:rPr>
              <a:t> </a:t>
            </a:r>
            <a:r>
              <a:rPr lang="en-US" sz="2400" dirty="0" smtClean="0">
                <a:sym typeface="Symbol" pitchFamily="18" charset="2"/>
              </a:rPr>
              <a:t>B ).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sym typeface="Symbol" pitchFamily="18" charset="2"/>
              </a:rPr>
              <a:t>We can show A </a:t>
            </a:r>
            <a:r>
              <a:rPr lang="en-US" sz="2800" dirty="0" smtClean="0">
                <a:solidFill>
                  <a:srgbClr val="7F0000"/>
                </a:solidFill>
                <a:sym typeface="Symbol" pitchFamily="18" charset="2"/>
              </a:rPr>
              <a:t>=</a:t>
            </a:r>
            <a:r>
              <a:rPr lang="en-US" sz="2800" dirty="0" smtClean="0">
                <a:sym typeface="Symbol" pitchFamily="18" charset="2"/>
              </a:rPr>
              <a:t> B via 2 implications: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sz="2400" dirty="0" smtClean="0">
                <a:sym typeface="Symbol" pitchFamily="18" charset="2"/>
              </a:rPr>
              <a:t>A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</a:t>
            </a:r>
            <a:r>
              <a:rPr lang="en-US" sz="2400" dirty="0" smtClean="0">
                <a:sym typeface="Symbol" pitchFamily="18" charset="2"/>
              </a:rPr>
              <a:t> B </a:t>
            </a:r>
            <a:r>
              <a:rPr lang="en-US" sz="2400" b="1" dirty="0" smtClean="0">
                <a:solidFill>
                  <a:srgbClr val="A80000"/>
                </a:solidFill>
                <a:sym typeface="Symbol" pitchFamily="18" charset="2"/>
              </a:rPr>
              <a:t></a:t>
            </a:r>
            <a:r>
              <a:rPr lang="en-US" sz="2400" b="1" dirty="0" smtClean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B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</a:t>
            </a:r>
            <a:r>
              <a:rPr lang="en-US" sz="2400" dirty="0" smtClean="0">
                <a:sym typeface="Symbol" pitchFamily="18" charset="2"/>
              </a:rPr>
              <a:t> A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sz="2400" b="1" dirty="0" smtClean="0">
                <a:sym typeface="Symbol" pitchFamily="18" charset="2"/>
              </a:rPr>
              <a:t></a:t>
            </a:r>
            <a:r>
              <a:rPr lang="en-US" sz="2400" dirty="0" smtClean="0">
                <a:sym typeface="Symbol" pitchFamily="18" charset="2"/>
              </a:rPr>
              <a:t>x ( ( x </a:t>
            </a:r>
            <a:r>
              <a:rPr lang="en-US" sz="2400" b="1" dirty="0" smtClean="0">
                <a:sym typeface="Symbol" pitchFamily="18" charset="2"/>
              </a:rPr>
              <a:t> </a:t>
            </a:r>
            <a:r>
              <a:rPr lang="en-US" sz="2400" dirty="0" smtClean="0">
                <a:sym typeface="Symbol" pitchFamily="18" charset="2"/>
              </a:rPr>
              <a:t>A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</a:t>
            </a:r>
            <a:r>
              <a:rPr lang="en-US" sz="2400" b="1" dirty="0" smtClean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x </a:t>
            </a:r>
            <a:r>
              <a:rPr lang="en-US" sz="2400" b="1" dirty="0" smtClean="0">
                <a:sym typeface="Symbol" pitchFamily="18" charset="2"/>
              </a:rPr>
              <a:t> </a:t>
            </a:r>
            <a:r>
              <a:rPr lang="en-US" sz="2400" dirty="0" smtClean="0">
                <a:sym typeface="Symbol" pitchFamily="18" charset="2"/>
              </a:rPr>
              <a:t>B ) </a:t>
            </a:r>
            <a:r>
              <a:rPr lang="en-US" sz="2400" b="1" dirty="0" smtClean="0">
                <a:solidFill>
                  <a:srgbClr val="A80000"/>
                </a:solidFill>
                <a:sym typeface="Symbol" pitchFamily="18" charset="2"/>
              </a:rPr>
              <a:t></a:t>
            </a:r>
            <a:r>
              <a:rPr lang="en-US" sz="2400" dirty="0" smtClean="0">
                <a:sym typeface="Symbol" pitchFamily="18" charset="2"/>
              </a:rPr>
              <a:t> ( x </a:t>
            </a:r>
            <a:r>
              <a:rPr lang="en-US" sz="2400" b="1" dirty="0" smtClean="0">
                <a:sym typeface="Symbol" pitchFamily="18" charset="2"/>
              </a:rPr>
              <a:t> </a:t>
            </a:r>
            <a:r>
              <a:rPr lang="en-US" sz="2400" dirty="0" smtClean="0">
                <a:sym typeface="Symbol" pitchFamily="18" charset="2"/>
              </a:rPr>
              <a:t>B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</a:t>
            </a:r>
            <a:r>
              <a:rPr lang="en-US" sz="2400" b="1" dirty="0" smtClean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x </a:t>
            </a:r>
            <a:r>
              <a:rPr lang="en-US" sz="2400" b="1" dirty="0" smtClean="0">
                <a:sym typeface="Symbol" pitchFamily="18" charset="2"/>
              </a:rPr>
              <a:t> </a:t>
            </a:r>
            <a:r>
              <a:rPr lang="en-US" sz="2400" dirty="0" smtClean="0">
                <a:sym typeface="Symbol" pitchFamily="18" charset="2"/>
              </a:rPr>
              <a:t>A ) 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F72CD26-D7EC-4EE5-A99C-264D54B8657E}" type="slidenum">
              <a:rPr lang="en-US" sz="1400"/>
              <a:pPr eaLnBrk="1" hangingPunct="1"/>
              <a:t>8</a:t>
            </a:fld>
            <a:endParaRPr 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458200" cy="4953000"/>
          </a:xfrm>
        </p:spPr>
        <p:txBody>
          <a:bodyPr/>
          <a:lstStyle/>
          <a:p>
            <a:pPr marL="609600" indent="-609600" eaLnBrk="1" hangingPunct="1">
              <a:lnSpc>
                <a:spcPct val="110000"/>
              </a:lnSpc>
            </a:pPr>
            <a:r>
              <a:rPr lang="en-US" sz="2800" dirty="0" smtClean="0">
                <a:sym typeface="Symbol" pitchFamily="18" charset="2"/>
              </a:rPr>
              <a:t>The </a:t>
            </a:r>
            <a:r>
              <a:rPr lang="en-US" sz="2800" i="1" dirty="0" smtClean="0">
                <a:solidFill>
                  <a:srgbClr val="7F0000"/>
                </a:solidFill>
                <a:sym typeface="Symbol" pitchFamily="18" charset="2"/>
              </a:rPr>
              <a:t>empty set</a:t>
            </a:r>
            <a:r>
              <a:rPr lang="en-US" sz="2800" dirty="0" smtClean="0">
                <a:sym typeface="Symbol" pitchFamily="18" charset="2"/>
              </a:rPr>
              <a:t>, denoted </a:t>
            </a:r>
            <a:r>
              <a:rPr lang="en-US" sz="2800" b="1" dirty="0" smtClean="0">
                <a:solidFill>
                  <a:srgbClr val="7F0000"/>
                </a:solidFill>
                <a:sym typeface="Symbol" pitchFamily="18" charset="2"/>
              </a:rPr>
              <a:t></a:t>
            </a:r>
            <a:r>
              <a:rPr lang="en-US" sz="2800" dirty="0" smtClean="0">
                <a:sym typeface="Symbol" pitchFamily="18" charset="2"/>
              </a:rPr>
              <a:t>, is the </a:t>
            </a:r>
            <a:r>
              <a:rPr lang="en-US" sz="2800" dirty="0" smtClean="0">
                <a:solidFill>
                  <a:srgbClr val="7F0000"/>
                </a:solidFill>
                <a:sym typeface="Symbol" pitchFamily="18" charset="2"/>
              </a:rPr>
              <a:t>set</a:t>
            </a:r>
            <a:r>
              <a:rPr lang="en-US" sz="2800" dirty="0" smtClean="0">
                <a:sym typeface="Symbol" pitchFamily="18" charset="2"/>
              </a:rPr>
              <a:t> with no elements.</a:t>
            </a:r>
          </a:p>
          <a:p>
            <a:pPr marL="609600" indent="-609600" eaLnBrk="1" hangingPunct="1"/>
            <a:r>
              <a:rPr lang="en-US" sz="2800" dirty="0" smtClean="0"/>
              <a:t>Let </a:t>
            </a:r>
            <a:r>
              <a:rPr lang="en-US" sz="2800" dirty="0" smtClean="0">
                <a:solidFill>
                  <a:schemeClr val="tx1"/>
                </a:solidFill>
              </a:rPr>
              <a:t>A</a:t>
            </a:r>
            <a:r>
              <a:rPr lang="en-US" sz="2800" dirty="0" smtClean="0"/>
              <a:t> be </a:t>
            </a:r>
            <a:r>
              <a:rPr lang="en-US" sz="2800" dirty="0" smtClean="0"/>
              <a:t>a set</a:t>
            </a:r>
            <a:r>
              <a:rPr lang="en-US" sz="2800" dirty="0" smtClean="0"/>
              <a:t>.</a:t>
            </a:r>
          </a:p>
          <a:p>
            <a:pPr marL="609600" indent="-609600" eaLnBrk="1" hangingPunct="1"/>
            <a:r>
              <a:rPr lang="en-US" sz="2800" dirty="0" smtClean="0"/>
              <a:t>True, false, or maybe?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b="1" dirty="0" smtClean="0">
                <a:sym typeface="Symbol" pitchFamily="18" charset="2"/>
              </a:rPr>
              <a:t></a:t>
            </a:r>
            <a:r>
              <a:rPr lang="en-US" sz="2400" dirty="0" smtClean="0">
                <a:sym typeface="Symbol" pitchFamily="18" charset="2"/>
              </a:rPr>
              <a:t>  A.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b="1" dirty="0" smtClean="0">
                <a:sym typeface="Symbol" pitchFamily="18" charset="2"/>
              </a:rPr>
              <a:t>  </a:t>
            </a:r>
            <a:r>
              <a:rPr lang="en-US" sz="2400" dirty="0" smtClean="0">
                <a:sym typeface="Symbol" pitchFamily="18" charset="2"/>
              </a:rPr>
              <a:t>A.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2400" dirty="0" smtClean="0">
                <a:sym typeface="Symbol" pitchFamily="18" charset="2"/>
              </a:rPr>
              <a:t> A  A.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2400" dirty="0" smtClean="0">
                <a:sym typeface="Symbol" pitchFamily="18" charset="2"/>
              </a:rPr>
              <a:t> A </a:t>
            </a:r>
            <a:r>
              <a:rPr lang="en-US" sz="2400" b="1" dirty="0" smtClean="0">
                <a:sym typeface="Symbol" pitchFamily="18" charset="2"/>
              </a:rPr>
              <a:t> </a:t>
            </a:r>
            <a:r>
              <a:rPr lang="en-US" sz="2400" dirty="0" smtClean="0">
                <a:sym typeface="Symbol" pitchFamily="18" charset="2"/>
              </a:rPr>
              <a:t>A.</a:t>
            </a:r>
          </a:p>
          <a:p>
            <a:pPr marL="609600" indent="-609600" eaLnBrk="1" hangingPunct="1"/>
            <a:r>
              <a:rPr lang="en-US" sz="2800" dirty="0" smtClean="0">
                <a:sym typeface="Symbol" pitchFamily="18" charset="2"/>
              </a:rPr>
              <a:t>If A </a:t>
            </a:r>
            <a:r>
              <a:rPr lang="en-US" sz="2800" b="1" dirty="0" smtClean="0">
                <a:solidFill>
                  <a:srgbClr val="7F0000"/>
                </a:solidFill>
                <a:sym typeface="Symbol" pitchFamily="18" charset="2"/>
              </a:rPr>
              <a:t></a:t>
            </a:r>
            <a:r>
              <a:rPr lang="en-US" sz="2800" dirty="0" smtClean="0">
                <a:sym typeface="Symbol" pitchFamily="18" charset="2"/>
              </a:rPr>
              <a:t>  B </a:t>
            </a:r>
            <a:r>
              <a:rPr lang="en-US" sz="2800" b="1" dirty="0" smtClean="0">
                <a:solidFill>
                  <a:srgbClr val="7F0000"/>
                </a:solidFill>
                <a:sym typeface="Symbol" pitchFamily="18" charset="2"/>
              </a:rPr>
              <a:t></a:t>
            </a:r>
            <a:r>
              <a:rPr lang="en-US" sz="2800" b="1" dirty="0" smtClean="0">
                <a:sym typeface="Symbol" pitchFamily="18" charset="2"/>
              </a:rPr>
              <a:t> </a:t>
            </a:r>
            <a:r>
              <a:rPr lang="en-US" sz="2800" dirty="0" smtClean="0">
                <a:sym typeface="Symbol" pitchFamily="18" charset="2"/>
              </a:rPr>
              <a:t>A </a:t>
            </a:r>
            <a:r>
              <a:rPr lang="en-US" sz="2800" b="1" dirty="0" smtClean="0">
                <a:solidFill>
                  <a:srgbClr val="7F0000"/>
                </a:solidFill>
                <a:sym typeface="Symbol" pitchFamily="18" charset="2"/>
              </a:rPr>
              <a:t></a:t>
            </a:r>
            <a:r>
              <a:rPr lang="en-US" sz="2800" b="1" dirty="0" smtClean="0">
                <a:sym typeface="Symbol" pitchFamily="18" charset="2"/>
              </a:rPr>
              <a:t> </a:t>
            </a:r>
            <a:r>
              <a:rPr lang="en-US" sz="2800" dirty="0" smtClean="0">
                <a:sym typeface="Symbol" pitchFamily="18" charset="2"/>
              </a:rPr>
              <a:t>B then A is a </a:t>
            </a:r>
            <a:r>
              <a:rPr lang="en-US" sz="2800" dirty="0" smtClean="0">
                <a:solidFill>
                  <a:srgbClr val="7F0000"/>
                </a:solidFill>
                <a:sym typeface="Symbol" pitchFamily="18" charset="2"/>
              </a:rPr>
              <a:t>proper subset</a:t>
            </a:r>
            <a:r>
              <a:rPr lang="en-US" sz="2800" dirty="0" smtClean="0">
                <a:sym typeface="Symbol" pitchFamily="18" charset="2"/>
              </a:rPr>
              <a:t> of B, denoted A </a:t>
            </a:r>
            <a:r>
              <a:rPr lang="en-US" sz="2800" b="1" dirty="0" smtClean="0">
                <a:solidFill>
                  <a:srgbClr val="7F0000"/>
                </a:solidFill>
                <a:sym typeface="Symbol" pitchFamily="18" charset="2"/>
              </a:rPr>
              <a:t></a:t>
            </a:r>
            <a:r>
              <a:rPr lang="en-US" sz="2800" b="1" dirty="0" smtClean="0">
                <a:sym typeface="Symbol" pitchFamily="18" charset="2"/>
              </a:rPr>
              <a:t> </a:t>
            </a:r>
            <a:r>
              <a:rPr lang="en-US" sz="2800" dirty="0" smtClean="0">
                <a:sym typeface="Symbol" pitchFamily="18" charset="2"/>
              </a:rPr>
              <a:t>B.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C49CB3C-D1E4-4693-AC15-E4423A34B5B9}" type="slidenum">
              <a:rPr lang="en-US" sz="1400"/>
              <a:pPr eaLnBrk="1" hangingPunct="1"/>
              <a:t>9</a:t>
            </a:fld>
            <a:endParaRPr lang="en-US" sz="140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Venn Diagrams</a:t>
            </a:r>
          </a:p>
        </p:txBody>
      </p:sp>
      <p:sp>
        <p:nvSpPr>
          <p:cNvPr id="922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5791200" cy="47244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mtClean="0"/>
              <a:t>Venn diagram of A </a:t>
            </a:r>
            <a:r>
              <a:rPr lang="en-US" b="1" smtClean="0">
                <a:solidFill>
                  <a:srgbClr val="7F0000"/>
                </a:solidFill>
                <a:sym typeface="Symbol" pitchFamily="18" charset="2"/>
              </a:rPr>
              <a:t></a:t>
            </a:r>
            <a:r>
              <a:rPr lang="en-US" smtClean="0"/>
              <a:t> B.</a:t>
            </a:r>
          </a:p>
        </p:txBody>
      </p:sp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6172200" y="1676400"/>
            <a:ext cx="25908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8305800" y="1600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U</a:t>
            </a:r>
          </a:p>
        </p:txBody>
      </p:sp>
      <p:sp>
        <p:nvSpPr>
          <p:cNvPr id="9224" name="Oval 7"/>
          <p:cNvSpPr>
            <a:spLocks noChangeArrowheads="1"/>
          </p:cNvSpPr>
          <p:nvPr/>
        </p:nvSpPr>
        <p:spPr bwMode="auto">
          <a:xfrm>
            <a:off x="7086600" y="2209800"/>
            <a:ext cx="7620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9225" name="Oval 8"/>
          <p:cNvSpPr>
            <a:spLocks noChangeArrowheads="1"/>
          </p:cNvSpPr>
          <p:nvPr/>
        </p:nvSpPr>
        <p:spPr bwMode="auto">
          <a:xfrm>
            <a:off x="6781800" y="1828800"/>
            <a:ext cx="1295400" cy="1219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Text Box 9"/>
          <p:cNvSpPr txBox="1">
            <a:spLocks noChangeArrowheads="1"/>
          </p:cNvSpPr>
          <p:nvPr/>
        </p:nvSpPr>
        <p:spPr bwMode="auto">
          <a:xfrm>
            <a:off x="7239000" y="1752600"/>
            <a:ext cx="420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B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3300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38318</TotalTime>
  <Words>1105</Words>
  <Application>Microsoft Macintosh PowerPoint</Application>
  <PresentationFormat>On-screen Show (4:3)</PresentationFormat>
  <Paragraphs>127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Sets</vt:lpstr>
      <vt:lpstr>PowerPoint Presentation</vt:lpstr>
      <vt:lpstr>PowerPoint Presentation</vt:lpstr>
      <vt:lpstr>PowerPoint Presentation</vt:lpstr>
      <vt:lpstr>Definitions &amp; Conventions</vt:lpstr>
      <vt:lpstr>By Convention</vt:lpstr>
      <vt:lpstr>Definitions</vt:lpstr>
      <vt:lpstr>PowerPoint Presentation</vt:lpstr>
      <vt:lpstr>Venn Diagrams</vt:lpstr>
      <vt:lpstr>Cardinality</vt:lpstr>
      <vt:lpstr>The Power Set</vt:lpstr>
      <vt:lpstr>PowerPoint Presentation</vt:lpstr>
      <vt:lpstr>Cartesian Products</vt:lpstr>
      <vt:lpstr>Cartesian Products</vt:lpstr>
      <vt:lpstr>Using Set Notation with Quantifiers</vt:lpstr>
      <vt:lpstr>Truth Sets of Proposition Functions</vt:lpstr>
    </vt:vector>
  </TitlesOfParts>
  <Company>UCSB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Cappello</dc:creator>
  <cp:lastModifiedBy>Peter Cappello</cp:lastModifiedBy>
  <cp:revision>824</cp:revision>
  <dcterms:created xsi:type="dcterms:W3CDTF">2001-03-22T17:43:43Z</dcterms:created>
  <dcterms:modified xsi:type="dcterms:W3CDTF">2014-01-29T21:43:38Z</dcterms:modified>
</cp:coreProperties>
</file>