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257" r:id="rId2"/>
    <p:sldId id="289" r:id="rId3"/>
    <p:sldId id="260" r:id="rId4"/>
    <p:sldId id="272" r:id="rId5"/>
    <p:sldId id="262" r:id="rId6"/>
    <p:sldId id="273" r:id="rId7"/>
    <p:sldId id="266" r:id="rId8"/>
    <p:sldId id="275" r:id="rId9"/>
    <p:sldId id="267" r:id="rId10"/>
    <p:sldId id="277" r:id="rId11"/>
    <p:sldId id="278" r:id="rId12"/>
    <p:sldId id="279" r:id="rId13"/>
    <p:sldId id="280" r:id="rId14"/>
    <p:sldId id="281" r:id="rId15"/>
    <p:sldId id="283" r:id="rId16"/>
    <p:sldId id="282" r:id="rId17"/>
    <p:sldId id="284" r:id="rId18"/>
    <p:sldId id="285" r:id="rId19"/>
    <p:sldId id="286" r:id="rId20"/>
    <p:sldId id="276" r:id="rId21"/>
    <p:sldId id="287" r:id="rId22"/>
    <p:sldId id="288" r:id="rId23"/>
    <p:sldId id="274" r:id="rId24"/>
    <p:sldId id="263" r:id="rId25"/>
    <p:sldId id="265" r:id="rId26"/>
    <p:sldId id="264" r:id="rId27"/>
    <p:sldId id="268" r:id="rId28"/>
    <p:sldId id="269" r:id="rId29"/>
    <p:sldId id="270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99"/>
    <a:srgbClr val="CCECFF"/>
    <a:srgbClr val="CCFFCC"/>
    <a:srgbClr val="CCCCFF"/>
    <a:srgbClr val="A80000"/>
    <a:srgbClr val="007F00"/>
    <a:srgbClr val="0000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120" y="-1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notesMaster" Target="notesMasters/notesMaster1.xml"/><Relationship Id="rId32" Type="http://schemas.openxmlformats.org/officeDocument/2006/relationships/handoutMaster" Target="handoutMasters/handout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printerSettings" Target="printerSettings/printerSettings1.bin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2F6D42F-3031-4F01-AE01-116CAC0459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649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3804087-53FC-4D83-9778-83A56ADCA6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6930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29DEDB-7624-48A1-A93A-358D52D2CE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97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A8B2C7-3DA1-4A4A-BB59-6759F17CE7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842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410664-25D8-44B6-8580-7ACAD75DA2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81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67FBFC-A6DA-40A0-BD31-03F1733EE5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38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37C5E-EDDC-45CD-9A03-F5BAB730DD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44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5076E9-1585-4BE4-BFA7-15CAAD16D1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479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CE48D9-3E7A-4D53-9FB9-A4AC7134C5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0631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B2A5F3-2CC6-4D6E-AA3E-8DD2C76BCAF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94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97A86F-98AF-4FDE-9B02-606EEC839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171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978B7-6847-4FF6-9A4C-8854BF1B64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620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EEF498-3649-4EF8-A86B-4C9D164CBFE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11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7E11DCBB-7656-4700-AAA4-935CDD79EA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Connection_Machine" TargetMode="External"/><Relationship Id="rId3" Type="http://schemas.openxmlformats.org/officeDocument/2006/relationships/image" Target="../media/image1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smtClean="0"/>
              <a:t>Partial Orderings:</a:t>
            </a:r>
            <a:br>
              <a:rPr lang="en-US" smtClean="0"/>
            </a:br>
            <a:r>
              <a:rPr lang="en-US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6678674-CF03-457A-B7D9-A99CA638A37C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8038" y="1662113"/>
            <a:ext cx="7572375" cy="44196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Let </a:t>
            </a:r>
            <a:r>
              <a:rPr lang="en-US" sz="2400" dirty="0" smtClean="0">
                <a:solidFill>
                  <a:srgbClr val="7F0000"/>
                </a:solidFill>
              </a:rPr>
              <a:t>S</a:t>
            </a:r>
            <a:r>
              <a:rPr lang="en-US" sz="2400" dirty="0" smtClean="0"/>
              <a:t> be a set with </a:t>
            </a:r>
            <a:r>
              <a:rPr lang="en-US" sz="2400" i="1" dirty="0" smtClean="0">
                <a:solidFill>
                  <a:srgbClr val="7F0000"/>
                </a:solidFill>
              </a:rPr>
              <a:t>n</a:t>
            </a:r>
            <a:r>
              <a:rPr lang="en-US" sz="2400" dirty="0" smtClean="0"/>
              <a:t> elements.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Consider the </a:t>
            </a:r>
            <a:r>
              <a:rPr lang="en-US" sz="2400" dirty="0" err="1" smtClean="0"/>
              <a:t>poset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( P( S ), </a:t>
            </a:r>
            <a:r>
              <a:rPr lang="en-US" sz="2400" b="1" dirty="0" smtClean="0">
                <a:solidFill>
                  <a:srgbClr val="7F0000"/>
                </a:solidFill>
                <a:sym typeface="Symbol" pitchFamily="18" charset="2"/>
              </a:rPr>
              <a:t></a:t>
            </a:r>
            <a:r>
              <a:rPr lang="en-US" sz="2400" dirty="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7F0000"/>
                </a:solidFill>
              </a:rPr>
              <a:t>).</a:t>
            </a:r>
          </a:p>
          <a:p>
            <a:pPr marL="609600" indent="-609600" eaLnBrk="1" hangingPunct="1">
              <a:lnSpc>
                <a:spcPct val="110000"/>
              </a:lnSpc>
            </a:pPr>
            <a:r>
              <a:rPr lang="en-US" sz="2400" dirty="0" smtClean="0"/>
              <a:t>What does the </a:t>
            </a:r>
            <a:r>
              <a:rPr lang="en-US" sz="2400" dirty="0" err="1" smtClean="0"/>
              <a:t>Hasse</a:t>
            </a:r>
            <a:r>
              <a:rPr lang="en-US" sz="2400" dirty="0" smtClean="0"/>
              <a:t> diagram look like when: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0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1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2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3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4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solidFill>
                  <a:srgbClr val="7F0000"/>
                </a:solidFill>
              </a:rPr>
              <a:t>Let |S| = n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9C23839-7352-4B57-B442-3D42A5E5B0AA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|S| = 0; | P( S ) | = 2</a:t>
            </a:r>
            <a:r>
              <a:rPr lang="en-US" baseline="30000" smtClean="0"/>
              <a:t>0</a:t>
            </a:r>
            <a:r>
              <a:rPr lang="en-US" smtClean="0"/>
              <a:t> 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Hasse diagram: a </a:t>
            </a:r>
            <a:r>
              <a:rPr lang="en-US" sz="2400" smtClean="0">
                <a:solidFill>
                  <a:srgbClr val="7F0000"/>
                </a:solidFill>
              </a:rPr>
              <a:t>0-cube</a:t>
            </a:r>
            <a:r>
              <a:rPr lang="en-US" sz="2400" smtClean="0"/>
              <a:t>: Just a single point.</a:t>
            </a:r>
          </a:p>
          <a:p>
            <a:pPr eaLnBrk="1" hangingPunct="1"/>
            <a:endParaRPr lang="en-US" sz="2400" smtClean="0"/>
          </a:p>
        </p:txBody>
      </p:sp>
      <p:sp>
        <p:nvSpPr>
          <p:cNvPr id="11270" name="Text Box 4"/>
          <p:cNvSpPr txBox="1">
            <a:spLocks noChangeArrowheads="1"/>
          </p:cNvSpPr>
          <p:nvPr/>
        </p:nvSpPr>
        <p:spPr bwMode="auto">
          <a:xfrm>
            <a:off x="4038600" y="3962400"/>
            <a:ext cx="5334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cs typeface="Times New Roman" pitchFamily="18" charset="0"/>
              </a:rPr>
              <a:t>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EDE956-06BA-42E4-9539-8A56ACD933A1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|S| = 1; | P( S ) | = 2</a:t>
            </a:r>
            <a:r>
              <a:rPr lang="en-US" sz="4000" baseline="30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4000">
                <a:solidFill>
                  <a:srgbClr val="7F0000"/>
                </a:solidFill>
                <a:latin typeface="Arial" charset="0"/>
              </a:rPr>
              <a:t> </a:t>
            </a:r>
          </a:p>
        </p:txBody>
      </p:sp>
      <p:sp>
        <p:nvSpPr>
          <p:cNvPr id="12293" name="Rectangle 5"/>
          <p:cNvSpPr>
            <a:spLocks noChangeArrowheads="1"/>
          </p:cNvSpPr>
          <p:nvPr/>
        </p:nvSpPr>
        <p:spPr bwMode="auto">
          <a:xfrm>
            <a:off x="923925" y="1816100"/>
            <a:ext cx="7612063" cy="434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Represent each subset by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1-bit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string: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0 represents the empty set</a:t>
            </a:r>
          </a:p>
          <a:p>
            <a:pPr marL="742950" lvl="1" indent="-28575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1 represents the set with 1 element.</a:t>
            </a:r>
          </a:p>
          <a:p>
            <a:pPr marL="342900" indent="-342900">
              <a:lnSpc>
                <a:spcPct val="11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Hasse diagram: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1-cube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: Just a single edge.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00007F"/>
              </a:solidFill>
              <a:latin typeface="Arial" charset="0"/>
            </a:endParaRPr>
          </a:p>
        </p:txBody>
      </p:sp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038600" y="5562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</a:p>
        </p:txBody>
      </p:sp>
      <p:sp>
        <p:nvSpPr>
          <p:cNvPr id="12295" name="Text Box 9"/>
          <p:cNvSpPr txBox="1">
            <a:spLocks noChangeArrowheads="1"/>
          </p:cNvSpPr>
          <p:nvPr/>
        </p:nvSpPr>
        <p:spPr bwMode="auto">
          <a:xfrm>
            <a:off x="4038600" y="39624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</a:p>
        </p:txBody>
      </p:sp>
      <p:sp>
        <p:nvSpPr>
          <p:cNvPr id="12296" name="Line 10"/>
          <p:cNvSpPr>
            <a:spLocks noChangeShapeType="1"/>
          </p:cNvSpPr>
          <p:nvPr/>
        </p:nvSpPr>
        <p:spPr bwMode="auto">
          <a:xfrm flipV="1">
            <a:off x="4191000" y="4495800"/>
            <a:ext cx="0" cy="1143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86ED4F4-BB37-4CD8-BC78-6B6B07AB2F59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|S| = 2; | P( S ) | = 2</a:t>
            </a:r>
            <a:r>
              <a:rPr lang="en-US" sz="4000" baseline="30000">
                <a:solidFill>
                  <a:srgbClr val="7F0000"/>
                </a:solidFill>
                <a:latin typeface="Arial" charset="0"/>
              </a:rPr>
              <a:t>2</a:t>
            </a:r>
            <a:r>
              <a:rPr lang="en-US" sz="4000">
                <a:solidFill>
                  <a:srgbClr val="7F0000"/>
                </a:solidFill>
                <a:latin typeface="Arial" charset="0"/>
              </a:rPr>
              <a:t> </a:t>
            </a: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962025" y="1816100"/>
            <a:ext cx="75723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Represent each subset by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2-bit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string: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b</a:t>
            </a:r>
            <a:r>
              <a:rPr lang="en-US" sz="2400" baseline="-25000">
                <a:latin typeface="Arial" charset="0"/>
              </a:rPr>
              <a:t>2</a:t>
            </a:r>
          </a:p>
          <a:p>
            <a:pPr marL="342900" indent="-342900">
              <a:lnSpc>
                <a:spcPct val="17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Hasse diagram: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2-cube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: Just a square.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sz="2400">
              <a:solidFill>
                <a:srgbClr val="00007F"/>
              </a:solidFill>
              <a:latin typeface="Arial" charset="0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4038600" y="55626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0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3962400" y="35814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1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3124200" y="45720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0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4953000" y="4572000"/>
            <a:ext cx="5397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1</a:t>
            </a:r>
          </a:p>
        </p:txBody>
      </p:sp>
      <p:sp>
        <p:nvSpPr>
          <p:cNvPr id="13322" name="Line 11"/>
          <p:cNvSpPr>
            <a:spLocks noChangeShapeType="1"/>
          </p:cNvSpPr>
          <p:nvPr/>
        </p:nvSpPr>
        <p:spPr bwMode="auto">
          <a:xfrm flipH="1" flipV="1">
            <a:off x="3505200" y="5029200"/>
            <a:ext cx="609600" cy="6858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3" name="Line 12"/>
          <p:cNvSpPr>
            <a:spLocks noChangeShapeType="1"/>
          </p:cNvSpPr>
          <p:nvPr/>
        </p:nvSpPr>
        <p:spPr bwMode="auto">
          <a:xfrm flipH="1" flipV="1">
            <a:off x="4419600" y="3962400"/>
            <a:ext cx="609600" cy="6858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4" name="Line 13"/>
          <p:cNvSpPr>
            <a:spLocks noChangeShapeType="1"/>
          </p:cNvSpPr>
          <p:nvPr/>
        </p:nvSpPr>
        <p:spPr bwMode="auto">
          <a:xfrm flipV="1">
            <a:off x="3505200" y="4038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5" name="Line 14"/>
          <p:cNvSpPr>
            <a:spLocks noChangeShapeType="1"/>
          </p:cNvSpPr>
          <p:nvPr/>
        </p:nvSpPr>
        <p:spPr bwMode="auto">
          <a:xfrm flipV="1">
            <a:off x="4495800" y="5029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602288" y="5845175"/>
            <a:ext cx="1905000" cy="457200"/>
          </a:xfrm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831F502-8831-4380-BAC1-0242650722C7}" type="slidenum">
              <a:rPr lang="en-US" sz="1400"/>
              <a:pPr eaLnBrk="1" hangingPunct="1"/>
              <a:t>14</a:t>
            </a:fld>
            <a:endParaRPr lang="en-US" sz="1400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|S| = 3; | P( S ) | = 2</a:t>
            </a:r>
            <a:r>
              <a:rPr lang="en-US" sz="4000" baseline="30000">
                <a:solidFill>
                  <a:srgbClr val="7F0000"/>
                </a:solidFill>
                <a:latin typeface="Arial" charset="0"/>
              </a:rPr>
              <a:t>3</a:t>
            </a:r>
            <a:r>
              <a:rPr lang="en-US" sz="4000">
                <a:solidFill>
                  <a:srgbClr val="7F0000"/>
                </a:solidFill>
                <a:latin typeface="Arial" charset="0"/>
              </a:rPr>
              <a:t> 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685800" y="1828800"/>
            <a:ext cx="8153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Represent each subset by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3-bit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string: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b</a:t>
            </a:r>
            <a:r>
              <a:rPr lang="en-US" sz="2400" baseline="-25000">
                <a:latin typeface="Arial" charset="0"/>
              </a:rPr>
              <a:t>2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00007F"/>
                </a:solidFill>
                <a:latin typeface="Arial" charset="0"/>
              </a:rPr>
              <a:t>3</a:t>
            </a: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Hasse diagram: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3-cube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  <p:sp>
        <p:nvSpPr>
          <p:cNvPr id="14342" name="Text Box 6"/>
          <p:cNvSpPr txBox="1">
            <a:spLocks noChangeArrowheads="1"/>
          </p:cNvSpPr>
          <p:nvPr/>
        </p:nvSpPr>
        <p:spPr bwMode="auto">
          <a:xfrm>
            <a:off x="5310188" y="5561013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0</a:t>
            </a:r>
            <a:r>
              <a:rPr lang="en-US">
                <a:solidFill>
                  <a:srgbClr val="00007F"/>
                </a:solidFill>
              </a:rPr>
              <a:t>0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6648450" y="34432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1</a:t>
            </a:r>
            <a:r>
              <a:rPr lang="en-US">
                <a:solidFill>
                  <a:srgbClr val="00007F"/>
                </a:solidFill>
              </a:rPr>
              <a:t>1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276850" y="45100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1</a:t>
            </a:r>
            <a:r>
              <a:rPr lang="en-US">
                <a:solidFill>
                  <a:srgbClr val="00007F"/>
                </a:solidFill>
              </a:rPr>
              <a:t>0</a:t>
            </a:r>
          </a:p>
        </p:txBody>
      </p:sp>
      <p:sp>
        <p:nvSpPr>
          <p:cNvPr id="14345" name="Text Box 9"/>
          <p:cNvSpPr txBox="1">
            <a:spLocks noChangeArrowheads="1"/>
          </p:cNvSpPr>
          <p:nvPr/>
        </p:nvSpPr>
        <p:spPr bwMode="auto">
          <a:xfrm>
            <a:off x="6724650" y="45100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0</a:t>
            </a:r>
            <a:r>
              <a:rPr lang="en-US"/>
              <a:t>0</a:t>
            </a:r>
            <a:r>
              <a:rPr lang="en-US">
                <a:solidFill>
                  <a:srgbClr val="00007F"/>
                </a:solidFill>
              </a:rPr>
              <a:t>1</a:t>
            </a:r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3981450" y="4967288"/>
            <a:ext cx="1371600" cy="7620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7" name="Line 11"/>
          <p:cNvSpPr>
            <a:spLocks noChangeShapeType="1"/>
          </p:cNvSpPr>
          <p:nvPr/>
        </p:nvSpPr>
        <p:spPr bwMode="auto">
          <a:xfrm flipH="1" flipV="1">
            <a:off x="5581650" y="3976688"/>
            <a:ext cx="1143000" cy="7620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8" name="Line 12"/>
          <p:cNvSpPr>
            <a:spLocks noChangeShapeType="1"/>
          </p:cNvSpPr>
          <p:nvPr/>
        </p:nvSpPr>
        <p:spPr bwMode="auto">
          <a:xfrm flipV="1">
            <a:off x="3905250" y="39766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9" name="Line 13"/>
          <p:cNvSpPr>
            <a:spLocks noChangeShapeType="1"/>
          </p:cNvSpPr>
          <p:nvPr/>
        </p:nvSpPr>
        <p:spPr bwMode="auto">
          <a:xfrm flipV="1">
            <a:off x="6038850" y="4967288"/>
            <a:ext cx="990600" cy="762000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0" name="Text Box 22"/>
          <p:cNvSpPr txBox="1">
            <a:spLocks noChangeArrowheads="1"/>
          </p:cNvSpPr>
          <p:nvPr/>
        </p:nvSpPr>
        <p:spPr bwMode="auto">
          <a:xfrm>
            <a:off x="3524250" y="45100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0</a:t>
            </a:r>
            <a:r>
              <a:rPr lang="en-US">
                <a:solidFill>
                  <a:srgbClr val="00007F"/>
                </a:solidFill>
              </a:rPr>
              <a:t>0</a:t>
            </a:r>
          </a:p>
        </p:txBody>
      </p:sp>
      <p:sp>
        <p:nvSpPr>
          <p:cNvPr id="14351" name="Text Box 23"/>
          <p:cNvSpPr txBox="1">
            <a:spLocks noChangeArrowheads="1"/>
          </p:cNvSpPr>
          <p:nvPr/>
        </p:nvSpPr>
        <p:spPr bwMode="auto">
          <a:xfrm>
            <a:off x="5276850" y="35194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0</a:t>
            </a:r>
            <a:r>
              <a:rPr lang="en-US">
                <a:solidFill>
                  <a:srgbClr val="00007F"/>
                </a:solidFill>
              </a:rPr>
              <a:t>1</a:t>
            </a:r>
          </a:p>
        </p:txBody>
      </p:sp>
      <p:sp>
        <p:nvSpPr>
          <p:cNvPr id="14352" name="Text Box 24"/>
          <p:cNvSpPr txBox="1">
            <a:spLocks noChangeArrowheads="1"/>
          </p:cNvSpPr>
          <p:nvPr/>
        </p:nvSpPr>
        <p:spPr bwMode="auto">
          <a:xfrm>
            <a:off x="3524250" y="35194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1</a:t>
            </a:r>
            <a:r>
              <a:rPr lang="en-US">
                <a:solidFill>
                  <a:srgbClr val="00007F"/>
                </a:solidFill>
              </a:rPr>
              <a:t>0</a:t>
            </a:r>
          </a:p>
        </p:txBody>
      </p:sp>
      <p:sp>
        <p:nvSpPr>
          <p:cNvPr id="14353" name="Line 25"/>
          <p:cNvSpPr>
            <a:spLocks noChangeShapeType="1"/>
          </p:cNvSpPr>
          <p:nvPr/>
        </p:nvSpPr>
        <p:spPr bwMode="auto">
          <a:xfrm flipH="1" flipV="1">
            <a:off x="5657850" y="49672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4" name="Line 26"/>
          <p:cNvSpPr>
            <a:spLocks noChangeShapeType="1"/>
          </p:cNvSpPr>
          <p:nvPr/>
        </p:nvSpPr>
        <p:spPr bwMode="auto">
          <a:xfrm flipV="1">
            <a:off x="4210050" y="3976688"/>
            <a:ext cx="1371600" cy="762000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5" name="Line 27"/>
          <p:cNvSpPr>
            <a:spLocks noChangeShapeType="1"/>
          </p:cNvSpPr>
          <p:nvPr/>
        </p:nvSpPr>
        <p:spPr bwMode="auto">
          <a:xfrm flipV="1">
            <a:off x="7029450" y="39004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6" name="Line 28"/>
          <p:cNvSpPr>
            <a:spLocks noChangeShapeType="1"/>
          </p:cNvSpPr>
          <p:nvPr/>
        </p:nvSpPr>
        <p:spPr bwMode="auto">
          <a:xfrm flipH="1" flipV="1">
            <a:off x="3905250" y="3976688"/>
            <a:ext cx="1447800" cy="7620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7" name="Line 29"/>
          <p:cNvSpPr>
            <a:spLocks noChangeShapeType="1"/>
          </p:cNvSpPr>
          <p:nvPr/>
        </p:nvSpPr>
        <p:spPr bwMode="auto">
          <a:xfrm flipV="1">
            <a:off x="5962650" y="3900488"/>
            <a:ext cx="1066800" cy="838200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58" name="Text Box 30"/>
          <p:cNvSpPr txBox="1">
            <a:spLocks noChangeArrowheads="1"/>
          </p:cNvSpPr>
          <p:nvPr/>
        </p:nvSpPr>
        <p:spPr bwMode="auto">
          <a:xfrm>
            <a:off x="5200650" y="2528888"/>
            <a:ext cx="717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solidFill>
                  <a:srgbClr val="7F0000"/>
                </a:solidFill>
              </a:rPr>
              <a:t>1</a:t>
            </a:r>
            <a:r>
              <a:rPr lang="en-US"/>
              <a:t>1</a:t>
            </a:r>
            <a:r>
              <a:rPr lang="en-US">
                <a:solidFill>
                  <a:srgbClr val="00007F"/>
                </a:solidFill>
              </a:rPr>
              <a:t>1</a:t>
            </a:r>
          </a:p>
        </p:txBody>
      </p:sp>
      <p:sp>
        <p:nvSpPr>
          <p:cNvPr id="14359" name="Line 31"/>
          <p:cNvSpPr>
            <a:spLocks noChangeShapeType="1"/>
          </p:cNvSpPr>
          <p:nvPr/>
        </p:nvSpPr>
        <p:spPr bwMode="auto">
          <a:xfrm flipV="1">
            <a:off x="3905250" y="2909888"/>
            <a:ext cx="1371600" cy="685800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0" name="Line 32"/>
          <p:cNvSpPr>
            <a:spLocks noChangeShapeType="1"/>
          </p:cNvSpPr>
          <p:nvPr/>
        </p:nvSpPr>
        <p:spPr bwMode="auto">
          <a:xfrm flipH="1" flipV="1">
            <a:off x="5810250" y="2909888"/>
            <a:ext cx="1143000" cy="6096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61" name="Line 33"/>
          <p:cNvSpPr>
            <a:spLocks noChangeShapeType="1"/>
          </p:cNvSpPr>
          <p:nvPr/>
        </p:nvSpPr>
        <p:spPr bwMode="auto">
          <a:xfrm flipH="1" flipV="1">
            <a:off x="5657850" y="2986088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69F139-11B1-409D-9321-44063771D068}" type="slidenum">
              <a:rPr lang="en-US" sz="1400"/>
              <a:pPr eaLnBrk="1" hangingPunct="1"/>
              <a:t>15</a:t>
            </a:fld>
            <a:endParaRPr lang="en-US" sz="1400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685800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|S| = 4; | P( S ) | = 2</a:t>
            </a:r>
            <a:r>
              <a:rPr lang="en-US" sz="4000" baseline="30000">
                <a:solidFill>
                  <a:srgbClr val="7F0000"/>
                </a:solidFill>
                <a:latin typeface="Arial" charset="0"/>
              </a:rPr>
              <a:t>4</a:t>
            </a:r>
            <a:r>
              <a:rPr lang="en-US" sz="4000">
                <a:solidFill>
                  <a:srgbClr val="7F0000"/>
                </a:solidFill>
                <a:latin typeface="Arial" charset="0"/>
              </a:rPr>
              <a:t> 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61963" y="1828800"/>
            <a:ext cx="8377237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Represent each subset by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4-bit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 string: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7F0000"/>
                </a:solidFill>
                <a:latin typeface="Arial" charset="0"/>
              </a:rPr>
              <a:t>1</a:t>
            </a:r>
            <a:r>
              <a:rPr lang="en-US" sz="2400">
                <a:latin typeface="Arial" charset="0"/>
              </a:rPr>
              <a:t> b</a:t>
            </a:r>
            <a:r>
              <a:rPr lang="en-US" sz="2400" baseline="-25000">
                <a:latin typeface="Arial" charset="0"/>
              </a:rPr>
              <a:t>2 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00007F"/>
                </a:solidFill>
                <a:latin typeface="Arial" charset="0"/>
              </a:rPr>
              <a:t>3 </a:t>
            </a:r>
            <a:r>
              <a:rPr lang="en-US" sz="2400">
                <a:solidFill>
                  <a:srgbClr val="007F00"/>
                </a:solidFill>
                <a:latin typeface="Arial" charset="0"/>
              </a:rPr>
              <a:t>b</a:t>
            </a:r>
            <a:r>
              <a:rPr lang="en-US" sz="2400" baseline="-25000">
                <a:solidFill>
                  <a:srgbClr val="007F00"/>
                </a:solidFill>
                <a:latin typeface="Arial" charset="0"/>
              </a:rPr>
              <a:t>4</a:t>
            </a:r>
            <a:endParaRPr lang="en-US" sz="2400">
              <a:solidFill>
                <a:srgbClr val="007F00"/>
              </a:solidFill>
              <a:latin typeface="Arial" charset="0"/>
            </a:endParaRPr>
          </a:p>
          <a:p>
            <a:pPr marL="342900" indent="-342900">
              <a:lnSpc>
                <a:spcPct val="13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Hasse diagram: a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4-cube</a:t>
            </a:r>
            <a:r>
              <a:rPr lang="en-US" sz="2400">
                <a:solidFill>
                  <a:srgbClr val="00007F"/>
                </a:solidFill>
                <a:latin typeface="Arial" charset="0"/>
              </a:rPr>
              <a:t>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38" name="Text Box 54"/>
          <p:cNvSpPr txBox="1">
            <a:spLocks noChangeArrowheads="1"/>
          </p:cNvSpPr>
          <p:nvPr/>
        </p:nvSpPr>
        <p:spPr bwMode="auto">
          <a:xfrm>
            <a:off x="1116013" y="3313113"/>
            <a:ext cx="641350" cy="3667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1010</a:t>
            </a:r>
          </a:p>
        </p:txBody>
      </p:sp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A1EBE29-A7C9-4D91-B5EB-8C2CC8810361}" type="slidenum">
              <a:rPr lang="en-US" sz="1400"/>
              <a:pPr eaLnBrk="1" hangingPunct="1"/>
              <a:t>16</a:t>
            </a:fld>
            <a:endParaRPr lang="en-US" sz="1400"/>
          </a:p>
        </p:txBody>
      </p:sp>
      <p:sp>
        <p:nvSpPr>
          <p:cNvPr id="16388" name="Rectangle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89" name="Line 52"/>
          <p:cNvSpPr>
            <a:spLocks noChangeShapeType="1"/>
          </p:cNvSpPr>
          <p:nvPr/>
        </p:nvSpPr>
        <p:spPr bwMode="auto">
          <a:xfrm flipH="1">
            <a:off x="5494338" y="1585913"/>
            <a:ext cx="2725737" cy="1919287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Line 51"/>
          <p:cNvSpPr>
            <a:spLocks noChangeShapeType="1"/>
          </p:cNvSpPr>
          <p:nvPr/>
        </p:nvSpPr>
        <p:spPr bwMode="auto">
          <a:xfrm flipH="1">
            <a:off x="7299325" y="1585913"/>
            <a:ext cx="920750" cy="1958975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1" name="Line 50"/>
          <p:cNvSpPr>
            <a:spLocks noChangeShapeType="1"/>
          </p:cNvSpPr>
          <p:nvPr/>
        </p:nvSpPr>
        <p:spPr bwMode="auto">
          <a:xfrm>
            <a:off x="8220075" y="1585913"/>
            <a:ext cx="923925" cy="199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2" name="Line 49"/>
          <p:cNvSpPr>
            <a:spLocks noChangeShapeType="1"/>
          </p:cNvSpPr>
          <p:nvPr/>
        </p:nvSpPr>
        <p:spPr bwMode="auto">
          <a:xfrm>
            <a:off x="6415088" y="1547813"/>
            <a:ext cx="2728912" cy="2035175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3" name="Line 48"/>
          <p:cNvSpPr>
            <a:spLocks noChangeShapeType="1"/>
          </p:cNvSpPr>
          <p:nvPr/>
        </p:nvSpPr>
        <p:spPr bwMode="auto">
          <a:xfrm flipH="1">
            <a:off x="3649663" y="1547813"/>
            <a:ext cx="2765425" cy="1957387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4" name="Line 47"/>
          <p:cNvSpPr>
            <a:spLocks noChangeShapeType="1"/>
          </p:cNvSpPr>
          <p:nvPr/>
        </p:nvSpPr>
        <p:spPr bwMode="auto">
          <a:xfrm flipH="1">
            <a:off x="1806575" y="1585913"/>
            <a:ext cx="4608513" cy="1919287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46"/>
          <p:cNvSpPr>
            <a:spLocks noChangeShapeType="1"/>
          </p:cNvSpPr>
          <p:nvPr/>
        </p:nvSpPr>
        <p:spPr bwMode="auto">
          <a:xfrm>
            <a:off x="2728913" y="1547813"/>
            <a:ext cx="4608512" cy="1919287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45"/>
          <p:cNvSpPr>
            <a:spLocks noChangeShapeType="1"/>
          </p:cNvSpPr>
          <p:nvPr/>
        </p:nvSpPr>
        <p:spPr bwMode="auto">
          <a:xfrm>
            <a:off x="2728913" y="1547813"/>
            <a:ext cx="960437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44"/>
          <p:cNvSpPr>
            <a:spLocks noChangeShapeType="1"/>
          </p:cNvSpPr>
          <p:nvPr/>
        </p:nvSpPr>
        <p:spPr bwMode="auto">
          <a:xfrm flipH="1">
            <a:off x="0" y="1547813"/>
            <a:ext cx="2728913" cy="1957387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43"/>
          <p:cNvSpPr>
            <a:spLocks noChangeShapeType="1"/>
          </p:cNvSpPr>
          <p:nvPr/>
        </p:nvSpPr>
        <p:spPr bwMode="auto">
          <a:xfrm>
            <a:off x="846138" y="1585913"/>
            <a:ext cx="4648200" cy="1919287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42"/>
          <p:cNvSpPr>
            <a:spLocks noChangeShapeType="1"/>
          </p:cNvSpPr>
          <p:nvPr/>
        </p:nvSpPr>
        <p:spPr bwMode="auto">
          <a:xfrm>
            <a:off x="885825" y="1585913"/>
            <a:ext cx="920750" cy="188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0" name="Line 41"/>
          <p:cNvSpPr>
            <a:spLocks noChangeShapeType="1"/>
          </p:cNvSpPr>
          <p:nvPr/>
        </p:nvSpPr>
        <p:spPr bwMode="auto">
          <a:xfrm flipH="1">
            <a:off x="0" y="1547813"/>
            <a:ext cx="923925" cy="1957387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1" name="Line 40"/>
          <p:cNvSpPr>
            <a:spLocks noChangeShapeType="1"/>
          </p:cNvSpPr>
          <p:nvPr/>
        </p:nvSpPr>
        <p:spPr bwMode="auto">
          <a:xfrm>
            <a:off x="4572000" y="0"/>
            <a:ext cx="3648075" cy="1585913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2" name="Line 39"/>
          <p:cNvSpPr>
            <a:spLocks noChangeShapeType="1"/>
          </p:cNvSpPr>
          <p:nvPr/>
        </p:nvSpPr>
        <p:spPr bwMode="auto">
          <a:xfrm>
            <a:off x="4572000" y="0"/>
            <a:ext cx="19208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3" name="Line 38"/>
          <p:cNvSpPr>
            <a:spLocks noChangeShapeType="1"/>
          </p:cNvSpPr>
          <p:nvPr/>
        </p:nvSpPr>
        <p:spPr bwMode="auto">
          <a:xfrm flipH="1">
            <a:off x="2690813" y="0"/>
            <a:ext cx="1881187" cy="1547813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4" name="Line 37"/>
          <p:cNvSpPr>
            <a:spLocks noChangeShapeType="1"/>
          </p:cNvSpPr>
          <p:nvPr/>
        </p:nvSpPr>
        <p:spPr bwMode="auto">
          <a:xfrm flipH="1">
            <a:off x="923925" y="0"/>
            <a:ext cx="3648075" cy="1585913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5" name="Line 36"/>
          <p:cNvSpPr>
            <a:spLocks noChangeShapeType="1"/>
          </p:cNvSpPr>
          <p:nvPr/>
        </p:nvSpPr>
        <p:spPr bwMode="auto">
          <a:xfrm>
            <a:off x="3649663" y="3505200"/>
            <a:ext cx="4608512" cy="1728788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6" name="Line 35"/>
          <p:cNvSpPr>
            <a:spLocks noChangeShapeType="1"/>
          </p:cNvSpPr>
          <p:nvPr/>
        </p:nvSpPr>
        <p:spPr bwMode="auto">
          <a:xfrm flipH="1" flipV="1">
            <a:off x="7337425" y="3505200"/>
            <a:ext cx="9207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7" name="Line 34"/>
          <p:cNvSpPr>
            <a:spLocks noChangeShapeType="1"/>
          </p:cNvSpPr>
          <p:nvPr/>
        </p:nvSpPr>
        <p:spPr bwMode="auto">
          <a:xfrm flipV="1">
            <a:off x="8297863" y="3544888"/>
            <a:ext cx="846137" cy="1689100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8" name="Line 33"/>
          <p:cNvSpPr>
            <a:spLocks noChangeShapeType="1"/>
          </p:cNvSpPr>
          <p:nvPr/>
        </p:nvSpPr>
        <p:spPr bwMode="auto">
          <a:xfrm flipH="1" flipV="1">
            <a:off x="1844675" y="3544888"/>
            <a:ext cx="4570413" cy="1689100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09" name="Line 32"/>
          <p:cNvSpPr>
            <a:spLocks noChangeShapeType="1"/>
          </p:cNvSpPr>
          <p:nvPr/>
        </p:nvSpPr>
        <p:spPr bwMode="auto">
          <a:xfrm flipH="1" flipV="1">
            <a:off x="5454650" y="3505200"/>
            <a:ext cx="9223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0" name="Line 31"/>
          <p:cNvSpPr>
            <a:spLocks noChangeShapeType="1"/>
          </p:cNvSpPr>
          <p:nvPr/>
        </p:nvSpPr>
        <p:spPr bwMode="auto">
          <a:xfrm flipV="1">
            <a:off x="6376988" y="3505200"/>
            <a:ext cx="2767012" cy="1766888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1" name="Line 27"/>
          <p:cNvSpPr>
            <a:spLocks noChangeShapeType="1"/>
          </p:cNvSpPr>
          <p:nvPr/>
        </p:nvSpPr>
        <p:spPr bwMode="auto">
          <a:xfrm flipV="1">
            <a:off x="2728913" y="3467100"/>
            <a:ext cx="2765425" cy="1804988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2" name="Line 28"/>
          <p:cNvSpPr>
            <a:spLocks noChangeShapeType="1"/>
          </p:cNvSpPr>
          <p:nvPr/>
        </p:nvSpPr>
        <p:spPr bwMode="auto">
          <a:xfrm flipV="1">
            <a:off x="2690813" y="3505200"/>
            <a:ext cx="4608512" cy="1766888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3" name="Line 30"/>
          <p:cNvSpPr>
            <a:spLocks noChangeShapeType="1"/>
          </p:cNvSpPr>
          <p:nvPr/>
        </p:nvSpPr>
        <p:spPr bwMode="auto">
          <a:xfrm flipH="1" flipV="1">
            <a:off x="0" y="3505200"/>
            <a:ext cx="2728913" cy="1728788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4" name="Line 29"/>
          <p:cNvSpPr>
            <a:spLocks noChangeShapeType="1"/>
          </p:cNvSpPr>
          <p:nvPr/>
        </p:nvSpPr>
        <p:spPr bwMode="auto">
          <a:xfrm flipV="1">
            <a:off x="846138" y="3467100"/>
            <a:ext cx="2843212" cy="1804988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5" name="Line 26"/>
          <p:cNvSpPr>
            <a:spLocks noChangeShapeType="1"/>
          </p:cNvSpPr>
          <p:nvPr/>
        </p:nvSpPr>
        <p:spPr bwMode="auto">
          <a:xfrm flipV="1">
            <a:off x="885825" y="3429000"/>
            <a:ext cx="958850" cy="1766888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6" name="Line 25"/>
          <p:cNvSpPr>
            <a:spLocks noChangeShapeType="1"/>
          </p:cNvSpPr>
          <p:nvPr/>
        </p:nvSpPr>
        <p:spPr bwMode="auto">
          <a:xfrm flipH="1" flipV="1">
            <a:off x="0" y="3505200"/>
            <a:ext cx="846138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7" name="Line 24"/>
          <p:cNvSpPr>
            <a:spLocks noChangeShapeType="1"/>
          </p:cNvSpPr>
          <p:nvPr/>
        </p:nvSpPr>
        <p:spPr bwMode="auto">
          <a:xfrm flipV="1">
            <a:off x="4533900" y="5195888"/>
            <a:ext cx="3802063" cy="1662112"/>
          </a:xfrm>
          <a:prstGeom prst="line">
            <a:avLst/>
          </a:prstGeom>
          <a:noFill/>
          <a:ln w="952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8" name="Line 23"/>
          <p:cNvSpPr>
            <a:spLocks noChangeShapeType="1"/>
          </p:cNvSpPr>
          <p:nvPr/>
        </p:nvSpPr>
        <p:spPr bwMode="auto">
          <a:xfrm flipV="1">
            <a:off x="4495800" y="5195888"/>
            <a:ext cx="1919288" cy="1662112"/>
          </a:xfrm>
          <a:prstGeom prst="line">
            <a:avLst/>
          </a:prstGeom>
          <a:noFill/>
          <a:ln w="952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19" name="Line 22"/>
          <p:cNvSpPr>
            <a:spLocks noChangeShapeType="1"/>
          </p:cNvSpPr>
          <p:nvPr/>
        </p:nvSpPr>
        <p:spPr bwMode="auto">
          <a:xfrm flipH="1" flipV="1">
            <a:off x="2728913" y="5233988"/>
            <a:ext cx="1804987" cy="16240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0" name="Line 21"/>
          <p:cNvSpPr>
            <a:spLocks noChangeShapeType="1"/>
          </p:cNvSpPr>
          <p:nvPr/>
        </p:nvSpPr>
        <p:spPr bwMode="auto">
          <a:xfrm flipH="1" flipV="1">
            <a:off x="846138" y="5272088"/>
            <a:ext cx="3687762" cy="1585912"/>
          </a:xfrm>
          <a:prstGeom prst="line">
            <a:avLst/>
          </a:prstGeom>
          <a:noFill/>
          <a:ln w="952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421" name="Oval 4"/>
          <p:cNvSpPr>
            <a:spLocks noChangeArrowheads="1"/>
          </p:cNvSpPr>
          <p:nvPr/>
        </p:nvSpPr>
        <p:spPr bwMode="auto">
          <a:xfrm>
            <a:off x="4456113" y="67056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2" name="Oval 5"/>
          <p:cNvSpPr>
            <a:spLocks noChangeArrowheads="1"/>
          </p:cNvSpPr>
          <p:nvPr/>
        </p:nvSpPr>
        <p:spPr bwMode="auto">
          <a:xfrm>
            <a:off x="2651125" y="14700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3" name="Oval 6"/>
          <p:cNvSpPr>
            <a:spLocks noChangeArrowheads="1"/>
          </p:cNvSpPr>
          <p:nvPr/>
        </p:nvSpPr>
        <p:spPr bwMode="auto">
          <a:xfrm>
            <a:off x="808038" y="15081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4" name="Oval 7"/>
          <p:cNvSpPr>
            <a:spLocks noChangeArrowheads="1"/>
          </p:cNvSpPr>
          <p:nvPr/>
        </p:nvSpPr>
        <p:spPr bwMode="auto">
          <a:xfrm>
            <a:off x="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5" name="Oval 8"/>
          <p:cNvSpPr>
            <a:spLocks noChangeArrowheads="1"/>
          </p:cNvSpPr>
          <p:nvPr/>
        </p:nvSpPr>
        <p:spPr bwMode="auto">
          <a:xfrm>
            <a:off x="6338888" y="14700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6" name="Oval 9"/>
          <p:cNvSpPr>
            <a:spLocks noChangeArrowheads="1"/>
          </p:cNvSpPr>
          <p:nvPr/>
        </p:nvSpPr>
        <p:spPr bwMode="auto">
          <a:xfrm>
            <a:off x="8143875" y="1508125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7" name="Oval 11"/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8" name="Oval 12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29" name="Oval 13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0" name="Oval 14"/>
          <p:cNvSpPr>
            <a:spLocks noChangeArrowheads="1"/>
          </p:cNvSpPr>
          <p:nvPr/>
        </p:nvSpPr>
        <p:spPr bwMode="auto">
          <a:xfrm>
            <a:off x="7239000" y="342900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1" name="Oval 15"/>
          <p:cNvSpPr>
            <a:spLocks noChangeArrowheads="1"/>
          </p:cNvSpPr>
          <p:nvPr/>
        </p:nvSpPr>
        <p:spPr bwMode="auto">
          <a:xfrm>
            <a:off x="8991600" y="34813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2" name="Oval 16"/>
          <p:cNvSpPr>
            <a:spLocks noChangeArrowheads="1"/>
          </p:cNvSpPr>
          <p:nvPr/>
        </p:nvSpPr>
        <p:spPr bwMode="auto">
          <a:xfrm>
            <a:off x="2651125" y="51577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3" name="Oval 17"/>
          <p:cNvSpPr>
            <a:spLocks noChangeArrowheads="1"/>
          </p:cNvSpPr>
          <p:nvPr/>
        </p:nvSpPr>
        <p:spPr bwMode="auto">
          <a:xfrm>
            <a:off x="769938" y="51958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4" name="Oval 18"/>
          <p:cNvSpPr>
            <a:spLocks noChangeArrowheads="1"/>
          </p:cNvSpPr>
          <p:nvPr/>
        </p:nvSpPr>
        <p:spPr bwMode="auto">
          <a:xfrm>
            <a:off x="6300788" y="51577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5" name="Oval 19"/>
          <p:cNvSpPr>
            <a:spLocks noChangeArrowheads="1"/>
          </p:cNvSpPr>
          <p:nvPr/>
        </p:nvSpPr>
        <p:spPr bwMode="auto">
          <a:xfrm>
            <a:off x="8181975" y="5157788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6" name="Oval 20"/>
          <p:cNvSpPr>
            <a:spLocks noChangeArrowheads="1"/>
          </p:cNvSpPr>
          <p:nvPr/>
        </p:nvSpPr>
        <p:spPr bwMode="auto">
          <a:xfrm>
            <a:off x="4495800" y="0"/>
            <a:ext cx="152400" cy="152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37" name="Text Box 53"/>
          <p:cNvSpPr txBox="1">
            <a:spLocks noChangeArrowheads="1"/>
          </p:cNvSpPr>
          <p:nvPr/>
        </p:nvSpPr>
        <p:spPr bwMode="auto">
          <a:xfrm>
            <a:off x="155575" y="33528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1100</a:t>
            </a:r>
          </a:p>
        </p:txBody>
      </p:sp>
      <p:sp>
        <p:nvSpPr>
          <p:cNvPr id="16439" name="Text Box 55"/>
          <p:cNvSpPr txBox="1">
            <a:spLocks noChangeArrowheads="1"/>
          </p:cNvSpPr>
          <p:nvPr/>
        </p:nvSpPr>
        <p:spPr bwMode="auto">
          <a:xfrm>
            <a:off x="2959100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1001</a:t>
            </a:r>
          </a:p>
        </p:txBody>
      </p:sp>
      <p:sp>
        <p:nvSpPr>
          <p:cNvPr id="16440" name="Text Box 56"/>
          <p:cNvSpPr txBox="1">
            <a:spLocks noChangeArrowheads="1"/>
          </p:cNvSpPr>
          <p:nvPr/>
        </p:nvSpPr>
        <p:spPr bwMode="auto">
          <a:xfrm>
            <a:off x="4764088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0110</a:t>
            </a:r>
          </a:p>
        </p:txBody>
      </p:sp>
      <p:sp>
        <p:nvSpPr>
          <p:cNvPr id="16441" name="Text Box 57"/>
          <p:cNvSpPr txBox="1">
            <a:spLocks noChangeArrowheads="1"/>
          </p:cNvSpPr>
          <p:nvPr/>
        </p:nvSpPr>
        <p:spPr bwMode="auto">
          <a:xfrm>
            <a:off x="7375525" y="3275013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0101</a:t>
            </a:r>
          </a:p>
        </p:txBody>
      </p:sp>
      <p:sp>
        <p:nvSpPr>
          <p:cNvPr id="16442" name="Text Box 58"/>
          <p:cNvSpPr txBox="1">
            <a:spLocks noChangeArrowheads="1"/>
          </p:cNvSpPr>
          <p:nvPr/>
        </p:nvSpPr>
        <p:spPr bwMode="auto">
          <a:xfrm>
            <a:off x="833596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0011</a:t>
            </a:r>
          </a:p>
        </p:txBody>
      </p:sp>
      <p:sp>
        <p:nvSpPr>
          <p:cNvPr id="16443" name="Text Box 59"/>
          <p:cNvSpPr txBox="1">
            <a:spLocks noChangeArrowheads="1"/>
          </p:cNvSpPr>
          <p:nvPr/>
        </p:nvSpPr>
        <p:spPr bwMode="auto">
          <a:xfrm>
            <a:off x="155575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1000</a:t>
            </a:r>
          </a:p>
        </p:txBody>
      </p:sp>
      <p:sp>
        <p:nvSpPr>
          <p:cNvPr id="16444" name="Text Box 60"/>
          <p:cNvSpPr txBox="1">
            <a:spLocks noChangeArrowheads="1"/>
          </p:cNvSpPr>
          <p:nvPr/>
        </p:nvSpPr>
        <p:spPr bwMode="auto">
          <a:xfrm>
            <a:off x="19986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0100</a:t>
            </a:r>
          </a:p>
        </p:txBody>
      </p:sp>
      <p:sp>
        <p:nvSpPr>
          <p:cNvPr id="16445" name="Text Box 61"/>
          <p:cNvSpPr txBox="1">
            <a:spLocks noChangeArrowheads="1"/>
          </p:cNvSpPr>
          <p:nvPr/>
        </p:nvSpPr>
        <p:spPr bwMode="auto">
          <a:xfrm>
            <a:off x="6453188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0010</a:t>
            </a:r>
          </a:p>
        </p:txBody>
      </p:sp>
      <p:sp>
        <p:nvSpPr>
          <p:cNvPr id="16446" name="Text Box 62"/>
          <p:cNvSpPr txBox="1">
            <a:spLocks noChangeArrowheads="1"/>
          </p:cNvSpPr>
          <p:nvPr/>
        </p:nvSpPr>
        <p:spPr bwMode="auto">
          <a:xfrm>
            <a:off x="83359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0001</a:t>
            </a:r>
          </a:p>
        </p:txBody>
      </p:sp>
      <p:sp>
        <p:nvSpPr>
          <p:cNvPr id="16447" name="Text Box 63"/>
          <p:cNvSpPr txBox="1">
            <a:spLocks noChangeArrowheads="1"/>
          </p:cNvSpPr>
          <p:nvPr/>
        </p:nvSpPr>
        <p:spPr bwMode="auto">
          <a:xfrm>
            <a:off x="193675" y="1393825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1110</a:t>
            </a:r>
          </a:p>
        </p:txBody>
      </p:sp>
      <p:sp>
        <p:nvSpPr>
          <p:cNvPr id="16448" name="Text Box 64"/>
          <p:cNvSpPr txBox="1">
            <a:spLocks noChangeArrowheads="1"/>
          </p:cNvSpPr>
          <p:nvPr/>
        </p:nvSpPr>
        <p:spPr bwMode="auto">
          <a:xfrm>
            <a:off x="1998663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1101</a:t>
            </a:r>
          </a:p>
        </p:txBody>
      </p:sp>
      <p:sp>
        <p:nvSpPr>
          <p:cNvPr id="16449" name="Text Box 65"/>
          <p:cNvSpPr txBox="1">
            <a:spLocks noChangeArrowheads="1"/>
          </p:cNvSpPr>
          <p:nvPr/>
        </p:nvSpPr>
        <p:spPr bwMode="auto">
          <a:xfrm>
            <a:off x="5686425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1011</a:t>
            </a:r>
          </a:p>
        </p:txBody>
      </p:sp>
      <p:sp>
        <p:nvSpPr>
          <p:cNvPr id="16450" name="Text Box 66"/>
          <p:cNvSpPr txBox="1">
            <a:spLocks noChangeArrowheads="1"/>
          </p:cNvSpPr>
          <p:nvPr/>
        </p:nvSpPr>
        <p:spPr bwMode="auto">
          <a:xfrm>
            <a:off x="8297863" y="1355725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0111</a:t>
            </a:r>
          </a:p>
        </p:txBody>
      </p:sp>
      <p:sp>
        <p:nvSpPr>
          <p:cNvPr id="16451" name="Text Box 67"/>
          <p:cNvSpPr txBox="1">
            <a:spLocks noChangeArrowheads="1"/>
          </p:cNvSpPr>
          <p:nvPr/>
        </p:nvSpPr>
        <p:spPr bwMode="auto">
          <a:xfrm>
            <a:off x="4264025" y="165100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1111</a:t>
            </a:r>
          </a:p>
        </p:txBody>
      </p:sp>
      <p:sp>
        <p:nvSpPr>
          <p:cNvPr id="16452" name="Text Box 68"/>
          <p:cNvSpPr txBox="1">
            <a:spLocks noChangeArrowheads="1"/>
          </p:cNvSpPr>
          <p:nvPr/>
        </p:nvSpPr>
        <p:spPr bwMode="auto">
          <a:xfrm>
            <a:off x="4225925" y="6232525"/>
            <a:ext cx="641350" cy="36671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0000</a:t>
            </a:r>
          </a:p>
        </p:txBody>
      </p:sp>
      <p:sp>
        <p:nvSpPr>
          <p:cNvPr id="69" name="Text Box 61"/>
          <p:cNvSpPr txBox="1">
            <a:spLocks noChangeArrowheads="1"/>
          </p:cNvSpPr>
          <p:nvPr/>
        </p:nvSpPr>
        <p:spPr bwMode="auto">
          <a:xfrm>
            <a:off x="1153955" y="3313785"/>
            <a:ext cx="646331" cy="36933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 dirty="0"/>
              <a:t>1</a:t>
            </a:r>
            <a:r>
              <a:rPr lang="en-US" sz="1800" dirty="0" smtClean="0"/>
              <a:t>010</a:t>
            </a:r>
            <a:endParaRPr lang="en-US" sz="18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0A4E27-6560-41B1-BFD5-4F8ACE3FD329}" type="slidenum">
              <a:rPr lang="en-US" sz="1400"/>
              <a:pPr eaLnBrk="1" hangingPunct="1"/>
              <a:t>17</a:t>
            </a:fld>
            <a:endParaRPr lang="en-US" sz="1400"/>
          </a:p>
        </p:txBody>
      </p:sp>
      <p:sp>
        <p:nvSpPr>
          <p:cNvPr id="17412" name="Rectangle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 flipH="1">
            <a:off x="5494338" y="1585913"/>
            <a:ext cx="2725737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 flipH="1">
            <a:off x="7299325" y="1585913"/>
            <a:ext cx="920750" cy="195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5" name="Line 6"/>
          <p:cNvSpPr>
            <a:spLocks noChangeShapeType="1"/>
          </p:cNvSpPr>
          <p:nvPr/>
        </p:nvSpPr>
        <p:spPr bwMode="auto">
          <a:xfrm>
            <a:off x="8220075" y="1585913"/>
            <a:ext cx="923925" cy="199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6415088" y="1547813"/>
            <a:ext cx="2728912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 flipH="1">
            <a:off x="3649663" y="1547813"/>
            <a:ext cx="2765425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 flipH="1">
            <a:off x="1806575" y="1585913"/>
            <a:ext cx="4608513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9" name="Line 10"/>
          <p:cNvSpPr>
            <a:spLocks noChangeShapeType="1"/>
          </p:cNvSpPr>
          <p:nvPr/>
        </p:nvSpPr>
        <p:spPr bwMode="auto">
          <a:xfrm>
            <a:off x="2728913" y="1547813"/>
            <a:ext cx="4608512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0" name="Line 11"/>
          <p:cNvSpPr>
            <a:spLocks noChangeShapeType="1"/>
          </p:cNvSpPr>
          <p:nvPr/>
        </p:nvSpPr>
        <p:spPr bwMode="auto">
          <a:xfrm>
            <a:off x="2728913" y="1547813"/>
            <a:ext cx="960437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1" name="Line 12"/>
          <p:cNvSpPr>
            <a:spLocks noChangeShapeType="1"/>
          </p:cNvSpPr>
          <p:nvPr/>
        </p:nvSpPr>
        <p:spPr bwMode="auto">
          <a:xfrm flipH="1">
            <a:off x="0" y="1547813"/>
            <a:ext cx="2728913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2" name="Line 13"/>
          <p:cNvSpPr>
            <a:spLocks noChangeShapeType="1"/>
          </p:cNvSpPr>
          <p:nvPr/>
        </p:nvSpPr>
        <p:spPr bwMode="auto">
          <a:xfrm>
            <a:off x="846138" y="1585913"/>
            <a:ext cx="4648200" cy="1919287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3" name="Line 14"/>
          <p:cNvSpPr>
            <a:spLocks noChangeShapeType="1"/>
          </p:cNvSpPr>
          <p:nvPr/>
        </p:nvSpPr>
        <p:spPr bwMode="auto">
          <a:xfrm>
            <a:off x="885825" y="1585913"/>
            <a:ext cx="920750" cy="18811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4" name="Line 15"/>
          <p:cNvSpPr>
            <a:spLocks noChangeShapeType="1"/>
          </p:cNvSpPr>
          <p:nvPr/>
        </p:nvSpPr>
        <p:spPr bwMode="auto">
          <a:xfrm flipH="1">
            <a:off x="0" y="1547813"/>
            <a:ext cx="923925" cy="1957387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5" name="Line 16"/>
          <p:cNvSpPr>
            <a:spLocks noChangeShapeType="1"/>
          </p:cNvSpPr>
          <p:nvPr/>
        </p:nvSpPr>
        <p:spPr bwMode="auto">
          <a:xfrm>
            <a:off x="4572000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6" name="Line 17"/>
          <p:cNvSpPr>
            <a:spLocks noChangeShapeType="1"/>
          </p:cNvSpPr>
          <p:nvPr/>
        </p:nvSpPr>
        <p:spPr bwMode="auto">
          <a:xfrm>
            <a:off x="4572000" y="0"/>
            <a:ext cx="19208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7" name="Line 18"/>
          <p:cNvSpPr>
            <a:spLocks noChangeShapeType="1"/>
          </p:cNvSpPr>
          <p:nvPr/>
        </p:nvSpPr>
        <p:spPr bwMode="auto">
          <a:xfrm flipH="1">
            <a:off x="2690813" y="0"/>
            <a:ext cx="1881187" cy="154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8" name="Line 19"/>
          <p:cNvSpPr>
            <a:spLocks noChangeShapeType="1"/>
          </p:cNvSpPr>
          <p:nvPr/>
        </p:nvSpPr>
        <p:spPr bwMode="auto">
          <a:xfrm flipH="1">
            <a:off x="923925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29" name="Line 20"/>
          <p:cNvSpPr>
            <a:spLocks noChangeShapeType="1"/>
          </p:cNvSpPr>
          <p:nvPr/>
        </p:nvSpPr>
        <p:spPr bwMode="auto">
          <a:xfrm>
            <a:off x="3649663" y="3505200"/>
            <a:ext cx="4608512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0" name="Line 21"/>
          <p:cNvSpPr>
            <a:spLocks noChangeShapeType="1"/>
          </p:cNvSpPr>
          <p:nvPr/>
        </p:nvSpPr>
        <p:spPr bwMode="auto">
          <a:xfrm flipH="1" flipV="1">
            <a:off x="7337425" y="3505200"/>
            <a:ext cx="92075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1" name="Line 22"/>
          <p:cNvSpPr>
            <a:spLocks noChangeShapeType="1"/>
          </p:cNvSpPr>
          <p:nvPr/>
        </p:nvSpPr>
        <p:spPr bwMode="auto">
          <a:xfrm flipV="1">
            <a:off x="8297863" y="3544888"/>
            <a:ext cx="846137" cy="168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2" name="Line 23"/>
          <p:cNvSpPr>
            <a:spLocks noChangeShapeType="1"/>
          </p:cNvSpPr>
          <p:nvPr/>
        </p:nvSpPr>
        <p:spPr bwMode="auto">
          <a:xfrm flipH="1" flipV="1">
            <a:off x="1844675" y="3544888"/>
            <a:ext cx="4570413" cy="1689100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3" name="Line 24"/>
          <p:cNvSpPr>
            <a:spLocks noChangeShapeType="1"/>
          </p:cNvSpPr>
          <p:nvPr/>
        </p:nvSpPr>
        <p:spPr bwMode="auto">
          <a:xfrm flipH="1" flipV="1">
            <a:off x="5454650" y="3505200"/>
            <a:ext cx="922338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4" name="Line 25"/>
          <p:cNvSpPr>
            <a:spLocks noChangeShapeType="1"/>
          </p:cNvSpPr>
          <p:nvPr/>
        </p:nvSpPr>
        <p:spPr bwMode="auto">
          <a:xfrm flipV="1">
            <a:off x="6376988" y="3505200"/>
            <a:ext cx="2767012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5" name="Line 26"/>
          <p:cNvSpPr>
            <a:spLocks noChangeShapeType="1"/>
          </p:cNvSpPr>
          <p:nvPr/>
        </p:nvSpPr>
        <p:spPr bwMode="auto">
          <a:xfrm flipV="1">
            <a:off x="2728913" y="3467100"/>
            <a:ext cx="2765425" cy="1804988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6" name="Line 27"/>
          <p:cNvSpPr>
            <a:spLocks noChangeShapeType="1"/>
          </p:cNvSpPr>
          <p:nvPr/>
        </p:nvSpPr>
        <p:spPr bwMode="auto">
          <a:xfrm flipV="1">
            <a:off x="2690813" y="3505200"/>
            <a:ext cx="4608512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7" name="Line 28"/>
          <p:cNvSpPr>
            <a:spLocks noChangeShapeType="1"/>
          </p:cNvSpPr>
          <p:nvPr/>
        </p:nvSpPr>
        <p:spPr bwMode="auto">
          <a:xfrm flipH="1" flipV="1">
            <a:off x="0" y="3505200"/>
            <a:ext cx="2728913" cy="1728788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8" name="Line 29"/>
          <p:cNvSpPr>
            <a:spLocks noChangeShapeType="1"/>
          </p:cNvSpPr>
          <p:nvPr/>
        </p:nvSpPr>
        <p:spPr bwMode="auto">
          <a:xfrm flipV="1">
            <a:off x="846138" y="3467100"/>
            <a:ext cx="2843212" cy="180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39" name="Line 30"/>
          <p:cNvSpPr>
            <a:spLocks noChangeShapeType="1"/>
          </p:cNvSpPr>
          <p:nvPr/>
        </p:nvSpPr>
        <p:spPr bwMode="auto">
          <a:xfrm flipV="1">
            <a:off x="885825" y="3429000"/>
            <a:ext cx="958850" cy="1766888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0" name="Line 31"/>
          <p:cNvSpPr>
            <a:spLocks noChangeShapeType="1"/>
          </p:cNvSpPr>
          <p:nvPr/>
        </p:nvSpPr>
        <p:spPr bwMode="auto">
          <a:xfrm flipH="1" flipV="1">
            <a:off x="0" y="3505200"/>
            <a:ext cx="846138" cy="1766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1" name="Line 32"/>
          <p:cNvSpPr>
            <a:spLocks noChangeShapeType="1"/>
          </p:cNvSpPr>
          <p:nvPr/>
        </p:nvSpPr>
        <p:spPr bwMode="auto">
          <a:xfrm flipV="1">
            <a:off x="4533900" y="5195888"/>
            <a:ext cx="3802063" cy="166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2" name="Line 33"/>
          <p:cNvSpPr>
            <a:spLocks noChangeShapeType="1"/>
          </p:cNvSpPr>
          <p:nvPr/>
        </p:nvSpPr>
        <p:spPr bwMode="auto">
          <a:xfrm flipV="1">
            <a:off x="4495800" y="5195888"/>
            <a:ext cx="1919288" cy="1662112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3" name="Line 34"/>
          <p:cNvSpPr>
            <a:spLocks noChangeShapeType="1"/>
          </p:cNvSpPr>
          <p:nvPr/>
        </p:nvSpPr>
        <p:spPr bwMode="auto">
          <a:xfrm flipH="1" flipV="1">
            <a:off x="2728913" y="5233988"/>
            <a:ext cx="1804987" cy="1624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4" name="Line 35"/>
          <p:cNvSpPr>
            <a:spLocks noChangeShapeType="1"/>
          </p:cNvSpPr>
          <p:nvPr/>
        </p:nvSpPr>
        <p:spPr bwMode="auto">
          <a:xfrm flipH="1" flipV="1">
            <a:off x="846138" y="5272088"/>
            <a:ext cx="3687762" cy="1585912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45" name="Oval 36"/>
          <p:cNvSpPr>
            <a:spLocks noChangeArrowheads="1"/>
          </p:cNvSpPr>
          <p:nvPr/>
        </p:nvSpPr>
        <p:spPr bwMode="auto">
          <a:xfrm>
            <a:off x="4456113" y="670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6" name="Oval 37"/>
          <p:cNvSpPr>
            <a:spLocks noChangeArrowheads="1"/>
          </p:cNvSpPr>
          <p:nvPr/>
        </p:nvSpPr>
        <p:spPr bwMode="auto">
          <a:xfrm>
            <a:off x="2651125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7" name="Oval 38"/>
          <p:cNvSpPr>
            <a:spLocks noChangeArrowheads="1"/>
          </p:cNvSpPr>
          <p:nvPr/>
        </p:nvSpPr>
        <p:spPr bwMode="auto">
          <a:xfrm>
            <a:off x="808038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8" name="Oval 39"/>
          <p:cNvSpPr>
            <a:spLocks noChangeArrowheads="1"/>
          </p:cNvSpPr>
          <p:nvPr/>
        </p:nvSpPr>
        <p:spPr bwMode="auto">
          <a:xfrm>
            <a:off x="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49" name="Oval 40"/>
          <p:cNvSpPr>
            <a:spLocks noChangeArrowheads="1"/>
          </p:cNvSpPr>
          <p:nvPr/>
        </p:nvSpPr>
        <p:spPr bwMode="auto">
          <a:xfrm>
            <a:off x="6338888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0" name="Oval 41"/>
          <p:cNvSpPr>
            <a:spLocks noChangeArrowheads="1"/>
          </p:cNvSpPr>
          <p:nvPr/>
        </p:nvSpPr>
        <p:spPr bwMode="auto">
          <a:xfrm>
            <a:off x="8143875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1" name="Oval 42"/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2" name="Oval 43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3" name="Oval 44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4" name="Oval 45"/>
          <p:cNvSpPr>
            <a:spLocks noChangeArrowheads="1"/>
          </p:cNvSpPr>
          <p:nvPr/>
        </p:nvSpPr>
        <p:spPr bwMode="auto">
          <a:xfrm>
            <a:off x="7239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5" name="Oval 46"/>
          <p:cNvSpPr>
            <a:spLocks noChangeArrowheads="1"/>
          </p:cNvSpPr>
          <p:nvPr/>
        </p:nvSpPr>
        <p:spPr bwMode="auto">
          <a:xfrm>
            <a:off x="8991600" y="34813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6" name="Oval 47"/>
          <p:cNvSpPr>
            <a:spLocks noChangeArrowheads="1"/>
          </p:cNvSpPr>
          <p:nvPr/>
        </p:nvSpPr>
        <p:spPr bwMode="auto">
          <a:xfrm>
            <a:off x="265112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7" name="Oval 48"/>
          <p:cNvSpPr>
            <a:spLocks noChangeArrowheads="1"/>
          </p:cNvSpPr>
          <p:nvPr/>
        </p:nvSpPr>
        <p:spPr bwMode="auto">
          <a:xfrm>
            <a:off x="769938" y="5195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8" name="Oval 49"/>
          <p:cNvSpPr>
            <a:spLocks noChangeArrowheads="1"/>
          </p:cNvSpPr>
          <p:nvPr/>
        </p:nvSpPr>
        <p:spPr bwMode="auto">
          <a:xfrm>
            <a:off x="6300788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59" name="Oval 50"/>
          <p:cNvSpPr>
            <a:spLocks noChangeArrowheads="1"/>
          </p:cNvSpPr>
          <p:nvPr/>
        </p:nvSpPr>
        <p:spPr bwMode="auto">
          <a:xfrm>
            <a:off x="818197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0" name="Oval 51"/>
          <p:cNvSpPr>
            <a:spLocks noChangeArrowheads="1"/>
          </p:cNvSpPr>
          <p:nvPr/>
        </p:nvSpPr>
        <p:spPr bwMode="auto">
          <a:xfrm>
            <a:off x="4495800" y="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61" name="Text Box 52"/>
          <p:cNvSpPr txBox="1">
            <a:spLocks noChangeArrowheads="1"/>
          </p:cNvSpPr>
          <p:nvPr/>
        </p:nvSpPr>
        <p:spPr bwMode="auto">
          <a:xfrm>
            <a:off x="155575" y="3352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1100</a:t>
            </a:r>
          </a:p>
        </p:txBody>
      </p:sp>
      <p:sp>
        <p:nvSpPr>
          <p:cNvPr id="17462" name="Text Box 53"/>
          <p:cNvSpPr txBox="1">
            <a:spLocks noChangeArrowheads="1"/>
          </p:cNvSpPr>
          <p:nvPr/>
        </p:nvSpPr>
        <p:spPr bwMode="auto">
          <a:xfrm>
            <a:off x="111601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1010</a:t>
            </a:r>
          </a:p>
        </p:txBody>
      </p:sp>
      <p:sp>
        <p:nvSpPr>
          <p:cNvPr id="17463" name="Text Box 54"/>
          <p:cNvSpPr txBox="1">
            <a:spLocks noChangeArrowheads="1"/>
          </p:cNvSpPr>
          <p:nvPr/>
        </p:nvSpPr>
        <p:spPr bwMode="auto">
          <a:xfrm>
            <a:off x="2959100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1001</a:t>
            </a:r>
          </a:p>
        </p:txBody>
      </p:sp>
      <p:sp>
        <p:nvSpPr>
          <p:cNvPr id="17464" name="Text Box 55"/>
          <p:cNvSpPr txBox="1">
            <a:spLocks noChangeArrowheads="1"/>
          </p:cNvSpPr>
          <p:nvPr/>
        </p:nvSpPr>
        <p:spPr bwMode="auto">
          <a:xfrm>
            <a:off x="4764088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0110</a:t>
            </a:r>
          </a:p>
        </p:txBody>
      </p:sp>
      <p:sp>
        <p:nvSpPr>
          <p:cNvPr id="17465" name="Text Box 56"/>
          <p:cNvSpPr txBox="1">
            <a:spLocks noChangeArrowheads="1"/>
          </p:cNvSpPr>
          <p:nvPr/>
        </p:nvSpPr>
        <p:spPr bwMode="auto">
          <a:xfrm>
            <a:off x="7375525" y="3275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0101</a:t>
            </a:r>
          </a:p>
        </p:txBody>
      </p:sp>
      <p:sp>
        <p:nvSpPr>
          <p:cNvPr id="17466" name="Text Box 57"/>
          <p:cNvSpPr txBox="1">
            <a:spLocks noChangeArrowheads="1"/>
          </p:cNvSpPr>
          <p:nvPr/>
        </p:nvSpPr>
        <p:spPr bwMode="auto">
          <a:xfrm>
            <a:off x="833596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0011</a:t>
            </a:r>
          </a:p>
        </p:txBody>
      </p:sp>
      <p:sp>
        <p:nvSpPr>
          <p:cNvPr id="17467" name="Text Box 58"/>
          <p:cNvSpPr txBox="1">
            <a:spLocks noChangeArrowheads="1"/>
          </p:cNvSpPr>
          <p:nvPr/>
        </p:nvSpPr>
        <p:spPr bwMode="auto">
          <a:xfrm>
            <a:off x="155575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1000</a:t>
            </a:r>
          </a:p>
        </p:txBody>
      </p:sp>
      <p:sp>
        <p:nvSpPr>
          <p:cNvPr id="17468" name="Text Box 59"/>
          <p:cNvSpPr txBox="1">
            <a:spLocks noChangeArrowheads="1"/>
          </p:cNvSpPr>
          <p:nvPr/>
        </p:nvSpPr>
        <p:spPr bwMode="auto">
          <a:xfrm>
            <a:off x="19986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0100</a:t>
            </a:r>
          </a:p>
        </p:txBody>
      </p:sp>
      <p:sp>
        <p:nvSpPr>
          <p:cNvPr id="17469" name="Text Box 60"/>
          <p:cNvSpPr txBox="1">
            <a:spLocks noChangeArrowheads="1"/>
          </p:cNvSpPr>
          <p:nvPr/>
        </p:nvSpPr>
        <p:spPr bwMode="auto">
          <a:xfrm>
            <a:off x="6453188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0010</a:t>
            </a:r>
          </a:p>
        </p:txBody>
      </p:sp>
      <p:sp>
        <p:nvSpPr>
          <p:cNvPr id="17470" name="Text Box 61"/>
          <p:cNvSpPr txBox="1">
            <a:spLocks noChangeArrowheads="1"/>
          </p:cNvSpPr>
          <p:nvPr/>
        </p:nvSpPr>
        <p:spPr bwMode="auto">
          <a:xfrm>
            <a:off x="83359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0001</a:t>
            </a:r>
          </a:p>
        </p:txBody>
      </p:sp>
      <p:sp>
        <p:nvSpPr>
          <p:cNvPr id="17471" name="Text Box 62"/>
          <p:cNvSpPr txBox="1">
            <a:spLocks noChangeArrowheads="1"/>
          </p:cNvSpPr>
          <p:nvPr/>
        </p:nvSpPr>
        <p:spPr bwMode="auto">
          <a:xfrm>
            <a:off x="193675" y="1393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1110</a:t>
            </a:r>
          </a:p>
        </p:txBody>
      </p:sp>
      <p:sp>
        <p:nvSpPr>
          <p:cNvPr id="17472" name="Text Box 63"/>
          <p:cNvSpPr txBox="1">
            <a:spLocks noChangeArrowheads="1"/>
          </p:cNvSpPr>
          <p:nvPr/>
        </p:nvSpPr>
        <p:spPr bwMode="auto">
          <a:xfrm>
            <a:off x="1998663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1101</a:t>
            </a:r>
          </a:p>
        </p:txBody>
      </p:sp>
      <p:sp>
        <p:nvSpPr>
          <p:cNvPr id="17473" name="Text Box 64"/>
          <p:cNvSpPr txBox="1">
            <a:spLocks noChangeArrowheads="1"/>
          </p:cNvSpPr>
          <p:nvPr/>
        </p:nvSpPr>
        <p:spPr bwMode="auto">
          <a:xfrm>
            <a:off x="5686425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1011</a:t>
            </a:r>
          </a:p>
        </p:txBody>
      </p:sp>
      <p:sp>
        <p:nvSpPr>
          <p:cNvPr id="17474" name="Text Box 65"/>
          <p:cNvSpPr txBox="1">
            <a:spLocks noChangeArrowheads="1"/>
          </p:cNvSpPr>
          <p:nvPr/>
        </p:nvSpPr>
        <p:spPr bwMode="auto">
          <a:xfrm>
            <a:off x="8297863" y="13557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0111</a:t>
            </a:r>
          </a:p>
        </p:txBody>
      </p:sp>
      <p:sp>
        <p:nvSpPr>
          <p:cNvPr id="17475" name="Text Box 66"/>
          <p:cNvSpPr txBox="1">
            <a:spLocks noChangeArrowheads="1"/>
          </p:cNvSpPr>
          <p:nvPr/>
        </p:nvSpPr>
        <p:spPr bwMode="auto">
          <a:xfrm>
            <a:off x="4264025" y="1651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1111</a:t>
            </a:r>
          </a:p>
        </p:txBody>
      </p:sp>
      <p:sp>
        <p:nvSpPr>
          <p:cNvPr id="17476" name="Text Box 67"/>
          <p:cNvSpPr txBox="1">
            <a:spLocks noChangeArrowheads="1"/>
          </p:cNvSpPr>
          <p:nvPr/>
        </p:nvSpPr>
        <p:spPr bwMode="auto">
          <a:xfrm>
            <a:off x="4225925" y="62325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0000</a:t>
            </a:r>
          </a:p>
        </p:txBody>
      </p:sp>
      <p:sp>
        <p:nvSpPr>
          <p:cNvPr id="17477" name="Text Box 68"/>
          <p:cNvSpPr txBox="1">
            <a:spLocks noChangeArrowheads="1"/>
          </p:cNvSpPr>
          <p:nvPr/>
        </p:nvSpPr>
        <p:spPr bwMode="auto">
          <a:xfrm>
            <a:off x="0" y="5962650"/>
            <a:ext cx="2603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7F00"/>
                </a:solidFill>
              </a:rPr>
              <a:t>Sub-diagram</a:t>
            </a:r>
          </a:p>
          <a:p>
            <a:pPr eaLnBrk="1" hangingPunct="1"/>
            <a:r>
              <a:rPr lang="en-US" sz="2400">
                <a:solidFill>
                  <a:srgbClr val="007F00"/>
                </a:solidFill>
              </a:rPr>
              <a:t>For elements</a:t>
            </a:r>
            <a:r>
              <a:rPr lang="en-US" sz="2400">
                <a:solidFill>
                  <a:srgbClr val="7F0000"/>
                </a:solidFill>
              </a:rPr>
              <a:t> 1, </a:t>
            </a:r>
            <a:r>
              <a:rPr lang="en-US" sz="2400"/>
              <a:t>2</a:t>
            </a:r>
            <a:r>
              <a:rPr lang="en-US" sz="2400">
                <a:solidFill>
                  <a:srgbClr val="7F0000"/>
                </a:solidFill>
              </a:rPr>
              <a:t>, </a:t>
            </a:r>
            <a:r>
              <a:rPr lang="en-US" sz="2400">
                <a:solidFill>
                  <a:srgbClr val="00007F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B522328-D845-49C0-9759-7278FA2E9407}" type="slidenum">
              <a:rPr lang="en-US" sz="1400"/>
              <a:pPr eaLnBrk="1" hangingPunct="1"/>
              <a:t>18</a:t>
            </a:fld>
            <a:endParaRPr lang="en-US" sz="1400"/>
          </a:p>
        </p:txBody>
      </p:sp>
      <p:sp>
        <p:nvSpPr>
          <p:cNvPr id="18436" name="Rectangle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7" name="Line 4"/>
          <p:cNvSpPr>
            <a:spLocks noChangeShapeType="1"/>
          </p:cNvSpPr>
          <p:nvPr/>
        </p:nvSpPr>
        <p:spPr bwMode="auto">
          <a:xfrm flipH="1">
            <a:off x="5494338" y="1585913"/>
            <a:ext cx="2725737" cy="1919287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Line 5"/>
          <p:cNvSpPr>
            <a:spLocks noChangeShapeType="1"/>
          </p:cNvSpPr>
          <p:nvPr/>
        </p:nvSpPr>
        <p:spPr bwMode="auto">
          <a:xfrm flipH="1">
            <a:off x="7299325" y="1585913"/>
            <a:ext cx="920750" cy="1958975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9" name="Line 6"/>
          <p:cNvSpPr>
            <a:spLocks noChangeShapeType="1"/>
          </p:cNvSpPr>
          <p:nvPr/>
        </p:nvSpPr>
        <p:spPr bwMode="auto">
          <a:xfrm>
            <a:off x="8220075" y="1585913"/>
            <a:ext cx="923925" cy="1997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0" name="Line 7"/>
          <p:cNvSpPr>
            <a:spLocks noChangeShapeType="1"/>
          </p:cNvSpPr>
          <p:nvPr/>
        </p:nvSpPr>
        <p:spPr bwMode="auto">
          <a:xfrm>
            <a:off x="6415088" y="1547813"/>
            <a:ext cx="2728912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1" name="Line 8"/>
          <p:cNvSpPr>
            <a:spLocks noChangeShapeType="1"/>
          </p:cNvSpPr>
          <p:nvPr/>
        </p:nvSpPr>
        <p:spPr bwMode="auto">
          <a:xfrm flipH="1">
            <a:off x="3649663" y="1547813"/>
            <a:ext cx="2765425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2" name="Line 9"/>
          <p:cNvSpPr>
            <a:spLocks noChangeShapeType="1"/>
          </p:cNvSpPr>
          <p:nvPr/>
        </p:nvSpPr>
        <p:spPr bwMode="auto">
          <a:xfrm flipH="1">
            <a:off x="1806575" y="1585913"/>
            <a:ext cx="4608513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3" name="Line 10"/>
          <p:cNvSpPr>
            <a:spLocks noChangeShapeType="1"/>
          </p:cNvSpPr>
          <p:nvPr/>
        </p:nvSpPr>
        <p:spPr bwMode="auto">
          <a:xfrm>
            <a:off x="2728913" y="1547813"/>
            <a:ext cx="4608512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4" name="Line 11"/>
          <p:cNvSpPr>
            <a:spLocks noChangeShapeType="1"/>
          </p:cNvSpPr>
          <p:nvPr/>
        </p:nvSpPr>
        <p:spPr bwMode="auto">
          <a:xfrm>
            <a:off x="2728913" y="1547813"/>
            <a:ext cx="960437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5" name="Line 12"/>
          <p:cNvSpPr>
            <a:spLocks noChangeShapeType="1"/>
          </p:cNvSpPr>
          <p:nvPr/>
        </p:nvSpPr>
        <p:spPr bwMode="auto">
          <a:xfrm flipH="1">
            <a:off x="0" y="1547813"/>
            <a:ext cx="2728913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6" name="Line 13"/>
          <p:cNvSpPr>
            <a:spLocks noChangeShapeType="1"/>
          </p:cNvSpPr>
          <p:nvPr/>
        </p:nvSpPr>
        <p:spPr bwMode="auto">
          <a:xfrm>
            <a:off x="846138" y="1585913"/>
            <a:ext cx="4648200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7" name="Line 14"/>
          <p:cNvSpPr>
            <a:spLocks noChangeShapeType="1"/>
          </p:cNvSpPr>
          <p:nvPr/>
        </p:nvSpPr>
        <p:spPr bwMode="auto">
          <a:xfrm>
            <a:off x="885825" y="1585913"/>
            <a:ext cx="920750" cy="188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8" name="Line 15"/>
          <p:cNvSpPr>
            <a:spLocks noChangeShapeType="1"/>
          </p:cNvSpPr>
          <p:nvPr/>
        </p:nvSpPr>
        <p:spPr bwMode="auto">
          <a:xfrm flipH="1">
            <a:off x="0" y="1547813"/>
            <a:ext cx="923925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49" name="Line 16"/>
          <p:cNvSpPr>
            <a:spLocks noChangeShapeType="1"/>
          </p:cNvSpPr>
          <p:nvPr/>
        </p:nvSpPr>
        <p:spPr bwMode="auto">
          <a:xfrm>
            <a:off x="4572000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0" name="Line 17"/>
          <p:cNvSpPr>
            <a:spLocks noChangeShapeType="1"/>
          </p:cNvSpPr>
          <p:nvPr/>
        </p:nvSpPr>
        <p:spPr bwMode="auto">
          <a:xfrm>
            <a:off x="4572000" y="0"/>
            <a:ext cx="19208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1" name="Line 18"/>
          <p:cNvSpPr>
            <a:spLocks noChangeShapeType="1"/>
          </p:cNvSpPr>
          <p:nvPr/>
        </p:nvSpPr>
        <p:spPr bwMode="auto">
          <a:xfrm flipH="1">
            <a:off x="2690813" y="0"/>
            <a:ext cx="1881187" cy="154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2" name="Line 19"/>
          <p:cNvSpPr>
            <a:spLocks noChangeShapeType="1"/>
          </p:cNvSpPr>
          <p:nvPr/>
        </p:nvSpPr>
        <p:spPr bwMode="auto">
          <a:xfrm flipH="1">
            <a:off x="923925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3" name="Line 20"/>
          <p:cNvSpPr>
            <a:spLocks noChangeShapeType="1"/>
          </p:cNvSpPr>
          <p:nvPr/>
        </p:nvSpPr>
        <p:spPr bwMode="auto">
          <a:xfrm>
            <a:off x="3649663" y="3505200"/>
            <a:ext cx="4608512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4" name="Line 21"/>
          <p:cNvSpPr>
            <a:spLocks noChangeShapeType="1"/>
          </p:cNvSpPr>
          <p:nvPr/>
        </p:nvSpPr>
        <p:spPr bwMode="auto">
          <a:xfrm flipH="1" flipV="1">
            <a:off x="7337425" y="3505200"/>
            <a:ext cx="92075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5" name="Line 22"/>
          <p:cNvSpPr>
            <a:spLocks noChangeShapeType="1"/>
          </p:cNvSpPr>
          <p:nvPr/>
        </p:nvSpPr>
        <p:spPr bwMode="auto">
          <a:xfrm flipV="1">
            <a:off x="8297863" y="3544888"/>
            <a:ext cx="846137" cy="1689100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6" name="Line 23"/>
          <p:cNvSpPr>
            <a:spLocks noChangeShapeType="1"/>
          </p:cNvSpPr>
          <p:nvPr/>
        </p:nvSpPr>
        <p:spPr bwMode="auto">
          <a:xfrm flipH="1" flipV="1">
            <a:off x="1844675" y="3544888"/>
            <a:ext cx="4570413" cy="168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7" name="Line 24"/>
          <p:cNvSpPr>
            <a:spLocks noChangeShapeType="1"/>
          </p:cNvSpPr>
          <p:nvPr/>
        </p:nvSpPr>
        <p:spPr bwMode="auto">
          <a:xfrm flipH="1" flipV="1">
            <a:off x="5454650" y="3505200"/>
            <a:ext cx="922338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8" name="Line 25"/>
          <p:cNvSpPr>
            <a:spLocks noChangeShapeType="1"/>
          </p:cNvSpPr>
          <p:nvPr/>
        </p:nvSpPr>
        <p:spPr bwMode="auto">
          <a:xfrm flipV="1">
            <a:off x="6376988" y="3505200"/>
            <a:ext cx="2767012" cy="1766888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59" name="Line 26"/>
          <p:cNvSpPr>
            <a:spLocks noChangeShapeType="1"/>
          </p:cNvSpPr>
          <p:nvPr/>
        </p:nvSpPr>
        <p:spPr bwMode="auto">
          <a:xfrm flipV="1">
            <a:off x="2728913" y="3467100"/>
            <a:ext cx="2765425" cy="1804988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0" name="Line 27"/>
          <p:cNvSpPr>
            <a:spLocks noChangeShapeType="1"/>
          </p:cNvSpPr>
          <p:nvPr/>
        </p:nvSpPr>
        <p:spPr bwMode="auto">
          <a:xfrm flipV="1">
            <a:off x="2690813" y="3505200"/>
            <a:ext cx="4608512" cy="1766888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1" name="Line 28"/>
          <p:cNvSpPr>
            <a:spLocks noChangeShapeType="1"/>
          </p:cNvSpPr>
          <p:nvPr/>
        </p:nvSpPr>
        <p:spPr bwMode="auto">
          <a:xfrm flipH="1" flipV="1">
            <a:off x="0" y="3505200"/>
            <a:ext cx="2728913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2" name="Line 29"/>
          <p:cNvSpPr>
            <a:spLocks noChangeShapeType="1"/>
          </p:cNvSpPr>
          <p:nvPr/>
        </p:nvSpPr>
        <p:spPr bwMode="auto">
          <a:xfrm flipV="1">
            <a:off x="846138" y="3467100"/>
            <a:ext cx="2843212" cy="180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3" name="Line 30"/>
          <p:cNvSpPr>
            <a:spLocks noChangeShapeType="1"/>
          </p:cNvSpPr>
          <p:nvPr/>
        </p:nvSpPr>
        <p:spPr bwMode="auto">
          <a:xfrm flipV="1">
            <a:off x="885825" y="3429000"/>
            <a:ext cx="958850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4" name="Line 31"/>
          <p:cNvSpPr>
            <a:spLocks noChangeShapeType="1"/>
          </p:cNvSpPr>
          <p:nvPr/>
        </p:nvSpPr>
        <p:spPr bwMode="auto">
          <a:xfrm flipH="1" flipV="1">
            <a:off x="0" y="3505200"/>
            <a:ext cx="846138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5" name="Line 32"/>
          <p:cNvSpPr>
            <a:spLocks noChangeShapeType="1"/>
          </p:cNvSpPr>
          <p:nvPr/>
        </p:nvSpPr>
        <p:spPr bwMode="auto">
          <a:xfrm flipV="1">
            <a:off x="4533900" y="5195888"/>
            <a:ext cx="3802063" cy="1662112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6" name="Line 33"/>
          <p:cNvSpPr>
            <a:spLocks noChangeShapeType="1"/>
          </p:cNvSpPr>
          <p:nvPr/>
        </p:nvSpPr>
        <p:spPr bwMode="auto">
          <a:xfrm flipV="1">
            <a:off x="4495800" y="5195888"/>
            <a:ext cx="1919288" cy="1662112"/>
          </a:xfrm>
          <a:prstGeom prst="line">
            <a:avLst/>
          </a:prstGeom>
          <a:noFill/>
          <a:ln w="28575">
            <a:solidFill>
              <a:srgbClr val="00007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7" name="Line 34"/>
          <p:cNvSpPr>
            <a:spLocks noChangeShapeType="1"/>
          </p:cNvSpPr>
          <p:nvPr/>
        </p:nvSpPr>
        <p:spPr bwMode="auto">
          <a:xfrm flipH="1" flipV="1">
            <a:off x="2728913" y="5233988"/>
            <a:ext cx="1804987" cy="1624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8" name="Line 35"/>
          <p:cNvSpPr>
            <a:spLocks noChangeShapeType="1"/>
          </p:cNvSpPr>
          <p:nvPr/>
        </p:nvSpPr>
        <p:spPr bwMode="auto">
          <a:xfrm flipH="1" flipV="1">
            <a:off x="846138" y="5272088"/>
            <a:ext cx="3687762" cy="15859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69" name="Oval 36"/>
          <p:cNvSpPr>
            <a:spLocks noChangeArrowheads="1"/>
          </p:cNvSpPr>
          <p:nvPr/>
        </p:nvSpPr>
        <p:spPr bwMode="auto">
          <a:xfrm>
            <a:off x="4456113" y="670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0" name="Oval 37"/>
          <p:cNvSpPr>
            <a:spLocks noChangeArrowheads="1"/>
          </p:cNvSpPr>
          <p:nvPr/>
        </p:nvSpPr>
        <p:spPr bwMode="auto">
          <a:xfrm>
            <a:off x="2651125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1" name="Oval 38"/>
          <p:cNvSpPr>
            <a:spLocks noChangeArrowheads="1"/>
          </p:cNvSpPr>
          <p:nvPr/>
        </p:nvSpPr>
        <p:spPr bwMode="auto">
          <a:xfrm>
            <a:off x="808038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2" name="Oval 39"/>
          <p:cNvSpPr>
            <a:spLocks noChangeArrowheads="1"/>
          </p:cNvSpPr>
          <p:nvPr/>
        </p:nvSpPr>
        <p:spPr bwMode="auto">
          <a:xfrm>
            <a:off x="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3" name="Oval 40"/>
          <p:cNvSpPr>
            <a:spLocks noChangeArrowheads="1"/>
          </p:cNvSpPr>
          <p:nvPr/>
        </p:nvSpPr>
        <p:spPr bwMode="auto">
          <a:xfrm>
            <a:off x="6338888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4" name="Oval 41"/>
          <p:cNvSpPr>
            <a:spLocks noChangeArrowheads="1"/>
          </p:cNvSpPr>
          <p:nvPr/>
        </p:nvSpPr>
        <p:spPr bwMode="auto">
          <a:xfrm>
            <a:off x="8143875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5" name="Oval 42"/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6" name="Oval 43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7" name="Oval 44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8" name="Oval 45"/>
          <p:cNvSpPr>
            <a:spLocks noChangeArrowheads="1"/>
          </p:cNvSpPr>
          <p:nvPr/>
        </p:nvSpPr>
        <p:spPr bwMode="auto">
          <a:xfrm>
            <a:off x="7239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79" name="Oval 46"/>
          <p:cNvSpPr>
            <a:spLocks noChangeArrowheads="1"/>
          </p:cNvSpPr>
          <p:nvPr/>
        </p:nvSpPr>
        <p:spPr bwMode="auto">
          <a:xfrm>
            <a:off x="8991600" y="34813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0" name="Oval 47"/>
          <p:cNvSpPr>
            <a:spLocks noChangeArrowheads="1"/>
          </p:cNvSpPr>
          <p:nvPr/>
        </p:nvSpPr>
        <p:spPr bwMode="auto">
          <a:xfrm>
            <a:off x="265112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1" name="Oval 48"/>
          <p:cNvSpPr>
            <a:spLocks noChangeArrowheads="1"/>
          </p:cNvSpPr>
          <p:nvPr/>
        </p:nvSpPr>
        <p:spPr bwMode="auto">
          <a:xfrm>
            <a:off x="769938" y="5195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2" name="Oval 49"/>
          <p:cNvSpPr>
            <a:spLocks noChangeArrowheads="1"/>
          </p:cNvSpPr>
          <p:nvPr/>
        </p:nvSpPr>
        <p:spPr bwMode="auto">
          <a:xfrm>
            <a:off x="6300788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3" name="Oval 50"/>
          <p:cNvSpPr>
            <a:spLocks noChangeArrowheads="1"/>
          </p:cNvSpPr>
          <p:nvPr/>
        </p:nvSpPr>
        <p:spPr bwMode="auto">
          <a:xfrm>
            <a:off x="818197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4" name="Oval 51"/>
          <p:cNvSpPr>
            <a:spLocks noChangeArrowheads="1"/>
          </p:cNvSpPr>
          <p:nvPr/>
        </p:nvSpPr>
        <p:spPr bwMode="auto">
          <a:xfrm>
            <a:off x="4495800" y="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85" name="Text Box 52"/>
          <p:cNvSpPr txBox="1">
            <a:spLocks noChangeArrowheads="1"/>
          </p:cNvSpPr>
          <p:nvPr/>
        </p:nvSpPr>
        <p:spPr bwMode="auto">
          <a:xfrm>
            <a:off x="155575" y="3352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1100</a:t>
            </a:r>
          </a:p>
        </p:txBody>
      </p:sp>
      <p:sp>
        <p:nvSpPr>
          <p:cNvPr id="18486" name="Text Box 53"/>
          <p:cNvSpPr txBox="1">
            <a:spLocks noChangeArrowheads="1"/>
          </p:cNvSpPr>
          <p:nvPr/>
        </p:nvSpPr>
        <p:spPr bwMode="auto">
          <a:xfrm>
            <a:off x="111601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1010</a:t>
            </a:r>
          </a:p>
        </p:txBody>
      </p:sp>
      <p:sp>
        <p:nvSpPr>
          <p:cNvPr id="18487" name="Text Box 54"/>
          <p:cNvSpPr txBox="1">
            <a:spLocks noChangeArrowheads="1"/>
          </p:cNvSpPr>
          <p:nvPr/>
        </p:nvSpPr>
        <p:spPr bwMode="auto">
          <a:xfrm>
            <a:off x="2959100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1001</a:t>
            </a:r>
          </a:p>
        </p:txBody>
      </p:sp>
      <p:sp>
        <p:nvSpPr>
          <p:cNvPr id="18488" name="Text Box 55"/>
          <p:cNvSpPr txBox="1">
            <a:spLocks noChangeArrowheads="1"/>
          </p:cNvSpPr>
          <p:nvPr/>
        </p:nvSpPr>
        <p:spPr bwMode="auto">
          <a:xfrm>
            <a:off x="4764088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0110</a:t>
            </a:r>
          </a:p>
        </p:txBody>
      </p:sp>
      <p:sp>
        <p:nvSpPr>
          <p:cNvPr id="18489" name="Text Box 56"/>
          <p:cNvSpPr txBox="1">
            <a:spLocks noChangeArrowheads="1"/>
          </p:cNvSpPr>
          <p:nvPr/>
        </p:nvSpPr>
        <p:spPr bwMode="auto">
          <a:xfrm>
            <a:off x="7375525" y="3275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0101</a:t>
            </a:r>
          </a:p>
        </p:txBody>
      </p:sp>
      <p:sp>
        <p:nvSpPr>
          <p:cNvPr id="18490" name="Text Box 57"/>
          <p:cNvSpPr txBox="1">
            <a:spLocks noChangeArrowheads="1"/>
          </p:cNvSpPr>
          <p:nvPr/>
        </p:nvSpPr>
        <p:spPr bwMode="auto">
          <a:xfrm>
            <a:off x="833596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0011</a:t>
            </a:r>
          </a:p>
        </p:txBody>
      </p:sp>
      <p:sp>
        <p:nvSpPr>
          <p:cNvPr id="18491" name="Text Box 58"/>
          <p:cNvSpPr txBox="1">
            <a:spLocks noChangeArrowheads="1"/>
          </p:cNvSpPr>
          <p:nvPr/>
        </p:nvSpPr>
        <p:spPr bwMode="auto">
          <a:xfrm>
            <a:off x="155575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1000</a:t>
            </a:r>
          </a:p>
        </p:txBody>
      </p:sp>
      <p:sp>
        <p:nvSpPr>
          <p:cNvPr id="18492" name="Text Box 59"/>
          <p:cNvSpPr txBox="1">
            <a:spLocks noChangeArrowheads="1"/>
          </p:cNvSpPr>
          <p:nvPr/>
        </p:nvSpPr>
        <p:spPr bwMode="auto">
          <a:xfrm>
            <a:off x="19986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0100</a:t>
            </a:r>
          </a:p>
        </p:txBody>
      </p:sp>
      <p:sp>
        <p:nvSpPr>
          <p:cNvPr id="18493" name="Text Box 60"/>
          <p:cNvSpPr txBox="1">
            <a:spLocks noChangeArrowheads="1"/>
          </p:cNvSpPr>
          <p:nvPr/>
        </p:nvSpPr>
        <p:spPr bwMode="auto">
          <a:xfrm>
            <a:off x="6453188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0010</a:t>
            </a:r>
          </a:p>
        </p:txBody>
      </p:sp>
      <p:sp>
        <p:nvSpPr>
          <p:cNvPr id="18494" name="Text Box 61"/>
          <p:cNvSpPr txBox="1">
            <a:spLocks noChangeArrowheads="1"/>
          </p:cNvSpPr>
          <p:nvPr/>
        </p:nvSpPr>
        <p:spPr bwMode="auto">
          <a:xfrm>
            <a:off x="83359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0001</a:t>
            </a:r>
          </a:p>
        </p:txBody>
      </p:sp>
      <p:sp>
        <p:nvSpPr>
          <p:cNvPr id="18495" name="Text Box 62"/>
          <p:cNvSpPr txBox="1">
            <a:spLocks noChangeArrowheads="1"/>
          </p:cNvSpPr>
          <p:nvPr/>
        </p:nvSpPr>
        <p:spPr bwMode="auto">
          <a:xfrm>
            <a:off x="193675" y="1393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1110</a:t>
            </a:r>
          </a:p>
        </p:txBody>
      </p:sp>
      <p:sp>
        <p:nvSpPr>
          <p:cNvPr id="18496" name="Text Box 63"/>
          <p:cNvSpPr txBox="1">
            <a:spLocks noChangeArrowheads="1"/>
          </p:cNvSpPr>
          <p:nvPr/>
        </p:nvSpPr>
        <p:spPr bwMode="auto">
          <a:xfrm>
            <a:off x="1998663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1101</a:t>
            </a:r>
          </a:p>
        </p:txBody>
      </p:sp>
      <p:sp>
        <p:nvSpPr>
          <p:cNvPr id="18497" name="Text Box 64"/>
          <p:cNvSpPr txBox="1">
            <a:spLocks noChangeArrowheads="1"/>
          </p:cNvSpPr>
          <p:nvPr/>
        </p:nvSpPr>
        <p:spPr bwMode="auto">
          <a:xfrm>
            <a:off x="5686425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1011</a:t>
            </a:r>
          </a:p>
        </p:txBody>
      </p:sp>
      <p:sp>
        <p:nvSpPr>
          <p:cNvPr id="18498" name="Text Box 65"/>
          <p:cNvSpPr txBox="1">
            <a:spLocks noChangeArrowheads="1"/>
          </p:cNvSpPr>
          <p:nvPr/>
        </p:nvSpPr>
        <p:spPr bwMode="auto">
          <a:xfrm>
            <a:off x="8297863" y="13557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0111</a:t>
            </a:r>
          </a:p>
        </p:txBody>
      </p:sp>
      <p:sp>
        <p:nvSpPr>
          <p:cNvPr id="18499" name="Text Box 66"/>
          <p:cNvSpPr txBox="1">
            <a:spLocks noChangeArrowheads="1"/>
          </p:cNvSpPr>
          <p:nvPr/>
        </p:nvSpPr>
        <p:spPr bwMode="auto">
          <a:xfrm>
            <a:off x="4264025" y="1651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1111</a:t>
            </a:r>
          </a:p>
        </p:txBody>
      </p:sp>
      <p:sp>
        <p:nvSpPr>
          <p:cNvPr id="18500" name="Text Box 67"/>
          <p:cNvSpPr txBox="1">
            <a:spLocks noChangeArrowheads="1"/>
          </p:cNvSpPr>
          <p:nvPr/>
        </p:nvSpPr>
        <p:spPr bwMode="auto">
          <a:xfrm>
            <a:off x="4225925" y="62325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0000</a:t>
            </a:r>
          </a:p>
        </p:txBody>
      </p:sp>
      <p:sp>
        <p:nvSpPr>
          <p:cNvPr id="18501" name="Text Box 68"/>
          <p:cNvSpPr txBox="1">
            <a:spLocks noChangeArrowheads="1"/>
          </p:cNvSpPr>
          <p:nvPr/>
        </p:nvSpPr>
        <p:spPr bwMode="auto">
          <a:xfrm>
            <a:off x="0" y="5962650"/>
            <a:ext cx="2603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7F0000"/>
                </a:solidFill>
              </a:rPr>
              <a:t>Sub-diagram</a:t>
            </a:r>
          </a:p>
          <a:p>
            <a:pPr eaLnBrk="1" hangingPunct="1"/>
            <a:r>
              <a:rPr lang="en-US" sz="2400">
                <a:solidFill>
                  <a:srgbClr val="7F0000"/>
                </a:solidFill>
              </a:rPr>
              <a:t>For elements</a:t>
            </a:r>
            <a:r>
              <a:rPr lang="en-US" sz="2400">
                <a:solidFill>
                  <a:srgbClr val="00007F"/>
                </a:solidFill>
              </a:rPr>
              <a:t> </a:t>
            </a:r>
            <a:r>
              <a:rPr lang="en-US" sz="2400"/>
              <a:t>2</a:t>
            </a:r>
            <a:r>
              <a:rPr lang="en-US" sz="2400">
                <a:solidFill>
                  <a:srgbClr val="00007F"/>
                </a:solidFill>
              </a:rPr>
              <a:t>, 3, </a:t>
            </a:r>
            <a:r>
              <a:rPr lang="en-US" sz="2400">
                <a:solidFill>
                  <a:srgbClr val="007F00"/>
                </a:solidFill>
              </a:rPr>
              <a:t>4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/>
              <a:t>Copyright © Peter Cappello 2011</a:t>
            </a: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05BB28D-122F-4C3B-8DEA-DA42746EB8F6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19460" name="Rectangle 6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61" name="Line 4"/>
          <p:cNvSpPr>
            <a:spLocks noChangeShapeType="1"/>
          </p:cNvSpPr>
          <p:nvPr/>
        </p:nvSpPr>
        <p:spPr bwMode="auto">
          <a:xfrm flipH="1">
            <a:off x="5494338" y="1585913"/>
            <a:ext cx="2725737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Line 5"/>
          <p:cNvSpPr>
            <a:spLocks noChangeShapeType="1"/>
          </p:cNvSpPr>
          <p:nvPr/>
        </p:nvSpPr>
        <p:spPr bwMode="auto">
          <a:xfrm flipH="1">
            <a:off x="7299325" y="1585913"/>
            <a:ext cx="920750" cy="19589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3" name="Line 6"/>
          <p:cNvSpPr>
            <a:spLocks noChangeShapeType="1"/>
          </p:cNvSpPr>
          <p:nvPr/>
        </p:nvSpPr>
        <p:spPr bwMode="auto">
          <a:xfrm>
            <a:off x="8220075" y="1585913"/>
            <a:ext cx="923925" cy="19970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4" name="Line 7"/>
          <p:cNvSpPr>
            <a:spLocks noChangeShapeType="1"/>
          </p:cNvSpPr>
          <p:nvPr/>
        </p:nvSpPr>
        <p:spPr bwMode="auto">
          <a:xfrm>
            <a:off x="6415088" y="1547813"/>
            <a:ext cx="2728912" cy="20351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5" name="Line 8"/>
          <p:cNvSpPr>
            <a:spLocks noChangeShapeType="1"/>
          </p:cNvSpPr>
          <p:nvPr/>
        </p:nvSpPr>
        <p:spPr bwMode="auto">
          <a:xfrm flipH="1">
            <a:off x="3649663" y="1547813"/>
            <a:ext cx="2765425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6" name="Line 9"/>
          <p:cNvSpPr>
            <a:spLocks noChangeShapeType="1"/>
          </p:cNvSpPr>
          <p:nvPr/>
        </p:nvSpPr>
        <p:spPr bwMode="auto">
          <a:xfrm flipH="1">
            <a:off x="1806575" y="1585913"/>
            <a:ext cx="4608513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7" name="Line 10"/>
          <p:cNvSpPr>
            <a:spLocks noChangeShapeType="1"/>
          </p:cNvSpPr>
          <p:nvPr/>
        </p:nvSpPr>
        <p:spPr bwMode="auto">
          <a:xfrm>
            <a:off x="2728913" y="1547813"/>
            <a:ext cx="4608512" cy="1919287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8" name="Line 11"/>
          <p:cNvSpPr>
            <a:spLocks noChangeShapeType="1"/>
          </p:cNvSpPr>
          <p:nvPr/>
        </p:nvSpPr>
        <p:spPr bwMode="auto">
          <a:xfrm>
            <a:off x="2728913" y="1547813"/>
            <a:ext cx="960437" cy="19573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9" name="Line 12"/>
          <p:cNvSpPr>
            <a:spLocks noChangeShapeType="1"/>
          </p:cNvSpPr>
          <p:nvPr/>
        </p:nvSpPr>
        <p:spPr bwMode="auto">
          <a:xfrm flipH="1">
            <a:off x="0" y="1547813"/>
            <a:ext cx="2728913" cy="1957387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0" name="Line 13"/>
          <p:cNvSpPr>
            <a:spLocks noChangeShapeType="1"/>
          </p:cNvSpPr>
          <p:nvPr/>
        </p:nvSpPr>
        <p:spPr bwMode="auto">
          <a:xfrm>
            <a:off x="846138" y="1585913"/>
            <a:ext cx="4648200" cy="19192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1" name="Line 14"/>
          <p:cNvSpPr>
            <a:spLocks noChangeShapeType="1"/>
          </p:cNvSpPr>
          <p:nvPr/>
        </p:nvSpPr>
        <p:spPr bwMode="auto">
          <a:xfrm>
            <a:off x="885825" y="1585913"/>
            <a:ext cx="920750" cy="18811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2" name="Line 15"/>
          <p:cNvSpPr>
            <a:spLocks noChangeShapeType="1"/>
          </p:cNvSpPr>
          <p:nvPr/>
        </p:nvSpPr>
        <p:spPr bwMode="auto">
          <a:xfrm flipH="1">
            <a:off x="0" y="1547813"/>
            <a:ext cx="923925" cy="19573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3" name="Line 16"/>
          <p:cNvSpPr>
            <a:spLocks noChangeShapeType="1"/>
          </p:cNvSpPr>
          <p:nvPr/>
        </p:nvSpPr>
        <p:spPr bwMode="auto">
          <a:xfrm>
            <a:off x="4572000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4" name="Line 17"/>
          <p:cNvSpPr>
            <a:spLocks noChangeShapeType="1"/>
          </p:cNvSpPr>
          <p:nvPr/>
        </p:nvSpPr>
        <p:spPr bwMode="auto">
          <a:xfrm>
            <a:off x="4572000" y="0"/>
            <a:ext cx="19208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5" name="Line 18"/>
          <p:cNvSpPr>
            <a:spLocks noChangeShapeType="1"/>
          </p:cNvSpPr>
          <p:nvPr/>
        </p:nvSpPr>
        <p:spPr bwMode="auto">
          <a:xfrm flipH="1">
            <a:off x="2690813" y="0"/>
            <a:ext cx="1881187" cy="15478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6" name="Line 19"/>
          <p:cNvSpPr>
            <a:spLocks noChangeShapeType="1"/>
          </p:cNvSpPr>
          <p:nvPr/>
        </p:nvSpPr>
        <p:spPr bwMode="auto">
          <a:xfrm flipH="1">
            <a:off x="923925" y="0"/>
            <a:ext cx="3648075" cy="15859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7" name="Line 20"/>
          <p:cNvSpPr>
            <a:spLocks noChangeShapeType="1"/>
          </p:cNvSpPr>
          <p:nvPr/>
        </p:nvSpPr>
        <p:spPr bwMode="auto">
          <a:xfrm>
            <a:off x="3649663" y="3505200"/>
            <a:ext cx="4608512" cy="1728788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8" name="Line 21"/>
          <p:cNvSpPr>
            <a:spLocks noChangeShapeType="1"/>
          </p:cNvSpPr>
          <p:nvPr/>
        </p:nvSpPr>
        <p:spPr bwMode="auto">
          <a:xfrm flipH="1" flipV="1">
            <a:off x="7337425" y="3505200"/>
            <a:ext cx="920750" cy="17287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79" name="Line 22"/>
          <p:cNvSpPr>
            <a:spLocks noChangeShapeType="1"/>
          </p:cNvSpPr>
          <p:nvPr/>
        </p:nvSpPr>
        <p:spPr bwMode="auto">
          <a:xfrm flipV="1">
            <a:off x="8297863" y="3544888"/>
            <a:ext cx="846137" cy="168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0" name="Line 23"/>
          <p:cNvSpPr>
            <a:spLocks noChangeShapeType="1"/>
          </p:cNvSpPr>
          <p:nvPr/>
        </p:nvSpPr>
        <p:spPr bwMode="auto">
          <a:xfrm flipH="1" flipV="1">
            <a:off x="1844675" y="3544888"/>
            <a:ext cx="4570413" cy="16891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1" name="Line 24"/>
          <p:cNvSpPr>
            <a:spLocks noChangeShapeType="1"/>
          </p:cNvSpPr>
          <p:nvPr/>
        </p:nvSpPr>
        <p:spPr bwMode="auto">
          <a:xfrm flipH="1" flipV="1">
            <a:off x="5454650" y="3505200"/>
            <a:ext cx="922338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2" name="Line 25"/>
          <p:cNvSpPr>
            <a:spLocks noChangeShapeType="1"/>
          </p:cNvSpPr>
          <p:nvPr/>
        </p:nvSpPr>
        <p:spPr bwMode="auto">
          <a:xfrm flipV="1">
            <a:off x="6376988" y="3505200"/>
            <a:ext cx="2767012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3" name="Line 26"/>
          <p:cNvSpPr>
            <a:spLocks noChangeShapeType="1"/>
          </p:cNvSpPr>
          <p:nvPr/>
        </p:nvSpPr>
        <p:spPr bwMode="auto">
          <a:xfrm flipV="1">
            <a:off x="2728913" y="3467100"/>
            <a:ext cx="2765425" cy="18049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4" name="Line 27"/>
          <p:cNvSpPr>
            <a:spLocks noChangeShapeType="1"/>
          </p:cNvSpPr>
          <p:nvPr/>
        </p:nvSpPr>
        <p:spPr bwMode="auto">
          <a:xfrm flipV="1">
            <a:off x="2690813" y="3505200"/>
            <a:ext cx="4608512" cy="1766888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5" name="Line 28"/>
          <p:cNvSpPr>
            <a:spLocks noChangeShapeType="1"/>
          </p:cNvSpPr>
          <p:nvPr/>
        </p:nvSpPr>
        <p:spPr bwMode="auto">
          <a:xfrm flipH="1" flipV="1">
            <a:off x="0" y="3505200"/>
            <a:ext cx="2728913" cy="1728788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6" name="Line 29"/>
          <p:cNvSpPr>
            <a:spLocks noChangeShapeType="1"/>
          </p:cNvSpPr>
          <p:nvPr/>
        </p:nvSpPr>
        <p:spPr bwMode="auto">
          <a:xfrm flipV="1">
            <a:off x="846138" y="3467100"/>
            <a:ext cx="2843212" cy="1804988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7" name="Line 30"/>
          <p:cNvSpPr>
            <a:spLocks noChangeShapeType="1"/>
          </p:cNvSpPr>
          <p:nvPr/>
        </p:nvSpPr>
        <p:spPr bwMode="auto">
          <a:xfrm flipV="1">
            <a:off x="885825" y="3429000"/>
            <a:ext cx="958850" cy="17668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8" name="Line 31"/>
          <p:cNvSpPr>
            <a:spLocks noChangeShapeType="1"/>
          </p:cNvSpPr>
          <p:nvPr/>
        </p:nvSpPr>
        <p:spPr bwMode="auto">
          <a:xfrm flipH="1" flipV="1">
            <a:off x="0" y="3505200"/>
            <a:ext cx="846138" cy="176688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89" name="Line 32"/>
          <p:cNvSpPr>
            <a:spLocks noChangeShapeType="1"/>
          </p:cNvSpPr>
          <p:nvPr/>
        </p:nvSpPr>
        <p:spPr bwMode="auto">
          <a:xfrm flipV="1">
            <a:off x="4533900" y="5195888"/>
            <a:ext cx="3802063" cy="1662112"/>
          </a:xfrm>
          <a:prstGeom prst="line">
            <a:avLst/>
          </a:prstGeom>
          <a:noFill/>
          <a:ln w="28575">
            <a:solidFill>
              <a:srgbClr val="007F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0" name="Line 33"/>
          <p:cNvSpPr>
            <a:spLocks noChangeShapeType="1"/>
          </p:cNvSpPr>
          <p:nvPr/>
        </p:nvSpPr>
        <p:spPr bwMode="auto">
          <a:xfrm flipV="1">
            <a:off x="4495800" y="5195888"/>
            <a:ext cx="1919288" cy="1662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1" name="Line 34"/>
          <p:cNvSpPr>
            <a:spLocks noChangeShapeType="1"/>
          </p:cNvSpPr>
          <p:nvPr/>
        </p:nvSpPr>
        <p:spPr bwMode="auto">
          <a:xfrm flipH="1" flipV="1">
            <a:off x="2728913" y="5233988"/>
            <a:ext cx="1804987" cy="16240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2" name="Line 35"/>
          <p:cNvSpPr>
            <a:spLocks noChangeShapeType="1"/>
          </p:cNvSpPr>
          <p:nvPr/>
        </p:nvSpPr>
        <p:spPr bwMode="auto">
          <a:xfrm flipH="1" flipV="1">
            <a:off x="846138" y="5272088"/>
            <a:ext cx="3687762" cy="1585912"/>
          </a:xfrm>
          <a:prstGeom prst="line">
            <a:avLst/>
          </a:prstGeom>
          <a:noFill/>
          <a:ln w="28575">
            <a:solidFill>
              <a:srgbClr val="7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93" name="Oval 36"/>
          <p:cNvSpPr>
            <a:spLocks noChangeArrowheads="1"/>
          </p:cNvSpPr>
          <p:nvPr/>
        </p:nvSpPr>
        <p:spPr bwMode="auto">
          <a:xfrm>
            <a:off x="4456113" y="67056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4" name="Oval 37"/>
          <p:cNvSpPr>
            <a:spLocks noChangeArrowheads="1"/>
          </p:cNvSpPr>
          <p:nvPr/>
        </p:nvSpPr>
        <p:spPr bwMode="auto">
          <a:xfrm>
            <a:off x="2651125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5" name="Oval 38"/>
          <p:cNvSpPr>
            <a:spLocks noChangeArrowheads="1"/>
          </p:cNvSpPr>
          <p:nvPr/>
        </p:nvSpPr>
        <p:spPr bwMode="auto">
          <a:xfrm>
            <a:off x="808038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6" name="Oval 39"/>
          <p:cNvSpPr>
            <a:spLocks noChangeArrowheads="1"/>
          </p:cNvSpPr>
          <p:nvPr/>
        </p:nvSpPr>
        <p:spPr bwMode="auto">
          <a:xfrm>
            <a:off x="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7" name="Oval 40"/>
          <p:cNvSpPr>
            <a:spLocks noChangeArrowheads="1"/>
          </p:cNvSpPr>
          <p:nvPr/>
        </p:nvSpPr>
        <p:spPr bwMode="auto">
          <a:xfrm>
            <a:off x="6338888" y="14700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8" name="Oval 41"/>
          <p:cNvSpPr>
            <a:spLocks noChangeArrowheads="1"/>
          </p:cNvSpPr>
          <p:nvPr/>
        </p:nvSpPr>
        <p:spPr bwMode="auto">
          <a:xfrm>
            <a:off x="8143875" y="1508125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499" name="Oval 42"/>
          <p:cNvSpPr>
            <a:spLocks noChangeArrowheads="1"/>
          </p:cNvSpPr>
          <p:nvPr/>
        </p:nvSpPr>
        <p:spPr bwMode="auto">
          <a:xfrm>
            <a:off x="35814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0" name="Oval 43"/>
          <p:cNvSpPr>
            <a:spLocks noChangeArrowheads="1"/>
          </p:cNvSpPr>
          <p:nvPr/>
        </p:nvSpPr>
        <p:spPr bwMode="auto">
          <a:xfrm>
            <a:off x="17526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1" name="Oval 44"/>
          <p:cNvSpPr>
            <a:spLocks noChangeArrowheads="1"/>
          </p:cNvSpPr>
          <p:nvPr/>
        </p:nvSpPr>
        <p:spPr bwMode="auto">
          <a:xfrm>
            <a:off x="54102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2" name="Oval 45"/>
          <p:cNvSpPr>
            <a:spLocks noChangeArrowheads="1"/>
          </p:cNvSpPr>
          <p:nvPr/>
        </p:nvSpPr>
        <p:spPr bwMode="auto">
          <a:xfrm>
            <a:off x="7239000" y="342900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3" name="Oval 46"/>
          <p:cNvSpPr>
            <a:spLocks noChangeArrowheads="1"/>
          </p:cNvSpPr>
          <p:nvPr/>
        </p:nvSpPr>
        <p:spPr bwMode="auto">
          <a:xfrm>
            <a:off x="8991600" y="34813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4" name="Oval 47"/>
          <p:cNvSpPr>
            <a:spLocks noChangeArrowheads="1"/>
          </p:cNvSpPr>
          <p:nvPr/>
        </p:nvSpPr>
        <p:spPr bwMode="auto">
          <a:xfrm>
            <a:off x="265112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5" name="Oval 48"/>
          <p:cNvSpPr>
            <a:spLocks noChangeArrowheads="1"/>
          </p:cNvSpPr>
          <p:nvPr/>
        </p:nvSpPr>
        <p:spPr bwMode="auto">
          <a:xfrm>
            <a:off x="769938" y="51958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6" name="Oval 49"/>
          <p:cNvSpPr>
            <a:spLocks noChangeArrowheads="1"/>
          </p:cNvSpPr>
          <p:nvPr/>
        </p:nvSpPr>
        <p:spPr bwMode="auto">
          <a:xfrm>
            <a:off x="6300788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7" name="Oval 50"/>
          <p:cNvSpPr>
            <a:spLocks noChangeArrowheads="1"/>
          </p:cNvSpPr>
          <p:nvPr/>
        </p:nvSpPr>
        <p:spPr bwMode="auto">
          <a:xfrm>
            <a:off x="8181975" y="5157788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8" name="Oval 51"/>
          <p:cNvSpPr>
            <a:spLocks noChangeArrowheads="1"/>
          </p:cNvSpPr>
          <p:nvPr/>
        </p:nvSpPr>
        <p:spPr bwMode="auto">
          <a:xfrm>
            <a:off x="4495800" y="0"/>
            <a:ext cx="152400" cy="152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509" name="Text Box 52"/>
          <p:cNvSpPr txBox="1">
            <a:spLocks noChangeArrowheads="1"/>
          </p:cNvSpPr>
          <p:nvPr/>
        </p:nvSpPr>
        <p:spPr bwMode="auto">
          <a:xfrm>
            <a:off x="155575" y="33528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1100</a:t>
            </a:r>
          </a:p>
        </p:txBody>
      </p:sp>
      <p:sp>
        <p:nvSpPr>
          <p:cNvPr id="19510" name="Text Box 53"/>
          <p:cNvSpPr txBox="1">
            <a:spLocks noChangeArrowheads="1"/>
          </p:cNvSpPr>
          <p:nvPr/>
        </p:nvSpPr>
        <p:spPr bwMode="auto">
          <a:xfrm>
            <a:off x="111601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1010</a:t>
            </a:r>
          </a:p>
        </p:txBody>
      </p:sp>
      <p:sp>
        <p:nvSpPr>
          <p:cNvPr id="19511" name="Text Box 54"/>
          <p:cNvSpPr txBox="1">
            <a:spLocks noChangeArrowheads="1"/>
          </p:cNvSpPr>
          <p:nvPr/>
        </p:nvSpPr>
        <p:spPr bwMode="auto">
          <a:xfrm>
            <a:off x="2959100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1001</a:t>
            </a:r>
          </a:p>
        </p:txBody>
      </p:sp>
      <p:sp>
        <p:nvSpPr>
          <p:cNvPr id="19512" name="Text Box 55"/>
          <p:cNvSpPr txBox="1">
            <a:spLocks noChangeArrowheads="1"/>
          </p:cNvSpPr>
          <p:nvPr/>
        </p:nvSpPr>
        <p:spPr bwMode="auto">
          <a:xfrm>
            <a:off x="4764088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0110</a:t>
            </a:r>
          </a:p>
        </p:txBody>
      </p:sp>
      <p:sp>
        <p:nvSpPr>
          <p:cNvPr id="19513" name="Text Box 56"/>
          <p:cNvSpPr txBox="1">
            <a:spLocks noChangeArrowheads="1"/>
          </p:cNvSpPr>
          <p:nvPr/>
        </p:nvSpPr>
        <p:spPr bwMode="auto">
          <a:xfrm>
            <a:off x="7375525" y="32750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0101</a:t>
            </a:r>
          </a:p>
        </p:txBody>
      </p:sp>
      <p:sp>
        <p:nvSpPr>
          <p:cNvPr id="19514" name="Text Box 57"/>
          <p:cNvSpPr txBox="1">
            <a:spLocks noChangeArrowheads="1"/>
          </p:cNvSpPr>
          <p:nvPr/>
        </p:nvSpPr>
        <p:spPr bwMode="auto">
          <a:xfrm>
            <a:off x="8335963" y="3313113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0011</a:t>
            </a:r>
          </a:p>
        </p:txBody>
      </p:sp>
      <p:sp>
        <p:nvSpPr>
          <p:cNvPr id="19515" name="Text Box 58"/>
          <p:cNvSpPr txBox="1">
            <a:spLocks noChangeArrowheads="1"/>
          </p:cNvSpPr>
          <p:nvPr/>
        </p:nvSpPr>
        <p:spPr bwMode="auto">
          <a:xfrm>
            <a:off x="155575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1000</a:t>
            </a:r>
          </a:p>
        </p:txBody>
      </p:sp>
      <p:sp>
        <p:nvSpPr>
          <p:cNvPr id="19516" name="Text Box 59"/>
          <p:cNvSpPr txBox="1">
            <a:spLocks noChangeArrowheads="1"/>
          </p:cNvSpPr>
          <p:nvPr/>
        </p:nvSpPr>
        <p:spPr bwMode="auto">
          <a:xfrm>
            <a:off x="19986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0100</a:t>
            </a:r>
          </a:p>
        </p:txBody>
      </p:sp>
      <p:sp>
        <p:nvSpPr>
          <p:cNvPr id="19517" name="Text Box 60"/>
          <p:cNvSpPr txBox="1">
            <a:spLocks noChangeArrowheads="1"/>
          </p:cNvSpPr>
          <p:nvPr/>
        </p:nvSpPr>
        <p:spPr bwMode="auto">
          <a:xfrm>
            <a:off x="6453188" y="50800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0010</a:t>
            </a:r>
          </a:p>
        </p:txBody>
      </p:sp>
      <p:sp>
        <p:nvSpPr>
          <p:cNvPr id="19518" name="Text Box 61"/>
          <p:cNvSpPr txBox="1">
            <a:spLocks noChangeArrowheads="1"/>
          </p:cNvSpPr>
          <p:nvPr/>
        </p:nvSpPr>
        <p:spPr bwMode="auto">
          <a:xfrm>
            <a:off x="8335963" y="50419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0001</a:t>
            </a:r>
          </a:p>
        </p:txBody>
      </p:sp>
      <p:sp>
        <p:nvSpPr>
          <p:cNvPr id="19519" name="Text Box 62"/>
          <p:cNvSpPr txBox="1">
            <a:spLocks noChangeArrowheads="1"/>
          </p:cNvSpPr>
          <p:nvPr/>
        </p:nvSpPr>
        <p:spPr bwMode="auto">
          <a:xfrm>
            <a:off x="193675" y="13938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1110</a:t>
            </a:r>
          </a:p>
        </p:txBody>
      </p:sp>
      <p:sp>
        <p:nvSpPr>
          <p:cNvPr id="19520" name="Text Box 63"/>
          <p:cNvSpPr txBox="1">
            <a:spLocks noChangeArrowheads="1"/>
          </p:cNvSpPr>
          <p:nvPr/>
        </p:nvSpPr>
        <p:spPr bwMode="auto">
          <a:xfrm>
            <a:off x="1998663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1101</a:t>
            </a:r>
          </a:p>
        </p:txBody>
      </p:sp>
      <p:sp>
        <p:nvSpPr>
          <p:cNvPr id="19521" name="Text Box 64"/>
          <p:cNvSpPr txBox="1">
            <a:spLocks noChangeArrowheads="1"/>
          </p:cNvSpPr>
          <p:nvPr/>
        </p:nvSpPr>
        <p:spPr bwMode="auto">
          <a:xfrm>
            <a:off x="5686425" y="1316038"/>
            <a:ext cx="641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1011</a:t>
            </a:r>
          </a:p>
        </p:txBody>
      </p:sp>
      <p:sp>
        <p:nvSpPr>
          <p:cNvPr id="19522" name="Text Box 65"/>
          <p:cNvSpPr txBox="1">
            <a:spLocks noChangeArrowheads="1"/>
          </p:cNvSpPr>
          <p:nvPr/>
        </p:nvSpPr>
        <p:spPr bwMode="auto">
          <a:xfrm>
            <a:off x="8297863" y="13557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0111</a:t>
            </a:r>
          </a:p>
        </p:txBody>
      </p:sp>
      <p:sp>
        <p:nvSpPr>
          <p:cNvPr id="19523" name="Text Box 66"/>
          <p:cNvSpPr txBox="1">
            <a:spLocks noChangeArrowheads="1"/>
          </p:cNvSpPr>
          <p:nvPr/>
        </p:nvSpPr>
        <p:spPr bwMode="auto">
          <a:xfrm>
            <a:off x="4264025" y="165100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1111</a:t>
            </a:r>
          </a:p>
        </p:txBody>
      </p:sp>
      <p:sp>
        <p:nvSpPr>
          <p:cNvPr id="19524" name="Text Box 67"/>
          <p:cNvSpPr txBox="1">
            <a:spLocks noChangeArrowheads="1"/>
          </p:cNvSpPr>
          <p:nvPr/>
        </p:nvSpPr>
        <p:spPr bwMode="auto">
          <a:xfrm>
            <a:off x="4225925" y="62325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800"/>
              <a:t>0000</a:t>
            </a:r>
          </a:p>
        </p:txBody>
      </p:sp>
      <p:sp>
        <p:nvSpPr>
          <p:cNvPr id="19525" name="Text Box 68"/>
          <p:cNvSpPr txBox="1">
            <a:spLocks noChangeArrowheads="1"/>
          </p:cNvSpPr>
          <p:nvPr/>
        </p:nvSpPr>
        <p:spPr bwMode="auto">
          <a:xfrm>
            <a:off x="0" y="5962650"/>
            <a:ext cx="26035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2400">
                <a:solidFill>
                  <a:srgbClr val="00007F"/>
                </a:solidFill>
              </a:rPr>
              <a:t>Sub-diagram</a:t>
            </a:r>
          </a:p>
          <a:p>
            <a:pPr eaLnBrk="1" hangingPunct="1"/>
            <a:r>
              <a:rPr lang="en-US" sz="2400">
                <a:solidFill>
                  <a:srgbClr val="00007F"/>
                </a:solidFill>
              </a:rPr>
              <a:t>For elements</a:t>
            </a:r>
            <a:r>
              <a:rPr lang="en-US" sz="2400">
                <a:solidFill>
                  <a:srgbClr val="007F00"/>
                </a:solidFill>
              </a:rPr>
              <a:t> </a:t>
            </a:r>
            <a:r>
              <a:rPr lang="en-US" sz="2400">
                <a:solidFill>
                  <a:srgbClr val="7F0000"/>
                </a:solidFill>
              </a:rPr>
              <a:t>1</a:t>
            </a:r>
            <a:r>
              <a:rPr lang="en-US" sz="2400">
                <a:solidFill>
                  <a:srgbClr val="007F00"/>
                </a:solidFill>
              </a:rPr>
              <a:t>, </a:t>
            </a:r>
            <a:r>
              <a:rPr lang="en-US" sz="2400"/>
              <a:t>2</a:t>
            </a:r>
            <a:r>
              <a:rPr lang="en-US" sz="2400">
                <a:solidFill>
                  <a:srgbClr val="007F00"/>
                </a:solidFill>
              </a:rPr>
              <a:t>, 4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Partial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Let R be a relation on A.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 is a </a:t>
            </a:r>
            <a:r>
              <a:rPr lang="en-US" i="1" dirty="0" smtClean="0">
                <a:solidFill>
                  <a:srgbClr val="7F0000"/>
                </a:solidFill>
              </a:rPr>
              <a:t>partial order </a:t>
            </a:r>
            <a:r>
              <a:rPr lang="en-US" dirty="0" smtClean="0"/>
              <a:t>when it is: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Reflexive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Antisymmetric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Transitive.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Copyright © Peter Cappello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67FBFC-A6DA-40A0-BD31-03F1733EE5F5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02662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6B2EBFF-298D-40CC-8A0C-D1A25FD513DD}" type="slidenum">
              <a:rPr lang="en-US" sz="1400"/>
              <a:pPr eaLnBrk="1" hangingPunct="1"/>
              <a:t>20</a:t>
            </a:fld>
            <a:endParaRPr lang="en-US" sz="140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2438" cy="441960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In the </a:t>
            </a:r>
            <a:r>
              <a:rPr lang="en-US" sz="2400" smtClean="0">
                <a:hlinkClick r:id="rId2"/>
              </a:rPr>
              <a:t>Connection Machine</a:t>
            </a:r>
            <a:r>
              <a:rPr lang="en-US" sz="2400" smtClean="0"/>
              <a:t>, 2</a:t>
            </a:r>
            <a:r>
              <a:rPr lang="en-US" sz="2400" baseline="30000" smtClean="0"/>
              <a:t>16</a:t>
            </a:r>
            <a:r>
              <a:rPr lang="en-US" sz="2400" smtClean="0"/>
              <a:t> processors were connected as a </a:t>
            </a:r>
            <a:r>
              <a:rPr lang="en-US" sz="2400" smtClean="0">
                <a:solidFill>
                  <a:srgbClr val="7F0000"/>
                </a:solidFill>
              </a:rPr>
              <a:t>16-cube</a:t>
            </a:r>
            <a:r>
              <a:rPr lang="en-US" sz="2400" smtClean="0"/>
              <a:t>.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endParaRPr lang="en-US" sz="2400" smtClean="0"/>
          </a:p>
        </p:txBody>
      </p:sp>
      <p:pic>
        <p:nvPicPr>
          <p:cNvPr id="20486" name="Picture 4" descr="cm-5 (1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0938" y="2738438"/>
            <a:ext cx="4511675" cy="3514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Topological Sorting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>
          <a:xfrm>
            <a:off x="501650" y="1676400"/>
            <a:ext cx="8372475" cy="44196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i="1" dirty="0" smtClean="0">
                <a:solidFill>
                  <a:srgbClr val="000099"/>
                </a:solidFill>
              </a:rPr>
              <a:t> </a:t>
            </a:r>
            <a:r>
              <a:rPr lang="en-US" i="1" dirty="0" smtClean="0">
                <a:solidFill>
                  <a:srgbClr val="7F0000"/>
                </a:solidFill>
              </a:rPr>
              <a:t>Total ordering T is compatible with partial ordering P</a:t>
            </a:r>
            <a:r>
              <a:rPr lang="en-US" dirty="0" smtClean="0"/>
              <a:t> when </a:t>
            </a:r>
            <a:r>
              <a:rPr lang="en-US" dirty="0" smtClean="0">
                <a:sym typeface="Symbol" pitchFamily="18" charset="2"/>
              </a:rPr>
              <a:t>a, b</a:t>
            </a:r>
            <a:r>
              <a:rPr lang="en-US" i="1" dirty="0" smtClean="0"/>
              <a:t> </a:t>
            </a:r>
            <a:r>
              <a:rPr lang="en-US" dirty="0" smtClean="0"/>
              <a:t>( a ≤</a:t>
            </a:r>
            <a:r>
              <a:rPr lang="en-US" baseline="-25000" dirty="0" smtClean="0"/>
              <a:t>P</a:t>
            </a:r>
            <a:r>
              <a:rPr lang="en-US" dirty="0" smtClean="0"/>
              <a:t> b </a:t>
            </a:r>
            <a:r>
              <a:rPr lang="en-US" dirty="0" smtClean="0">
                <a:sym typeface="Symbol" pitchFamily="18" charset="2"/>
              </a:rPr>
              <a:t></a:t>
            </a:r>
            <a:r>
              <a:rPr lang="en-US" dirty="0" smtClean="0"/>
              <a:t> a ≤</a:t>
            </a:r>
            <a:r>
              <a:rPr lang="en-US" baseline="-25000" dirty="0" smtClean="0"/>
              <a:t>T</a:t>
            </a:r>
            <a:r>
              <a:rPr lang="en-US" dirty="0" smtClean="0"/>
              <a:t> b ).</a:t>
            </a:r>
          </a:p>
          <a:p>
            <a:pPr marL="342900" lvl="2" indent="-342900" eaLnBrk="1" hangingPunct="1">
              <a:lnSpc>
                <a:spcPct val="150000"/>
              </a:lnSpc>
            </a:pP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Element </a:t>
            </a:r>
            <a:r>
              <a:rPr lang="en-US" sz="3200" i="1" dirty="0" smtClean="0">
                <a:solidFill>
                  <a:srgbClr val="7F0000"/>
                </a:solidFill>
                <a:sym typeface="Symbol" pitchFamily="18" charset="2"/>
              </a:rPr>
              <a:t>a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is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i="1" dirty="0" smtClean="0">
                <a:solidFill>
                  <a:srgbClr val="7F0000"/>
                </a:solidFill>
                <a:sym typeface="Symbol" pitchFamily="18" charset="2"/>
              </a:rPr>
              <a:t>minimal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when there is no element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i="1" dirty="0" smtClean="0">
                <a:solidFill>
                  <a:srgbClr val="7F0000"/>
                </a:solidFill>
                <a:sym typeface="Symbol" pitchFamily="18" charset="2"/>
              </a:rPr>
              <a:t>b</a:t>
            </a:r>
            <a:r>
              <a:rPr lang="en-US" sz="3200" dirty="0" smtClean="0">
                <a:sym typeface="Symbol" pitchFamily="18" charset="2"/>
              </a:rPr>
              <a:t> </a:t>
            </a: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with </a:t>
            </a:r>
            <a:r>
              <a:rPr lang="en-US" sz="3200" i="1" dirty="0" smtClean="0">
                <a:solidFill>
                  <a:srgbClr val="7F0000"/>
                </a:solidFill>
                <a:sym typeface="Symbol" pitchFamily="18" charset="2"/>
              </a:rPr>
              <a:t>b ≤ a</a:t>
            </a:r>
            <a:r>
              <a:rPr lang="en-US" sz="3200" dirty="0" smtClean="0">
                <a:sym typeface="Symbol" pitchFamily="18" charset="2"/>
              </a:rPr>
              <a:t>.</a:t>
            </a:r>
            <a:endParaRPr lang="en-US" dirty="0" smtClean="0"/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4548EB4-14CB-45E8-A27E-E0067089E4F3}" type="slidenum">
              <a:rPr lang="en-US" sz="1400"/>
              <a:pPr eaLnBrk="1" hangingPunct="1"/>
              <a:t>21</a:t>
            </a:fld>
            <a:endParaRPr lang="en-US" sz="140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Topological Sorting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solidFill>
                  <a:srgbClr val="7F0000"/>
                </a:solidFill>
              </a:rPr>
              <a:t>Problem (Topological Sort)</a:t>
            </a:r>
            <a:endParaRPr lang="en-US" dirty="0" smtClean="0"/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Input</a:t>
            </a:r>
            <a:r>
              <a:rPr lang="en-US" dirty="0" smtClean="0"/>
              <a:t>:    A finite partial ordering </a:t>
            </a:r>
            <a:r>
              <a:rPr lang="en-US" dirty="0" smtClean="0">
                <a:solidFill>
                  <a:srgbClr val="7F0000"/>
                </a:solidFill>
              </a:rPr>
              <a:t>( S, ≤ )</a:t>
            </a:r>
            <a:r>
              <a:rPr lang="en-US" dirty="0" smtClean="0"/>
              <a:t>.</a:t>
            </a:r>
            <a:r>
              <a:rPr lang="en-US" dirty="0" smtClean="0">
                <a:solidFill>
                  <a:srgbClr val="7F0000"/>
                </a:solidFill>
              </a:rPr>
              <a:t> 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Output</a:t>
            </a:r>
            <a:r>
              <a:rPr lang="en-US" dirty="0" smtClean="0"/>
              <a:t>: A compatible total ordering.</a:t>
            </a:r>
          </a:p>
          <a:p>
            <a:pPr lvl="1" eaLnBrk="1" hangingPunct="1">
              <a:defRPr/>
            </a:pPr>
            <a:r>
              <a:rPr lang="en-US" dirty="0" smtClean="0">
                <a:solidFill>
                  <a:srgbClr val="000099"/>
                </a:solidFill>
              </a:rPr>
              <a:t>Algorithm</a:t>
            </a:r>
            <a:r>
              <a:rPr lang="en-US" dirty="0" smtClean="0"/>
              <a:t>: 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F0000"/>
                </a:solidFill>
              </a:rPr>
              <a:t>While ( S ≠ </a:t>
            </a:r>
            <a:r>
              <a:rPr lang="en-US" b="1" dirty="0" smtClean="0">
                <a:solidFill>
                  <a:srgbClr val="7F0000"/>
                </a:solidFill>
                <a:sym typeface="Symbol" pitchFamily="18" charset="2"/>
              </a:rPr>
              <a:t>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 ) </a:t>
            </a:r>
          </a:p>
          <a:p>
            <a:pPr marL="914400" lvl="2" indent="0" eaLnBrk="1" hangingPunct="1">
              <a:buFontTx/>
              <a:buNone/>
              <a:defRPr/>
            </a:pP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	output ( </a:t>
            </a:r>
            <a:r>
              <a:rPr lang="en-US" dirty="0" err="1" smtClean="0">
                <a:solidFill>
                  <a:srgbClr val="7F0000"/>
                </a:solidFill>
                <a:sym typeface="Symbol" pitchFamily="18" charset="2"/>
              </a:rPr>
              <a:t>S.removeAMinimalElement</a:t>
            </a:r>
            <a:r>
              <a:rPr lang="en-US" dirty="0" smtClean="0">
                <a:solidFill>
                  <a:srgbClr val="7F0000"/>
                </a:solidFill>
                <a:sym typeface="Symbol" pitchFamily="18" charset="2"/>
              </a:rPr>
              <a:t>() );</a:t>
            </a:r>
            <a:endParaRPr lang="en-US" sz="3200" dirty="0" smtClean="0">
              <a:solidFill>
                <a:srgbClr val="7F0000"/>
              </a:solidFill>
              <a:sym typeface="Symbol" pitchFamily="18" charset="2"/>
            </a:endParaRPr>
          </a:p>
          <a:p>
            <a:pPr marL="457200" lvl="2" indent="-457200" eaLnBrk="1" hangingPunct="1">
              <a:defRPr/>
            </a:pPr>
            <a:r>
              <a:rPr lang="en-US" sz="3200" dirty="0" smtClean="0">
                <a:solidFill>
                  <a:srgbClr val="000099"/>
                </a:solidFill>
                <a:sym typeface="Symbol" pitchFamily="18" charset="2"/>
              </a:rPr>
              <a:t>What are good data structures for finding a minimal element?</a:t>
            </a:r>
          </a:p>
          <a:p>
            <a:pPr marL="0" indent="0" eaLnBrk="1" hangingPunct="1">
              <a:buFontTx/>
              <a:buNone/>
              <a:defRPr/>
            </a:pPr>
            <a:endParaRPr lang="en-US" dirty="0" smtClean="0"/>
          </a:p>
        </p:txBody>
      </p:sp>
      <p:sp>
        <p:nvSpPr>
          <p:cNvPr id="22532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25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4F06E89-E585-4056-9229-3CF95BD5D5E5}" type="slidenum">
              <a:rPr lang="en-US" sz="1400"/>
              <a:pPr eaLnBrk="1" hangingPunct="1"/>
              <a:t>22</a:t>
            </a:fld>
            <a:endParaRPr lang="en-US" sz="1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355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87C0388-6C1E-4FBE-97DA-C5FE958BBA39}" type="slidenum">
              <a:rPr lang="en-US" sz="1400"/>
              <a:pPr eaLnBrk="1" hangingPunct="1"/>
              <a:t>23</a:t>
            </a:fld>
            <a:endParaRPr lang="en-US" sz="1400"/>
          </a:p>
        </p:txBody>
      </p:sp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End 8.6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457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3FABEB2-FE56-4D51-A01C-DB0CA49B3649}" type="slidenum">
              <a:rPr lang="en-US" sz="1400"/>
              <a:pPr eaLnBrk="1" hangingPunct="1"/>
              <a:t>24</a:t>
            </a:fld>
            <a:endParaRPr lang="en-US" sz="1400"/>
          </a:p>
        </p:txBody>
      </p:sp>
      <p:sp>
        <p:nvSpPr>
          <p:cNvPr id="24580" name="Rectangle 2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</a:t>
            </a:r>
          </a:p>
        </p:txBody>
      </p:sp>
      <p:sp>
        <p:nvSpPr>
          <p:cNvPr id="24581" name="Rectangle 24"/>
          <p:cNvSpPr>
            <a:spLocks noGrp="1" noChangeArrowheads="1"/>
          </p:cNvSpPr>
          <p:nvPr>
            <p:ph type="body" idx="1"/>
          </p:nvPr>
        </p:nvSpPr>
        <p:spPr>
          <a:xfrm>
            <a:off x="654050" y="1662113"/>
            <a:ext cx="7681913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Let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( S,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  </a:t>
            </a:r>
            <a:r>
              <a:rPr lang="en-US" sz="2000" smtClean="0">
                <a:solidFill>
                  <a:srgbClr val="7F0000"/>
                </a:solidFill>
              </a:rPr>
              <a:t>)</a:t>
            </a:r>
            <a:r>
              <a:rPr lang="en-US" sz="2000" smtClean="0"/>
              <a:t> be a poset, and let </a:t>
            </a:r>
            <a:r>
              <a:rPr lang="en-US" sz="2000" smtClean="0">
                <a:solidFill>
                  <a:srgbClr val="7F0000"/>
                </a:solidFill>
              </a:rPr>
              <a:t>x, y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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S</a:t>
            </a:r>
            <a:r>
              <a:rPr lang="en-US" sz="2000" smtClean="0">
                <a:sym typeface="Symbol" pitchFamily="18" charset="2"/>
              </a:rPr>
              <a:t>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007F00"/>
                </a:solidFill>
                <a:sym typeface="Symbol" pitchFamily="18" charset="2"/>
              </a:rPr>
              <a:t>Notation</a:t>
            </a:r>
            <a:r>
              <a:rPr lang="en-US" sz="2000" smtClean="0">
                <a:sym typeface="Symbol" pitchFamily="18" charset="2"/>
              </a:rPr>
              <a:t>: </a:t>
            </a:r>
            <a:r>
              <a:rPr lang="en-US" sz="2000" i="1" smtClean="0"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7F00"/>
                </a:solidFill>
                <a:sym typeface="Symbol" pitchFamily="18" charset="2"/>
              </a:rPr>
              <a:t>means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 </a:t>
            </a:r>
            <a:r>
              <a:rPr lang="en-US" sz="2000" i="1" smtClean="0"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and x </a:t>
            </a:r>
            <a:r>
              <a:rPr lang="en-US" sz="20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≠</a:t>
            </a:r>
            <a:r>
              <a:rPr lang="en-US" sz="2000" smtClean="0">
                <a:sym typeface="Symbol" pitchFamily="18" charset="2"/>
              </a:rPr>
              <a:t> y.</a:t>
            </a:r>
            <a:endParaRPr lang="en-US" sz="2000" smtClean="0"/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007F00"/>
                </a:solidFill>
              </a:rPr>
              <a:t>Definitions</a:t>
            </a:r>
            <a:r>
              <a:rPr lang="en-US" sz="2000" smtClean="0"/>
              <a:t>:</a:t>
            </a:r>
            <a:r>
              <a:rPr lang="en-US" sz="2000" i="1" smtClean="0"/>
              <a:t> 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i="1" smtClean="0"/>
              <a:t>y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7F00"/>
                </a:solidFill>
                <a:sym typeface="Symbol" pitchFamily="18" charset="2"/>
              </a:rPr>
              <a:t>covers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i="1" smtClean="0"/>
              <a:t>x</a:t>
            </a:r>
            <a:r>
              <a:rPr lang="en-US" sz="2000" smtClean="0">
                <a:sym typeface="Symbol" pitchFamily="18" charset="2"/>
              </a:rPr>
              <a:t> if </a:t>
            </a:r>
            <a:r>
              <a:rPr lang="en-US" sz="2000" i="1" smtClean="0"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i="1" smtClean="0"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and</a:t>
            </a:r>
            <a:r>
              <a:rPr lang="en-US" sz="2000" b="1" smtClean="0">
                <a:sym typeface="Symbol" pitchFamily="18" charset="2"/>
              </a:rPr>
              <a:t> </a:t>
            </a:r>
            <a:r>
              <a:rPr lang="en-US" sz="2000" i="1" smtClean="0"/>
              <a:t>z</a:t>
            </a:r>
            <a:r>
              <a:rPr lang="en-US" sz="2000" smtClean="0"/>
              <a:t> </a:t>
            </a:r>
            <a:r>
              <a:rPr lang="en-US" sz="2000" b="1" smtClean="0">
                <a:sym typeface="Symbol" pitchFamily="18" charset="2"/>
              </a:rPr>
              <a:t> </a:t>
            </a:r>
            <a:r>
              <a:rPr lang="en-US" sz="2000" smtClean="0">
                <a:sym typeface="Symbol" pitchFamily="18" charset="2"/>
              </a:rPr>
              <a:t>S ( </a:t>
            </a:r>
            <a:r>
              <a:rPr lang="en-US" sz="2000" i="1" smtClean="0">
                <a:sym typeface="Symbol" pitchFamily="18" charset="2"/>
              </a:rPr>
              <a:t>x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i="1" smtClean="0">
                <a:sym typeface="Symbol" pitchFamily="18" charset="2"/>
              </a:rPr>
              <a:t> z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&lt;</a:t>
            </a:r>
            <a:r>
              <a:rPr lang="en-US" sz="2000" i="1" smtClean="0">
                <a:sym typeface="Symbol" pitchFamily="18" charset="2"/>
              </a:rPr>
              <a:t> y )</a:t>
            </a:r>
            <a:r>
              <a:rPr lang="en-US" sz="2000" smtClean="0">
                <a:sym typeface="Symbol" pitchFamily="18" charset="2"/>
              </a:rPr>
              <a:t>. 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smtClean="0">
                <a:sym typeface="Symbol" pitchFamily="18" charset="2"/>
              </a:rPr>
              <a:t>The </a:t>
            </a:r>
            <a:r>
              <a:rPr lang="en-US" sz="2000" smtClean="0">
                <a:solidFill>
                  <a:srgbClr val="007F00"/>
                </a:solidFill>
                <a:sym typeface="Symbol" pitchFamily="18" charset="2"/>
              </a:rPr>
              <a:t>covering relation</a:t>
            </a:r>
            <a:r>
              <a:rPr lang="en-US" sz="2000" smtClean="0">
                <a:sym typeface="Symbol" pitchFamily="18" charset="2"/>
              </a:rPr>
              <a:t> of (S,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/>
              <a:t>) = </a:t>
            </a:r>
            <a:r>
              <a:rPr lang="en-US" sz="2000" smtClean="0">
                <a:solidFill>
                  <a:srgbClr val="7F0000"/>
                </a:solidFill>
              </a:rPr>
              <a:t>{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(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,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y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) |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007F00"/>
                </a:solidFill>
                <a:sym typeface="Symbol" pitchFamily="18" charset="2"/>
              </a:rPr>
              <a:t>covers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 </a:t>
            </a:r>
            <a:r>
              <a:rPr lang="en-US" sz="2000" i="1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 }.</a:t>
            </a:r>
            <a:endParaRPr lang="en-US" sz="2000" smtClean="0">
              <a:solidFill>
                <a:srgbClr val="7F0000"/>
              </a:solidFill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007F00"/>
                </a:solidFill>
              </a:rPr>
              <a:t>Show</a:t>
            </a:r>
            <a:r>
              <a:rPr lang="en-US" sz="2000" smtClean="0"/>
              <a:t>: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olidFill>
                  <a:srgbClr val="7F0000"/>
                </a:solidFill>
              </a:rPr>
              <a:t>( x, y )</a:t>
            </a:r>
            <a:r>
              <a:rPr lang="en-US" sz="2000" smtClean="0"/>
              <a:t> is in the covering relation of finite poset ( S,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/>
              <a:t>) 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</a:t>
            </a:r>
            <a:r>
              <a:rPr lang="en-US" sz="2000" b="1" smtClean="0">
                <a:sym typeface="Symbol" pitchFamily="18" charset="2"/>
              </a:rPr>
              <a:t>                                          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 	x</a:t>
            </a:r>
            <a:r>
              <a:rPr lang="en-US" sz="2000" smtClean="0">
                <a:sym typeface="Symbol" pitchFamily="18" charset="2"/>
              </a:rPr>
              <a:t> is lower than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 and</a:t>
            </a:r>
            <a:r>
              <a:rPr lang="en-US" sz="2000" smtClean="0">
                <a:sym typeface="Symbol" pitchFamily="18" charset="2"/>
              </a:rPr>
              <a:t>  an edge joins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&amp;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in the Hasse diagram.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sz="1800" smtClean="0">
                <a:solidFill>
                  <a:srgbClr val="007F00"/>
                </a:solidFill>
                <a:sym typeface="Symbol" pitchFamily="18" charset="2"/>
              </a:rPr>
              <a:t>A poset’s covering relation </a:t>
            </a:r>
            <a:r>
              <a:rPr lang="en-US" sz="1800" smtClean="0">
                <a:sym typeface="Symbol" pitchFamily="18" charset="2"/>
              </a:rPr>
              <a:t>defines</a:t>
            </a:r>
            <a:r>
              <a:rPr lang="en-US" sz="1800" smtClean="0">
                <a:solidFill>
                  <a:srgbClr val="007F00"/>
                </a:solidFill>
                <a:sym typeface="Symbol" pitchFamily="18" charset="2"/>
              </a:rPr>
              <a:t> the edge set of its Hasse diagram.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560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EF40B1-C1B9-4FA6-A7FE-C185F84E7824}" type="slidenum">
              <a:rPr lang="en-US" sz="1400"/>
              <a:pPr eaLnBrk="1" hangingPunct="1"/>
              <a:t>25</a:t>
            </a:fld>
            <a:endParaRPr lang="en-US" sz="1400"/>
          </a:p>
        </p:txBody>
      </p:sp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Solution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034338" cy="4784725"/>
          </a:xfrm>
        </p:spPr>
        <p:txBody>
          <a:bodyPr/>
          <a:lstStyle/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is lower than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 and</a:t>
            </a:r>
            <a:r>
              <a:rPr lang="en-US" sz="2000" smtClean="0">
                <a:sym typeface="Symbol" pitchFamily="18" charset="2"/>
              </a:rPr>
              <a:t> an edge joins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&amp;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in the Hasse diagram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000" smtClean="0">
                <a:sym typeface="Symbol" pitchFamily="18" charset="2"/>
              </a:rPr>
              <a:t> </a:t>
            </a:r>
            <a:r>
              <a:rPr lang="en-US" sz="2000" smtClean="0"/>
              <a:t>(</a:t>
            </a:r>
            <a:r>
              <a:rPr lang="en-US" sz="2000" smtClean="0">
                <a:solidFill>
                  <a:srgbClr val="7F0000"/>
                </a:solidFill>
              </a:rPr>
              <a:t>x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7F0000"/>
                </a:solidFill>
              </a:rPr>
              <a:t>y</a:t>
            </a:r>
            <a:r>
              <a:rPr lang="en-US" sz="2000" smtClean="0"/>
              <a:t>) is in the covering relation of finite poset (S,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/>
              <a:t>).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Proof: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/>
              <a:t>Assume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is lower than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 and</a:t>
            </a:r>
            <a:r>
              <a:rPr lang="en-US" sz="1800" smtClean="0">
                <a:sym typeface="Symbol" pitchFamily="18" charset="2"/>
              </a:rPr>
              <a:t>  an edge joins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&amp;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 in the Hasse diagram.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>
                <a:solidFill>
                  <a:srgbClr val="00007F"/>
                </a:solidFill>
                <a:sym typeface="Symbol" pitchFamily="18" charset="2"/>
              </a:rPr>
              <a:t>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&lt;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.                                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(Defn. of Hasse diagrams)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(An edge joins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to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) </a:t>
            </a:r>
            <a:r>
              <a:rPr lang="en-US" sz="1800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  </a:t>
            </a:r>
            <a:r>
              <a:rPr lang="en-US" sz="1800" b="1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b="1" smtClean="0">
                <a:sym typeface="Symbol" pitchFamily="18" charset="2"/>
              </a:rPr>
              <a:t></a:t>
            </a:r>
            <a:r>
              <a:rPr lang="en-US" sz="1800" i="1" smtClean="0"/>
              <a:t>z</a:t>
            </a:r>
            <a:r>
              <a:rPr lang="en-US" sz="1800" smtClean="0"/>
              <a:t> </a:t>
            </a:r>
            <a:r>
              <a:rPr lang="en-US" sz="1800" b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S ( </a:t>
            </a:r>
            <a:r>
              <a:rPr lang="en-US" sz="1800" i="1" smtClean="0">
                <a:sym typeface="Symbol" pitchFamily="18" charset="2"/>
              </a:rPr>
              <a:t>x &lt; z &lt; y )</a:t>
            </a:r>
            <a:r>
              <a:rPr lang="en-US" sz="1800" smtClean="0">
                <a:sym typeface="Symbol" pitchFamily="18" charset="2"/>
              </a:rPr>
              <a:t>.                    				     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(Defn. of Hasse diagrams)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An edge joins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to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.         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(Step 1)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1800" b="1" smtClean="0">
                <a:solidFill>
                  <a:srgbClr val="7F0000"/>
                </a:solidFill>
                <a:sym typeface="Symbol" pitchFamily="18" charset="2"/>
              </a:rPr>
              <a:t></a:t>
            </a:r>
            <a:r>
              <a:rPr lang="en-US" sz="1800" b="1" smtClean="0">
                <a:sym typeface="Symbol" pitchFamily="18" charset="2"/>
              </a:rPr>
              <a:t></a:t>
            </a:r>
            <a:r>
              <a:rPr lang="en-US" sz="1800" i="1" smtClean="0"/>
              <a:t>z</a:t>
            </a:r>
            <a:r>
              <a:rPr lang="en-US" sz="1800" smtClean="0"/>
              <a:t> </a:t>
            </a:r>
            <a:r>
              <a:rPr lang="en-US" sz="1800" b="1" smtClean="0">
                <a:sym typeface="Symbol" pitchFamily="18" charset="2"/>
              </a:rPr>
              <a:t> </a:t>
            </a:r>
            <a:r>
              <a:rPr lang="en-US" sz="1800" smtClean="0">
                <a:sym typeface="Symbol" pitchFamily="18" charset="2"/>
              </a:rPr>
              <a:t>S ( </a:t>
            </a:r>
            <a:r>
              <a:rPr lang="en-US" sz="1800" i="1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i="1" smtClean="0">
                <a:sym typeface="Symbol" pitchFamily="18" charset="2"/>
              </a:rPr>
              <a:t> &lt; z &lt; </a:t>
            </a:r>
            <a:r>
              <a:rPr lang="en-US" sz="1800" i="1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i="1" smtClean="0">
                <a:sym typeface="Symbol" pitchFamily="18" charset="2"/>
              </a:rPr>
              <a:t> ).       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(Step 3 &amp; 4 &amp; modus ponens)</a:t>
            </a:r>
          </a:p>
          <a:p>
            <a:pPr marL="1371600" lvl="2" indent="-457200" eaLnBrk="1" hangingPunct="1">
              <a:lnSpc>
                <a:spcPct val="13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Therefore,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is covered by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.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(Step 2 &amp; 5, defn. of covers)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662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53338C0-F967-41B7-ACAF-94DE05889E12}" type="slidenum">
              <a:rPr lang="en-US" sz="1400"/>
              <a:pPr eaLnBrk="1" hangingPunct="1"/>
              <a:t>26</a:t>
            </a:fld>
            <a:endParaRPr lang="en-US" sz="1400"/>
          </a:p>
        </p:txBody>
      </p:sp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Solution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643938" cy="4632325"/>
          </a:xfrm>
        </p:spPr>
        <p:txBody>
          <a:bodyPr/>
          <a:lstStyle/>
          <a:p>
            <a:pPr marL="990600" lvl="1" indent="-533400" eaLnBrk="1" hangingPunct="1">
              <a:lnSpc>
                <a:spcPct val="180000"/>
              </a:lnSpc>
              <a:buFontTx/>
              <a:buNone/>
            </a:pPr>
            <a:r>
              <a:rPr lang="en-US" sz="2000" smtClean="0"/>
              <a:t>( </a:t>
            </a:r>
            <a:r>
              <a:rPr lang="en-US" sz="2000" smtClean="0">
                <a:solidFill>
                  <a:srgbClr val="7F0000"/>
                </a:solidFill>
              </a:rPr>
              <a:t>x</a:t>
            </a:r>
            <a:r>
              <a:rPr lang="en-US" sz="2000" smtClean="0"/>
              <a:t>, </a:t>
            </a:r>
            <a:r>
              <a:rPr lang="en-US" sz="2000" smtClean="0">
                <a:solidFill>
                  <a:srgbClr val="7F0000"/>
                </a:solidFill>
              </a:rPr>
              <a:t>y</a:t>
            </a:r>
            <a:r>
              <a:rPr lang="en-US" sz="2000" smtClean="0">
                <a:solidFill>
                  <a:srgbClr val="A80000"/>
                </a:solidFill>
              </a:rPr>
              <a:t> </a:t>
            </a:r>
            <a:r>
              <a:rPr lang="en-US" sz="2000" smtClean="0"/>
              <a:t>) is in the covering relation of finite poset ( S,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/>
              <a:t>) </a:t>
            </a:r>
            <a:r>
              <a:rPr lang="en-US" sz="2000" b="1" smtClean="0">
                <a:solidFill>
                  <a:srgbClr val="7F0000"/>
                </a:solidFill>
                <a:sym typeface="Symbol" pitchFamily="18" charset="2"/>
              </a:rPr>
              <a:t></a:t>
            </a:r>
            <a:r>
              <a:rPr lang="en-US" sz="2000" b="1" smtClean="0">
                <a:sym typeface="Symbol" pitchFamily="18" charset="2"/>
              </a:rPr>
              <a:t>                      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is lower than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 and</a:t>
            </a:r>
            <a:r>
              <a:rPr lang="en-US" sz="2000" smtClean="0">
                <a:sym typeface="Symbol" pitchFamily="18" charset="2"/>
              </a:rPr>
              <a:t> an edge joins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2000" smtClean="0">
                <a:sym typeface="Symbol" pitchFamily="18" charset="2"/>
              </a:rPr>
              <a:t> &amp; </a:t>
            </a:r>
            <a:r>
              <a:rPr lang="en-US" sz="20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2000" smtClean="0">
                <a:sym typeface="Symbol" pitchFamily="18" charset="2"/>
              </a:rPr>
              <a:t> in the Hasse diagram.</a:t>
            </a:r>
          </a:p>
          <a:p>
            <a:pPr marL="990600" lvl="1" indent="-533400" eaLnBrk="1" hangingPunct="1">
              <a:lnSpc>
                <a:spcPct val="180000"/>
              </a:lnSpc>
              <a:buFontTx/>
              <a:buNone/>
            </a:pPr>
            <a:r>
              <a:rPr lang="en-US" sz="2000" smtClean="0">
                <a:sym typeface="Symbol" pitchFamily="18" charset="2"/>
              </a:rPr>
              <a:t>Proof:</a:t>
            </a:r>
          </a:p>
          <a:p>
            <a:pPr marL="1371600" lvl="2" indent="-457200" eaLnBrk="1" hangingPunct="1">
              <a:lnSpc>
                <a:spcPct val="18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Assume </a:t>
            </a:r>
            <a:r>
              <a:rPr lang="en-US" sz="1800" smtClean="0"/>
              <a:t>( </a:t>
            </a:r>
            <a:r>
              <a:rPr lang="en-US" sz="1800" smtClean="0">
                <a:solidFill>
                  <a:srgbClr val="7F0000"/>
                </a:solidFill>
              </a:rPr>
              <a:t>x</a:t>
            </a:r>
            <a:r>
              <a:rPr lang="en-US" sz="1800" smtClean="0"/>
              <a:t>, </a:t>
            </a:r>
            <a:r>
              <a:rPr lang="en-US" sz="1800" smtClean="0">
                <a:solidFill>
                  <a:srgbClr val="7F0000"/>
                </a:solidFill>
              </a:rPr>
              <a:t>y</a:t>
            </a:r>
            <a:r>
              <a:rPr lang="en-US" sz="1800" smtClean="0">
                <a:solidFill>
                  <a:srgbClr val="A80000"/>
                </a:solidFill>
              </a:rPr>
              <a:t> </a:t>
            </a:r>
            <a:r>
              <a:rPr lang="en-US" sz="1800" smtClean="0"/>
              <a:t>) is in the covering relation of finite poset ( S, </a:t>
            </a:r>
            <a:r>
              <a:rPr lang="en-US" sz="1800" b="1" smtClean="0">
                <a:sym typeface="Symbol" pitchFamily="18" charset="2"/>
              </a:rPr>
              <a:t> </a:t>
            </a:r>
            <a:r>
              <a:rPr lang="en-US" sz="1800" smtClean="0"/>
              <a:t>).</a:t>
            </a:r>
          </a:p>
          <a:p>
            <a:pPr marL="1371600" lvl="2" indent="-457200" eaLnBrk="1" hangingPunct="1">
              <a:lnSpc>
                <a:spcPct val="180000"/>
              </a:lnSpc>
              <a:buFontTx/>
              <a:buAutoNum type="arabicPeriod"/>
            </a:pPr>
            <a:r>
              <a:rPr lang="en-US" sz="1800" smtClean="0">
                <a:solidFill>
                  <a:srgbClr val="00007F"/>
                </a:solidFill>
              </a:rPr>
              <a:t> </a:t>
            </a:r>
            <a:r>
              <a:rPr lang="en-US" sz="1800" smtClean="0">
                <a:solidFill>
                  <a:srgbClr val="7F0000"/>
                </a:solidFill>
              </a:rPr>
              <a:t>x</a:t>
            </a:r>
            <a:r>
              <a:rPr lang="en-US" sz="1800" smtClean="0"/>
              <a:t> &lt; </a:t>
            </a:r>
            <a:r>
              <a:rPr lang="en-US" sz="1800" smtClean="0">
                <a:solidFill>
                  <a:srgbClr val="7F0000"/>
                </a:solidFill>
              </a:rPr>
              <a:t>y</a:t>
            </a:r>
            <a:r>
              <a:rPr lang="en-US" sz="1800" smtClean="0"/>
              <a:t>                                      </a:t>
            </a:r>
            <a:r>
              <a:rPr lang="en-US" sz="1800" smtClean="0">
                <a:solidFill>
                  <a:srgbClr val="006600"/>
                </a:solidFill>
              </a:rPr>
              <a:t>(Defn of y covers x)</a:t>
            </a:r>
          </a:p>
          <a:p>
            <a:pPr marL="1371600" lvl="2" indent="-457200" eaLnBrk="1" hangingPunct="1">
              <a:lnSpc>
                <a:spcPct val="180000"/>
              </a:lnSpc>
              <a:buFontTx/>
              <a:buAutoNum type="arabicPeriod"/>
            </a:pPr>
            <a:r>
              <a:rPr lang="en-US" sz="1800" smtClean="0">
                <a:solidFill>
                  <a:srgbClr val="00007F"/>
                </a:solidFill>
              </a:rPr>
              <a:t> </a:t>
            </a:r>
            <a:r>
              <a:rPr lang="en-US" sz="1800" smtClean="0">
                <a:solidFill>
                  <a:srgbClr val="7F0000"/>
                </a:solidFill>
              </a:rPr>
              <a:t>x</a:t>
            </a:r>
            <a:r>
              <a:rPr lang="en-US" sz="1800" smtClean="0"/>
              <a:t> is lower than </a:t>
            </a:r>
            <a:r>
              <a:rPr lang="en-US" sz="1800" smtClean="0">
                <a:solidFill>
                  <a:srgbClr val="7F0000"/>
                </a:solidFill>
              </a:rPr>
              <a:t>y</a:t>
            </a:r>
            <a:r>
              <a:rPr lang="en-US" sz="1800" smtClean="0"/>
              <a:t> in diagram. </a:t>
            </a:r>
            <a:r>
              <a:rPr lang="en-US" sz="1800" smtClean="0">
                <a:solidFill>
                  <a:srgbClr val="006600"/>
                </a:solidFill>
              </a:rPr>
              <a:t>(Step 2 &amp; Defn. of Hasse diagram)</a:t>
            </a:r>
          </a:p>
          <a:p>
            <a:pPr marL="1371600" lvl="2" indent="-457200" eaLnBrk="1" hangingPunct="1">
              <a:lnSpc>
                <a:spcPct val="180000"/>
              </a:lnSpc>
              <a:buFontTx/>
              <a:buAutoNum type="arabicPeriod"/>
            </a:pPr>
            <a:r>
              <a:rPr lang="en-US" sz="1800" smtClean="0">
                <a:solidFill>
                  <a:schemeClr val="accent2"/>
                </a:solidFill>
                <a:sym typeface="Symbol" pitchFamily="18" charset="2"/>
              </a:rPr>
              <a:t> </a:t>
            </a:r>
            <a:r>
              <a:rPr lang="en-US" sz="1800" b="1" smtClean="0">
                <a:solidFill>
                  <a:srgbClr val="A80000"/>
                </a:solidFill>
                <a:sym typeface="Symbol" pitchFamily="18" charset="2"/>
              </a:rPr>
              <a:t></a:t>
            </a:r>
            <a:r>
              <a:rPr lang="en-US" sz="1800" b="1" smtClean="0">
                <a:sym typeface="Symbol" pitchFamily="18" charset="2"/>
              </a:rPr>
              <a:t></a:t>
            </a:r>
            <a:r>
              <a:rPr lang="en-US" sz="1800" i="1" smtClean="0"/>
              <a:t>z</a:t>
            </a:r>
            <a:r>
              <a:rPr lang="en-US" sz="1800" smtClean="0">
                <a:sym typeface="Symbol" pitchFamily="18" charset="2"/>
              </a:rPr>
              <a:t> ( </a:t>
            </a:r>
            <a:r>
              <a:rPr lang="en-US" sz="1800" i="1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i="1" smtClean="0">
                <a:sym typeface="Symbol" pitchFamily="18" charset="2"/>
              </a:rPr>
              <a:t> &lt; z &lt; </a:t>
            </a:r>
            <a:r>
              <a:rPr lang="en-US" sz="1800" i="1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i="1" smtClean="0">
                <a:sym typeface="Symbol" pitchFamily="18" charset="2"/>
              </a:rPr>
              <a:t> ).             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(D</a:t>
            </a:r>
            <a:r>
              <a:rPr lang="en-US" sz="1800" smtClean="0">
                <a:solidFill>
                  <a:srgbClr val="006600"/>
                </a:solidFill>
              </a:rPr>
              <a:t>efn. of y covers x)</a:t>
            </a:r>
          </a:p>
          <a:p>
            <a:pPr marL="1371600" lvl="2" indent="-457200" eaLnBrk="1" hangingPunct="1">
              <a:lnSpc>
                <a:spcPct val="180000"/>
              </a:lnSpc>
              <a:buFontTx/>
              <a:buAutoNum type="arabicPeriod"/>
            </a:pPr>
            <a:r>
              <a:rPr lang="en-US" sz="1800" smtClean="0">
                <a:sym typeface="Symbol" pitchFamily="18" charset="2"/>
              </a:rPr>
              <a:t>An edge joins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x</a:t>
            </a:r>
            <a:r>
              <a:rPr lang="en-US" sz="1800" smtClean="0">
                <a:sym typeface="Symbol" pitchFamily="18" charset="2"/>
              </a:rPr>
              <a:t> to </a:t>
            </a:r>
            <a:r>
              <a:rPr lang="en-US" sz="1800" smtClean="0">
                <a:solidFill>
                  <a:srgbClr val="7F0000"/>
                </a:solidFill>
                <a:sym typeface="Symbol" pitchFamily="18" charset="2"/>
              </a:rPr>
              <a:t>y</a:t>
            </a:r>
            <a:r>
              <a:rPr lang="en-US" sz="1800" smtClean="0">
                <a:sym typeface="Symbol" pitchFamily="18" charset="2"/>
              </a:rPr>
              <a:t>.      </a:t>
            </a:r>
            <a:r>
              <a:rPr lang="en-US" sz="1800" smtClean="0">
                <a:solidFill>
                  <a:srgbClr val="006600"/>
                </a:solidFill>
                <a:sym typeface="Symbol" pitchFamily="18" charset="2"/>
              </a:rPr>
              <a:t>(Step 2 &amp; 4 &amp; Defn. of Hasse diagram)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0EB784D-628E-48DE-A853-75C0C84C31A0}" type="slidenum">
              <a:rPr lang="en-US" sz="1400"/>
              <a:pPr eaLnBrk="1" hangingPunct="1"/>
              <a:t>27</a:t>
            </a:fld>
            <a:endParaRPr lang="en-US" sz="1400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50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763000" cy="4876800"/>
          </a:xfrm>
        </p:spPr>
        <p:txBody>
          <a:bodyPr/>
          <a:lstStyle/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/>
              <a:t>Defn. If (S, </a:t>
            </a:r>
            <a:r>
              <a:rPr lang="en-US" sz="2400" b="1" smtClean="0">
                <a:sym typeface="Symbol" pitchFamily="18" charset="2"/>
              </a:rPr>
              <a:t> </a:t>
            </a:r>
            <a:r>
              <a:rPr lang="en-US" sz="2400" smtClean="0">
                <a:sym typeface="Symbol" pitchFamily="18" charset="2"/>
              </a:rPr>
              <a:t>) is a poset &amp; every 2 elements are comparable, S is 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totally ordered</a:t>
            </a:r>
            <a:r>
              <a:rPr lang="en-US" sz="2400" smtClean="0">
                <a:sym typeface="Symbol" pitchFamily="18" charset="2"/>
              </a:rPr>
              <a:t>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Defn.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is the 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least upper bound</a:t>
            </a:r>
            <a:r>
              <a:rPr lang="en-US" sz="2400" smtClean="0">
                <a:sym typeface="Symbol" pitchFamily="18" charset="2"/>
              </a:rPr>
              <a:t> of A if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is an upper bound that is </a:t>
            </a:r>
            <a:r>
              <a:rPr lang="en-US" sz="2400" i="1" smtClean="0">
                <a:sym typeface="Symbol" pitchFamily="18" charset="2"/>
              </a:rPr>
              <a:t>less than</a:t>
            </a:r>
            <a:r>
              <a:rPr lang="en-US" sz="2400" smtClean="0">
                <a:sym typeface="Symbol" pitchFamily="18" charset="2"/>
              </a:rPr>
              <a:t> every other upper bound of A. 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Defn.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is the 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greatest lower bound</a:t>
            </a:r>
            <a:r>
              <a:rPr lang="en-US" sz="2400" smtClean="0">
                <a:sym typeface="Symbol" pitchFamily="18" charset="2"/>
              </a:rPr>
              <a:t> of A if </a:t>
            </a:r>
            <a:r>
              <a:rPr lang="en-US" sz="2400" i="1" smtClean="0">
                <a:sym typeface="Symbol" pitchFamily="18" charset="2"/>
              </a:rPr>
              <a:t>x</a:t>
            </a:r>
            <a:r>
              <a:rPr lang="en-US" sz="2400" smtClean="0">
                <a:sym typeface="Symbol" pitchFamily="18" charset="2"/>
              </a:rPr>
              <a:t> is a lower bound that is </a:t>
            </a:r>
            <a:r>
              <a:rPr lang="en-US" sz="2400" i="1" smtClean="0">
                <a:sym typeface="Symbol" pitchFamily="18" charset="2"/>
              </a:rPr>
              <a:t>greater than</a:t>
            </a:r>
            <a:r>
              <a:rPr lang="en-US" sz="2400" smtClean="0">
                <a:sym typeface="Symbol" pitchFamily="18" charset="2"/>
              </a:rPr>
              <a:t> every other lower bound of A.</a:t>
            </a:r>
          </a:p>
          <a:p>
            <a:pPr marL="990600" lvl="1" indent="-533400" eaLnBrk="1" hangingPunct="1">
              <a:lnSpc>
                <a:spcPct val="130000"/>
              </a:lnSpc>
              <a:buFontTx/>
              <a:buNone/>
            </a:pPr>
            <a:r>
              <a:rPr lang="en-US" sz="2400" smtClean="0">
                <a:sym typeface="Symbol" pitchFamily="18" charset="2"/>
              </a:rPr>
              <a:t>Defn. </a:t>
            </a:r>
            <a:r>
              <a:rPr lang="en-US" sz="2400" smtClean="0"/>
              <a:t>A</a:t>
            </a:r>
            <a:r>
              <a:rPr lang="en-US" sz="2400" smtClean="0">
                <a:sym typeface="Symbol" pitchFamily="18" charset="2"/>
              </a:rPr>
              <a:t> poset in which every 2 elements have a least upper bound &amp; a greatest lower bound is a </a:t>
            </a:r>
            <a:r>
              <a:rPr lang="en-US" sz="2400" smtClean="0">
                <a:solidFill>
                  <a:srgbClr val="A80000"/>
                </a:solidFill>
                <a:sym typeface="Symbol" pitchFamily="18" charset="2"/>
              </a:rPr>
              <a:t>lattice</a:t>
            </a:r>
            <a:r>
              <a:rPr lang="en-US" sz="2400" smtClean="0"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30000"/>
              </a:lnSpc>
              <a:buFontTx/>
              <a:buNone/>
            </a:pPr>
            <a:r>
              <a:rPr lang="en-US" sz="2800" smtClean="0"/>
              <a:t>Show that every totally ordered set is a lattice.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86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8803178-B2CF-48B2-92B9-CC6F97017FC1}" type="slidenum">
              <a:rPr lang="en-US" sz="1400"/>
              <a:pPr eaLnBrk="1" hangingPunct="1"/>
              <a:t>28</a:t>
            </a:fld>
            <a:endParaRPr lang="en-US" sz="1400"/>
          </a:p>
        </p:txBody>
      </p:sp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50 continued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305800" cy="44196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800" smtClean="0">
                <a:solidFill>
                  <a:srgbClr val="000099"/>
                </a:solidFill>
                <a:sym typeface="Symbol" pitchFamily="18" charset="2"/>
              </a:rPr>
              <a:t>Prove S is totally ordered </a:t>
            </a:r>
            <a:r>
              <a:rPr lang="en-US" sz="2800" b="1" smtClean="0">
                <a:solidFill>
                  <a:srgbClr val="A80000"/>
                </a:solidFill>
                <a:sym typeface="Symbol" pitchFamily="18" charset="2"/>
              </a:rPr>
              <a:t></a:t>
            </a:r>
            <a:r>
              <a:rPr lang="en-US" sz="2800" b="1" smtClean="0">
                <a:solidFill>
                  <a:srgbClr val="000099"/>
                </a:solidFill>
                <a:sym typeface="Symbol" pitchFamily="18" charset="2"/>
              </a:rPr>
              <a:t> </a:t>
            </a:r>
            <a:r>
              <a:rPr lang="en-US" sz="2800" smtClean="0">
                <a:solidFill>
                  <a:srgbClr val="000099"/>
                </a:solidFill>
                <a:sym typeface="Symbol" pitchFamily="18" charset="2"/>
              </a:rPr>
              <a:t>S is a lattice.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2400" smtClean="0">
                <a:solidFill>
                  <a:srgbClr val="000099"/>
                </a:solidFill>
                <a:sym typeface="Symbol" pitchFamily="18" charset="2"/>
              </a:rPr>
              <a:t>Proof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Assume S is totally ordered.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b="1" smtClean="0">
                <a:sym typeface="Symbol" pitchFamily="18" charset="2"/>
              </a:rPr>
              <a:t></a:t>
            </a:r>
            <a:r>
              <a:rPr lang="en-US" sz="2000" smtClean="0">
                <a:sym typeface="Symbol" pitchFamily="18" charset="2"/>
              </a:rPr>
              <a:t>a, b (a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>
                <a:sym typeface="Symbol" pitchFamily="18" charset="2"/>
              </a:rPr>
              <a:t>b </a:t>
            </a:r>
            <a:r>
              <a:rPr lang="en-US" sz="2000" b="1" smtClean="0">
                <a:sym typeface="Symbol" pitchFamily="18" charset="2"/>
              </a:rPr>
              <a:t> </a:t>
            </a:r>
            <a:r>
              <a:rPr lang="en-US" sz="2000" smtClean="0">
                <a:sym typeface="Symbol" pitchFamily="18" charset="2"/>
              </a:rPr>
              <a:t>b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>
                <a:sym typeface="Symbol" pitchFamily="18" charset="2"/>
              </a:rPr>
              <a:t>a).             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(Defn. of total order)</a:t>
            </a:r>
            <a:r>
              <a:rPr lang="en-US" sz="2000" smtClean="0">
                <a:sym typeface="Symbol" pitchFamily="18" charset="2"/>
              </a:rPr>
              <a:t> 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Select 2 arbitrary elements a, b </a:t>
            </a:r>
            <a:r>
              <a:rPr lang="en-US" sz="2000" b="1" smtClean="0">
                <a:sym typeface="Symbol" pitchFamily="18" charset="2"/>
              </a:rPr>
              <a:t> </a:t>
            </a:r>
            <a:r>
              <a:rPr lang="en-US" sz="2000" smtClean="0">
                <a:sym typeface="Symbol" pitchFamily="18" charset="2"/>
              </a:rPr>
              <a:t>S.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Assume without loss of generality a </a:t>
            </a:r>
            <a:r>
              <a:rPr lang="en-US" sz="2000" b="1" smtClean="0">
                <a:sym typeface="Symbol" pitchFamily="18" charset="2"/>
              </a:rPr>
              <a:t> </a:t>
            </a:r>
            <a:r>
              <a:rPr lang="en-US" sz="2000" smtClean="0">
                <a:sym typeface="Symbol" pitchFamily="18" charset="2"/>
              </a:rPr>
              <a:t>b.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a is the greatest lower bound of {a, b}.     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(Step 3)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b is the least upper bound of {a, b}.          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(Step 3)</a:t>
            </a:r>
          </a:p>
          <a:p>
            <a:pPr marL="1371600" lvl="2" indent="-4572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smtClean="0">
                <a:sym typeface="Symbol" pitchFamily="18" charset="2"/>
              </a:rPr>
              <a:t>S is a lattice.               </a:t>
            </a:r>
            <a:r>
              <a:rPr lang="en-US" sz="2000" smtClean="0">
                <a:solidFill>
                  <a:srgbClr val="006600"/>
                </a:solidFill>
                <a:sym typeface="Symbol" pitchFamily="18" charset="2"/>
              </a:rPr>
              <a:t>(Step 4 &amp; 5, Defn. of lattice)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296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F07C0F-2197-46D6-8E0B-D2017EADC03E}" type="slidenum">
              <a:rPr lang="en-US" sz="1400"/>
              <a:pPr eaLnBrk="1" hangingPunct="1"/>
              <a:t>29</a:t>
            </a:fld>
            <a:endParaRPr lang="en-US" sz="1400"/>
          </a:p>
        </p:txBody>
      </p:sp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60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219200"/>
            <a:ext cx="8763000" cy="4974960"/>
          </a:xfrm>
        </p:spPr>
        <p:txBody>
          <a:bodyPr/>
          <a:lstStyle/>
          <a:p>
            <a:pPr marL="990600" lvl="1" indent="-533400" eaLnBrk="1" hangingPunct="1">
              <a:buFontTx/>
              <a:buNone/>
            </a:pPr>
            <a:r>
              <a:rPr lang="en-US" sz="2400" dirty="0" err="1" smtClean="0"/>
              <a:t>Defn</a:t>
            </a:r>
            <a:r>
              <a:rPr lang="en-US" sz="2400" dirty="0" smtClean="0"/>
              <a:t>. </a:t>
            </a:r>
            <a:r>
              <a:rPr lang="en-US" sz="2400" i="1" dirty="0" smtClean="0"/>
              <a:t>a</a:t>
            </a:r>
            <a:r>
              <a:rPr lang="en-US" sz="2400" dirty="0" smtClean="0"/>
              <a:t> is </a:t>
            </a:r>
            <a:r>
              <a:rPr lang="en-US" sz="2400" dirty="0" smtClean="0">
                <a:solidFill>
                  <a:srgbClr val="A80000"/>
                </a:solidFill>
              </a:rPr>
              <a:t>maximal</a:t>
            </a:r>
            <a:r>
              <a:rPr lang="en-US" sz="2400" dirty="0" smtClean="0"/>
              <a:t> in </a:t>
            </a:r>
            <a:r>
              <a:rPr lang="en-US" sz="2400" dirty="0" err="1" smtClean="0"/>
              <a:t>poset</a:t>
            </a:r>
            <a:r>
              <a:rPr lang="en-US" sz="2400" dirty="0" smtClean="0"/>
              <a:t> (S, </a:t>
            </a:r>
            <a:r>
              <a:rPr lang="en-US" sz="2400" b="1" dirty="0" smtClean="0">
                <a:sym typeface="Symbol" pitchFamily="18" charset="2"/>
              </a:rPr>
              <a:t> </a:t>
            </a:r>
            <a:r>
              <a:rPr lang="en-US" sz="2400" dirty="0" smtClean="0">
                <a:sym typeface="Symbol" pitchFamily="18" charset="2"/>
              </a:rPr>
              <a:t>) if </a:t>
            </a:r>
            <a:r>
              <a:rPr lang="en-US" sz="2400" b="1" dirty="0" smtClean="0">
                <a:sym typeface="Symbol" pitchFamily="18" charset="2"/>
              </a:rPr>
              <a:t></a:t>
            </a:r>
            <a:r>
              <a:rPr lang="en-US" sz="2400" i="1" dirty="0" smtClean="0">
                <a:sym typeface="Symbol" pitchFamily="18" charset="2"/>
              </a:rPr>
              <a:t>b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S ( </a:t>
            </a:r>
            <a:r>
              <a:rPr lang="en-US" sz="2400" i="1" dirty="0" smtClean="0">
                <a:sym typeface="Symbol" pitchFamily="18" charset="2"/>
              </a:rPr>
              <a:t>a &lt; b </a:t>
            </a:r>
            <a:r>
              <a:rPr lang="en-US" sz="2400" dirty="0" smtClean="0">
                <a:sym typeface="Symbol" pitchFamily="18" charset="2"/>
              </a:rPr>
              <a:t>).</a:t>
            </a:r>
            <a:endParaRPr lang="en-US" sz="2400" dirty="0" smtClean="0"/>
          </a:p>
          <a:p>
            <a:pPr marL="609600" indent="-609600" eaLnBrk="1" hangingPunct="1">
              <a:buFontTx/>
              <a:buNone/>
            </a:pPr>
            <a:r>
              <a:rPr lang="en-US" sz="2800" dirty="0" smtClean="0"/>
              <a:t>Show:</a:t>
            </a:r>
          </a:p>
          <a:p>
            <a:pPr marL="990600" lvl="1" indent="-533400" eaLnBrk="1" hangingPunct="1">
              <a:buFontTx/>
              <a:buNone/>
            </a:pPr>
            <a:r>
              <a:rPr lang="en-US" sz="2400" dirty="0" err="1" smtClean="0"/>
              <a:t>Poset</a:t>
            </a:r>
            <a:r>
              <a:rPr lang="en-US" sz="2400" dirty="0" smtClean="0"/>
              <a:t> (S, </a:t>
            </a:r>
            <a:r>
              <a:rPr lang="en-US" sz="2400" b="1" dirty="0" smtClean="0">
                <a:sym typeface="Symbol" pitchFamily="18" charset="2"/>
              </a:rPr>
              <a:t> </a:t>
            </a:r>
            <a:r>
              <a:rPr lang="en-US" sz="2400" dirty="0" smtClean="0">
                <a:sym typeface="Symbol" pitchFamily="18" charset="2"/>
              </a:rPr>
              <a:t>) is finite &amp; nonempty </a:t>
            </a:r>
            <a:r>
              <a:rPr lang="en-US" sz="2400" b="1" dirty="0" smtClean="0">
                <a:sym typeface="Symbol" pitchFamily="18" charset="2"/>
              </a:rPr>
              <a:t> </a:t>
            </a:r>
            <a:r>
              <a:rPr lang="en-US" sz="2400" i="1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S, </a:t>
            </a:r>
            <a:r>
              <a:rPr lang="en-US" sz="2400" i="1" dirty="0" smtClean="0">
                <a:sym typeface="Symbol" pitchFamily="18" charset="2"/>
              </a:rPr>
              <a:t>a</a:t>
            </a:r>
            <a:r>
              <a:rPr lang="en-US" sz="2400" dirty="0" smtClean="0">
                <a:sym typeface="Symbol" pitchFamily="18" charset="2"/>
              </a:rPr>
              <a:t> is maximal.</a:t>
            </a:r>
          </a:p>
          <a:p>
            <a:pPr marL="609600" indent="-609600" eaLnBrk="1" hangingPunct="1">
              <a:buFontTx/>
              <a:buNone/>
            </a:pPr>
            <a:r>
              <a:rPr lang="en-US" sz="2800" dirty="0" smtClean="0">
                <a:sym typeface="Symbol" pitchFamily="18" charset="2"/>
              </a:rPr>
              <a:t>Proof: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Assume </a:t>
            </a:r>
            <a:r>
              <a:rPr lang="en-US" sz="2400" dirty="0" err="1" smtClean="0">
                <a:sym typeface="Symbol" pitchFamily="18" charset="2"/>
              </a:rPr>
              <a:t>poset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/>
              <a:t>(S, </a:t>
            </a:r>
            <a:r>
              <a:rPr lang="en-US" sz="2400" b="1" dirty="0" smtClean="0">
                <a:sym typeface="Symbol" pitchFamily="18" charset="2"/>
              </a:rPr>
              <a:t> </a:t>
            </a:r>
            <a:r>
              <a:rPr lang="en-US" sz="2400" dirty="0" smtClean="0">
                <a:sym typeface="Symbol" pitchFamily="18" charset="2"/>
              </a:rPr>
              <a:t>) is finite &amp; nonempty.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Let </a:t>
            </a:r>
            <a:r>
              <a:rPr lang="en-US" sz="2400" i="1" dirty="0" smtClean="0">
                <a:sym typeface="Symbol" pitchFamily="18" charset="2"/>
              </a:rPr>
              <a:t>a </a:t>
            </a:r>
            <a:r>
              <a:rPr lang="en-US" sz="2400" b="1" dirty="0" smtClean="0">
                <a:sym typeface="Symbol" pitchFamily="18" charset="2"/>
              </a:rPr>
              <a:t> </a:t>
            </a:r>
            <a:r>
              <a:rPr lang="en-US" sz="2400" dirty="0" smtClean="0">
                <a:sym typeface="Symbol" pitchFamily="18" charset="2"/>
              </a:rPr>
              <a:t>S.                          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(Step 1: S </a:t>
            </a:r>
            <a:r>
              <a:rPr lang="en-US" sz="2400" b="1" dirty="0" smtClean="0">
                <a:solidFill>
                  <a:srgbClr val="006600"/>
                </a:solidFill>
                <a:sym typeface="Symbol" pitchFamily="18" charset="2"/>
              </a:rPr>
              <a:t> 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for ( </a:t>
            </a:r>
            <a:r>
              <a:rPr lang="en-US" sz="2400" i="1" dirty="0" smtClean="0">
                <a:sym typeface="Symbol" pitchFamily="18" charset="2"/>
              </a:rPr>
              <a:t>max</a:t>
            </a:r>
            <a:r>
              <a:rPr lang="en-US" sz="2400" dirty="0" smtClean="0">
                <a:sym typeface="Symbol" pitchFamily="18" charset="2"/>
              </a:rPr>
              <a:t> := a; S </a:t>
            </a:r>
            <a:r>
              <a:rPr lang="en-US" sz="2400" b="1" dirty="0" smtClean="0">
                <a:sym typeface="Symbol" pitchFamily="18" charset="2"/>
              </a:rPr>
              <a:t> </a:t>
            </a:r>
            <a:r>
              <a:rPr lang="en-US" sz="2400" dirty="0" smtClean="0">
                <a:sym typeface="Symbol" pitchFamily="18" charset="2"/>
              </a:rPr>
              <a:t>; S := S – {b} )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Let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b </a:t>
            </a:r>
            <a:r>
              <a:rPr lang="en-US" sz="2000" b="1" dirty="0" smtClean="0">
                <a:solidFill>
                  <a:schemeClr val="tx1"/>
                </a:solidFill>
                <a:sym typeface="Symbol" pitchFamily="18" charset="2"/>
              </a:rPr>
              <a:t> 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S.</a:t>
            </a:r>
          </a:p>
          <a:p>
            <a:pPr marL="1371600" lvl="2" indent="-457200" eaLnBrk="1" hangingPunct="1">
              <a:buFontTx/>
              <a:buAutoNum type="arabicPeriod"/>
            </a:pP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If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max &lt; b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,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max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 := </a:t>
            </a:r>
            <a:r>
              <a:rPr lang="en-US" sz="2000" i="1" dirty="0" smtClean="0">
                <a:solidFill>
                  <a:schemeClr val="tx1"/>
                </a:solidFill>
                <a:sym typeface="Symbol" pitchFamily="18" charset="2"/>
              </a:rPr>
              <a:t>b</a:t>
            </a:r>
            <a:r>
              <a:rPr lang="en-US" sz="2000" dirty="0" smtClean="0">
                <a:solidFill>
                  <a:schemeClr val="tx1"/>
                </a:solidFill>
                <a:sym typeface="Symbol" pitchFamily="18" charset="2"/>
              </a:rPr>
              <a:t>.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i="1" dirty="0" smtClean="0">
                <a:sym typeface="Symbol" pitchFamily="18" charset="2"/>
              </a:rPr>
              <a:t>max</a:t>
            </a:r>
            <a:r>
              <a:rPr lang="en-US" sz="2400" dirty="0" smtClean="0">
                <a:sym typeface="Symbol" pitchFamily="18" charset="2"/>
              </a:rPr>
              <a:t> is maximal. </a:t>
            </a:r>
          </a:p>
          <a:p>
            <a:pPr marL="990600" lvl="1" indent="-533400" eaLnBrk="1" hangingPunct="1">
              <a:buFontTx/>
              <a:buAutoNum type="arabicPeriod"/>
            </a:pPr>
            <a:r>
              <a:rPr lang="en-US" sz="2400" dirty="0" smtClean="0">
                <a:sym typeface="Symbol" pitchFamily="18" charset="2"/>
              </a:rPr>
              <a:t>Step 3 terminates. 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(S is finite; smaller each iteration)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B60BA50-FE75-4EB8-A7F7-52533712A1ED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46138" y="4081463"/>
            <a:ext cx="7497762" cy="21939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Is this directed graph a partial order?</a:t>
            </a:r>
            <a:endParaRPr lang="en-US" sz="2400" smtClean="0">
              <a:solidFill>
                <a:srgbClr val="006600"/>
              </a:solidFill>
            </a:endParaRPr>
          </a:p>
        </p:txBody>
      </p:sp>
      <p:sp>
        <p:nvSpPr>
          <p:cNvPr id="3078" name="Line 4"/>
          <p:cNvSpPr>
            <a:spLocks noChangeShapeType="1"/>
          </p:cNvSpPr>
          <p:nvPr/>
        </p:nvSpPr>
        <p:spPr bwMode="auto">
          <a:xfrm>
            <a:off x="3352800" y="17526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9" name="Line 5"/>
          <p:cNvSpPr>
            <a:spLocks noChangeShapeType="1"/>
          </p:cNvSpPr>
          <p:nvPr/>
        </p:nvSpPr>
        <p:spPr bwMode="auto">
          <a:xfrm>
            <a:off x="3352800" y="3276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3352800" y="1752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081" name="Group 7"/>
          <p:cNvGrpSpPr>
            <a:grpSpLocks/>
          </p:cNvGrpSpPr>
          <p:nvPr/>
        </p:nvGrpSpPr>
        <p:grpSpPr bwMode="auto">
          <a:xfrm>
            <a:off x="3124200" y="1219200"/>
            <a:ext cx="457200" cy="609600"/>
            <a:chOff x="816" y="1008"/>
            <a:chExt cx="288" cy="384"/>
          </a:xfrm>
        </p:grpSpPr>
        <p:sp>
          <p:nvSpPr>
            <p:cNvPr id="3100" name="Oval 8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1" name="Oval 9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02" name="Line 10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2" name="Group 11"/>
          <p:cNvGrpSpPr>
            <a:grpSpLocks/>
          </p:cNvGrpSpPr>
          <p:nvPr/>
        </p:nvGrpSpPr>
        <p:grpSpPr bwMode="auto">
          <a:xfrm>
            <a:off x="5486400" y="1219200"/>
            <a:ext cx="457200" cy="609600"/>
            <a:chOff x="816" y="1008"/>
            <a:chExt cx="288" cy="384"/>
          </a:xfrm>
        </p:grpSpPr>
        <p:sp>
          <p:nvSpPr>
            <p:cNvPr id="3097" name="Oval 12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8" name="Oval 13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9" name="Line 14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3" name="Group 15"/>
          <p:cNvGrpSpPr>
            <a:grpSpLocks/>
          </p:cNvGrpSpPr>
          <p:nvPr/>
        </p:nvGrpSpPr>
        <p:grpSpPr bwMode="auto">
          <a:xfrm flipV="1">
            <a:off x="3124200" y="3200400"/>
            <a:ext cx="457200" cy="609600"/>
            <a:chOff x="816" y="1008"/>
            <a:chExt cx="288" cy="384"/>
          </a:xfrm>
        </p:grpSpPr>
        <p:sp>
          <p:nvSpPr>
            <p:cNvPr id="3094" name="Oval 16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5" name="Oval 17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6" name="Line 18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084" name="Group 19"/>
          <p:cNvGrpSpPr>
            <a:grpSpLocks/>
          </p:cNvGrpSpPr>
          <p:nvPr/>
        </p:nvGrpSpPr>
        <p:grpSpPr bwMode="auto">
          <a:xfrm flipV="1">
            <a:off x="5486400" y="3200400"/>
            <a:ext cx="457200" cy="609600"/>
            <a:chOff x="816" y="1008"/>
            <a:chExt cx="288" cy="384"/>
          </a:xfrm>
        </p:grpSpPr>
        <p:sp>
          <p:nvSpPr>
            <p:cNvPr id="3091" name="Oval 20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2" name="Oval 21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93" name="Line 22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3085" name="Line 23"/>
          <p:cNvSpPr>
            <a:spLocks noChangeShapeType="1"/>
          </p:cNvSpPr>
          <p:nvPr/>
        </p:nvSpPr>
        <p:spPr bwMode="auto">
          <a:xfrm>
            <a:off x="33528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6" name="Line 24"/>
          <p:cNvSpPr>
            <a:spLocks noChangeShapeType="1"/>
          </p:cNvSpPr>
          <p:nvPr/>
        </p:nvSpPr>
        <p:spPr bwMode="auto">
          <a:xfrm>
            <a:off x="57150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87" name="Text Box 25"/>
          <p:cNvSpPr txBox="1">
            <a:spLocks noChangeArrowheads="1"/>
          </p:cNvSpPr>
          <p:nvPr/>
        </p:nvSpPr>
        <p:spPr bwMode="auto">
          <a:xfrm>
            <a:off x="2743200" y="12192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3088" name="Text Box 26"/>
          <p:cNvSpPr txBox="1">
            <a:spLocks noChangeArrowheads="1"/>
          </p:cNvSpPr>
          <p:nvPr/>
        </p:nvSpPr>
        <p:spPr bwMode="auto">
          <a:xfrm>
            <a:off x="5943600" y="1219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3089" name="Text Box 27"/>
          <p:cNvSpPr txBox="1">
            <a:spLocks noChangeArrowheads="1"/>
          </p:cNvSpPr>
          <p:nvPr/>
        </p:nvSpPr>
        <p:spPr bwMode="auto">
          <a:xfrm>
            <a:off x="2819400" y="32766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3090" name="Text Box 28"/>
          <p:cNvSpPr txBox="1">
            <a:spLocks noChangeArrowheads="1"/>
          </p:cNvSpPr>
          <p:nvPr/>
        </p:nvSpPr>
        <p:spPr bwMode="auto">
          <a:xfrm>
            <a:off x="5943600" y="3276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1FA522A-832A-46AD-AE5B-B32982AE4F5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10 Solution</a:t>
            </a: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808038" y="3967163"/>
            <a:ext cx="7489825" cy="2189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solidFill>
                  <a:srgbClr val="00007F"/>
                </a:solidFill>
                <a:latin typeface="Arial" charset="0"/>
              </a:rPr>
              <a:t>Is this directed graph a partial order?</a:t>
            </a:r>
            <a:endParaRPr lang="en-US" sz="2400">
              <a:solidFill>
                <a:srgbClr val="007F00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Is it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reflexive</a:t>
            </a:r>
            <a:r>
              <a:rPr lang="en-US" sz="2400">
                <a:latin typeface="Arial" charset="0"/>
              </a:rPr>
              <a:t>? </a:t>
            </a:r>
            <a:endParaRPr lang="en-US" sz="2400">
              <a:solidFill>
                <a:srgbClr val="006600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Is it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antisymmetric</a:t>
            </a:r>
            <a:r>
              <a:rPr lang="en-US" sz="2400">
                <a:latin typeface="Arial" charset="0"/>
              </a:rPr>
              <a:t>? </a:t>
            </a:r>
            <a:endParaRPr lang="en-US" sz="2400">
              <a:solidFill>
                <a:srgbClr val="006600"/>
              </a:solidFill>
              <a:latin typeface="Arial" charset="0"/>
            </a:endParaRPr>
          </a:p>
          <a:p>
            <a:pPr marL="742950" lvl="1" indent="-285750">
              <a:lnSpc>
                <a:spcPct val="120000"/>
              </a:lnSpc>
              <a:spcBef>
                <a:spcPct val="20000"/>
              </a:spcBef>
            </a:pPr>
            <a:r>
              <a:rPr lang="en-US" sz="2400">
                <a:latin typeface="Arial" charset="0"/>
              </a:rPr>
              <a:t>Is it </a:t>
            </a:r>
            <a:r>
              <a:rPr lang="en-US" sz="2400">
                <a:solidFill>
                  <a:srgbClr val="7F0000"/>
                </a:solidFill>
                <a:latin typeface="Arial" charset="0"/>
              </a:rPr>
              <a:t>transitive</a:t>
            </a:r>
            <a:r>
              <a:rPr lang="en-US" sz="2400">
                <a:latin typeface="Arial" charset="0"/>
              </a:rPr>
              <a:t>?</a:t>
            </a:r>
            <a:r>
              <a:rPr lang="en-US">
                <a:latin typeface="Arial" charset="0"/>
              </a:rPr>
              <a:t> </a:t>
            </a:r>
            <a:endParaRPr lang="en-US">
              <a:solidFill>
                <a:srgbClr val="006600"/>
              </a:solidFill>
              <a:latin typeface="Arial" charset="0"/>
            </a:endParaRP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3352800" y="1752600"/>
            <a:ext cx="2286000" cy="1447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3" name="Line 7"/>
          <p:cNvSpPr>
            <a:spLocks noChangeShapeType="1"/>
          </p:cNvSpPr>
          <p:nvPr/>
        </p:nvSpPr>
        <p:spPr bwMode="auto">
          <a:xfrm>
            <a:off x="3352800" y="3276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3352800" y="1752600"/>
            <a:ext cx="2286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3124200" y="1219200"/>
            <a:ext cx="457200" cy="609600"/>
            <a:chOff x="816" y="1008"/>
            <a:chExt cx="288" cy="384"/>
          </a:xfrm>
        </p:grpSpPr>
        <p:sp>
          <p:nvSpPr>
            <p:cNvPr id="4124" name="Oval 10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5" name="Oval 11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6" name="Line 12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6" name="Group 13"/>
          <p:cNvGrpSpPr>
            <a:grpSpLocks/>
          </p:cNvGrpSpPr>
          <p:nvPr/>
        </p:nvGrpSpPr>
        <p:grpSpPr bwMode="auto">
          <a:xfrm>
            <a:off x="5486400" y="1219200"/>
            <a:ext cx="457200" cy="609600"/>
            <a:chOff x="816" y="1008"/>
            <a:chExt cx="288" cy="384"/>
          </a:xfrm>
        </p:grpSpPr>
        <p:sp>
          <p:nvSpPr>
            <p:cNvPr id="4121" name="Oval 14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2" name="Oval 15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3" name="Line 16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7" name="Group 17"/>
          <p:cNvGrpSpPr>
            <a:grpSpLocks/>
          </p:cNvGrpSpPr>
          <p:nvPr/>
        </p:nvGrpSpPr>
        <p:grpSpPr bwMode="auto">
          <a:xfrm flipV="1">
            <a:off x="3124200" y="3200400"/>
            <a:ext cx="457200" cy="609600"/>
            <a:chOff x="816" y="1008"/>
            <a:chExt cx="288" cy="384"/>
          </a:xfrm>
        </p:grpSpPr>
        <p:sp>
          <p:nvSpPr>
            <p:cNvPr id="4118" name="Oval 18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9" name="Oval 19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20" name="Line 20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108" name="Group 21"/>
          <p:cNvGrpSpPr>
            <a:grpSpLocks/>
          </p:cNvGrpSpPr>
          <p:nvPr/>
        </p:nvGrpSpPr>
        <p:grpSpPr bwMode="auto">
          <a:xfrm flipV="1">
            <a:off x="5486400" y="3200400"/>
            <a:ext cx="457200" cy="609600"/>
            <a:chOff x="816" y="1008"/>
            <a:chExt cx="288" cy="384"/>
          </a:xfrm>
        </p:grpSpPr>
        <p:sp>
          <p:nvSpPr>
            <p:cNvPr id="4115" name="Oval 22"/>
            <p:cNvSpPr>
              <a:spLocks noChangeArrowheads="1"/>
            </p:cNvSpPr>
            <p:nvPr/>
          </p:nvSpPr>
          <p:spPr bwMode="auto">
            <a:xfrm>
              <a:off x="912" y="129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6" name="Oval 23"/>
            <p:cNvSpPr>
              <a:spLocks noChangeArrowheads="1"/>
            </p:cNvSpPr>
            <p:nvPr/>
          </p:nvSpPr>
          <p:spPr bwMode="auto">
            <a:xfrm>
              <a:off x="816" y="100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7" name="Line 24"/>
            <p:cNvSpPr>
              <a:spLocks noChangeShapeType="1"/>
            </p:cNvSpPr>
            <p:nvPr/>
          </p:nvSpPr>
          <p:spPr bwMode="auto">
            <a:xfrm>
              <a:off x="960" y="1296"/>
              <a:ext cx="4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09" name="Line 25"/>
          <p:cNvSpPr>
            <a:spLocks noChangeShapeType="1"/>
          </p:cNvSpPr>
          <p:nvPr/>
        </p:nvSpPr>
        <p:spPr bwMode="auto">
          <a:xfrm>
            <a:off x="33528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0" name="Line 26"/>
          <p:cNvSpPr>
            <a:spLocks noChangeShapeType="1"/>
          </p:cNvSpPr>
          <p:nvPr/>
        </p:nvSpPr>
        <p:spPr bwMode="auto">
          <a:xfrm>
            <a:off x="5715000" y="1828800"/>
            <a:ext cx="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11" name="Text Box 27"/>
          <p:cNvSpPr txBox="1">
            <a:spLocks noChangeArrowheads="1"/>
          </p:cNvSpPr>
          <p:nvPr/>
        </p:nvSpPr>
        <p:spPr bwMode="auto">
          <a:xfrm>
            <a:off x="2743200" y="12192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</a:p>
        </p:txBody>
      </p:sp>
      <p:sp>
        <p:nvSpPr>
          <p:cNvPr id="4112" name="Text Box 28"/>
          <p:cNvSpPr txBox="1">
            <a:spLocks noChangeArrowheads="1"/>
          </p:cNvSpPr>
          <p:nvPr/>
        </p:nvSpPr>
        <p:spPr bwMode="auto">
          <a:xfrm>
            <a:off x="5943600" y="12192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b</a:t>
            </a:r>
          </a:p>
        </p:txBody>
      </p:sp>
      <p:sp>
        <p:nvSpPr>
          <p:cNvPr id="4113" name="Text Box 29"/>
          <p:cNvSpPr txBox="1">
            <a:spLocks noChangeArrowheads="1"/>
          </p:cNvSpPr>
          <p:nvPr/>
        </p:nvSpPr>
        <p:spPr bwMode="auto">
          <a:xfrm>
            <a:off x="2819400" y="3276600"/>
            <a:ext cx="3413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c</a:t>
            </a:r>
          </a:p>
        </p:txBody>
      </p:sp>
      <p:sp>
        <p:nvSpPr>
          <p:cNvPr id="4114" name="Text Box 30"/>
          <p:cNvSpPr txBox="1">
            <a:spLocks noChangeArrowheads="1"/>
          </p:cNvSpPr>
          <p:nvPr/>
        </p:nvSpPr>
        <p:spPr bwMode="auto">
          <a:xfrm>
            <a:off x="5943600" y="3276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E59E944-2A05-42B8-95FE-4271AB5E0CF9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20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35863" cy="44196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Draw the Hasse diagram for the “</a:t>
            </a:r>
            <a:r>
              <a:rPr lang="en-US" sz="2400" smtClean="0">
                <a:cs typeface="Arial" charset="0"/>
                <a:sym typeface="Symbol" pitchFamily="18" charset="2"/>
              </a:rPr>
              <a:t>≥</a:t>
            </a:r>
            <a:r>
              <a:rPr lang="en-US" sz="2400" smtClean="0"/>
              <a:t>” relation on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	{ 0, 1, 2, 3, 4, 5 }.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42677BE-1E0E-4287-BD30-CCAAF009DBBA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6148" name="Rectangle 31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smtClean="0"/>
              <a:t>Exercise 20 Solution</a:t>
            </a:r>
          </a:p>
        </p:txBody>
      </p:sp>
      <p:sp>
        <p:nvSpPr>
          <p:cNvPr id="6149" name="Rectangle 32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35863" cy="4419600"/>
          </a:xfrm>
          <a:noFill/>
        </p:spPr>
        <p:txBody>
          <a:bodyPr/>
          <a:lstStyle/>
          <a:p>
            <a:pPr marL="609600" indent="-609600" eaLnBrk="1" hangingPunct="1">
              <a:buFontTx/>
              <a:buNone/>
            </a:pPr>
            <a:r>
              <a:rPr lang="en-US" sz="2400" dirty="0" smtClean="0"/>
              <a:t>Draw the </a:t>
            </a:r>
            <a:r>
              <a:rPr lang="en-US" sz="2400" dirty="0" err="1" smtClean="0"/>
              <a:t>Hasse</a:t>
            </a:r>
            <a:r>
              <a:rPr lang="en-US" sz="2400" dirty="0" smtClean="0"/>
              <a:t> diagram for the “</a:t>
            </a:r>
            <a:r>
              <a:rPr lang="en-US" sz="2400" dirty="0" smtClean="0">
                <a:sym typeface="Symbol" pitchFamily="18" charset="2"/>
              </a:rPr>
              <a:t>≥</a:t>
            </a:r>
            <a:r>
              <a:rPr lang="en-US" sz="2400" dirty="0" smtClean="0"/>
              <a:t>” relation on </a:t>
            </a:r>
          </a:p>
          <a:p>
            <a:pPr marL="609600" indent="-609600" eaLnBrk="1" hangingPunct="1">
              <a:buFontTx/>
              <a:buNone/>
            </a:pPr>
            <a:r>
              <a:rPr lang="en-US" sz="2400" dirty="0" smtClean="0"/>
              <a:t>	{ 0, 1, 2, 3, 4, 5 }.</a:t>
            </a:r>
          </a:p>
          <a:p>
            <a:pPr marL="609600" indent="-609600" eaLnBrk="1" hangingPunct="1">
              <a:buFontTx/>
              <a:buNone/>
            </a:pPr>
            <a:endParaRPr lang="en-US" sz="2400" dirty="0" smtClean="0"/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2000" dirty="0" smtClean="0"/>
              <a:t>In a </a:t>
            </a:r>
            <a:r>
              <a:rPr lang="en-US" sz="2000" dirty="0" err="1" smtClean="0"/>
              <a:t>Hasse</a:t>
            </a:r>
            <a:r>
              <a:rPr lang="en-US" sz="2000" dirty="0" smtClean="0"/>
              <a:t> diagram:</a:t>
            </a:r>
            <a:endParaRPr lang="en-US" sz="2000" dirty="0" smtClean="0">
              <a:solidFill>
                <a:srgbClr val="7F0000"/>
              </a:solidFill>
            </a:endParaRP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7F0000"/>
                </a:solidFill>
              </a:rPr>
              <a:t>Direction is </a:t>
            </a:r>
            <a:r>
              <a:rPr lang="en-US" sz="2000" i="1" dirty="0" smtClean="0">
                <a:solidFill>
                  <a:srgbClr val="7F0000"/>
                </a:solidFill>
              </a:rPr>
              <a:t>implied</a:t>
            </a:r>
            <a:r>
              <a:rPr lang="en-US" sz="2000" dirty="0" smtClean="0">
                <a:solidFill>
                  <a:srgbClr val="7F0000"/>
                </a:solidFill>
              </a:rPr>
              <a:t> (up), hence omitted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</a:rPr>
              <a:t>  I.e., we use </a:t>
            </a:r>
            <a:r>
              <a:rPr lang="en-US" sz="1800" i="1" dirty="0" smtClean="0">
                <a:solidFill>
                  <a:srgbClr val="00007F"/>
                </a:solidFill>
              </a:rPr>
              <a:t>edges</a:t>
            </a:r>
            <a:r>
              <a:rPr lang="en-US" sz="1800" dirty="0" smtClean="0">
                <a:solidFill>
                  <a:srgbClr val="7F0000"/>
                </a:solidFill>
              </a:rPr>
              <a:t> instead of </a:t>
            </a:r>
            <a:r>
              <a:rPr lang="en-US" sz="1800" i="1" dirty="0" smtClean="0">
                <a:solidFill>
                  <a:srgbClr val="00007F"/>
                </a:solidFill>
              </a:rPr>
              <a:t>arcs</a:t>
            </a:r>
            <a:r>
              <a:rPr lang="en-US" sz="1800" dirty="0" smtClean="0">
                <a:solidFill>
                  <a:srgbClr val="7F0000"/>
                </a:solidFill>
              </a:rPr>
              <a:t>. </a:t>
            </a:r>
          </a:p>
          <a:p>
            <a:pPr marL="609600" indent="-609600" eaLnBrk="1" hangingPunct="1">
              <a:lnSpc>
                <a:spcPct val="120000"/>
              </a:lnSpc>
              <a:buFontTx/>
              <a:buAutoNum type="arabicPeriod"/>
            </a:pPr>
            <a:r>
              <a:rPr lang="en-US" sz="2000" dirty="0" smtClean="0">
                <a:solidFill>
                  <a:srgbClr val="7F0000"/>
                </a:solidFill>
              </a:rPr>
              <a:t>Edges implied by transitivity are omitted</a:t>
            </a:r>
          </a:p>
          <a:p>
            <a:pPr marL="609600" indent="-609600" eaLnBrk="1" hangingPunct="1">
              <a:buFontTx/>
              <a:buAutoNum type="arabicPeriod"/>
            </a:pPr>
            <a:endParaRPr lang="en-US" sz="2000" dirty="0" smtClean="0">
              <a:solidFill>
                <a:srgbClr val="7F0000"/>
              </a:solidFill>
            </a:endParaRPr>
          </a:p>
        </p:txBody>
      </p:sp>
      <p:grpSp>
        <p:nvGrpSpPr>
          <p:cNvPr id="6150" name="Group 33"/>
          <p:cNvGrpSpPr>
            <a:grpSpLocks/>
          </p:cNvGrpSpPr>
          <p:nvPr/>
        </p:nvGrpSpPr>
        <p:grpSpPr bwMode="auto">
          <a:xfrm>
            <a:off x="7183438" y="2046288"/>
            <a:ext cx="590550" cy="3881437"/>
            <a:chOff x="2304" y="288"/>
            <a:chExt cx="372" cy="3101"/>
          </a:xfrm>
        </p:grpSpPr>
        <p:sp>
          <p:nvSpPr>
            <p:cNvPr id="6151" name="Line 34"/>
            <p:cNvSpPr>
              <a:spLocks noChangeShapeType="1"/>
            </p:cNvSpPr>
            <p:nvPr/>
          </p:nvSpPr>
          <p:spPr bwMode="auto">
            <a:xfrm flipV="1">
              <a:off x="2352" y="432"/>
              <a:ext cx="0" cy="27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6152" name="Text Box 35"/>
            <p:cNvSpPr txBox="1">
              <a:spLocks noChangeArrowheads="1"/>
            </p:cNvSpPr>
            <p:nvPr/>
          </p:nvSpPr>
          <p:spPr bwMode="auto">
            <a:xfrm>
              <a:off x="2448" y="2975"/>
              <a:ext cx="228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5</a:t>
              </a:r>
            </a:p>
          </p:txBody>
        </p:sp>
        <p:sp>
          <p:nvSpPr>
            <p:cNvPr id="6153" name="Text Box 36"/>
            <p:cNvSpPr txBox="1">
              <a:spLocks noChangeArrowheads="1"/>
            </p:cNvSpPr>
            <p:nvPr/>
          </p:nvSpPr>
          <p:spPr bwMode="auto">
            <a:xfrm>
              <a:off x="2448" y="288"/>
              <a:ext cx="228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0</a:t>
              </a:r>
            </a:p>
          </p:txBody>
        </p:sp>
        <p:sp>
          <p:nvSpPr>
            <p:cNvPr id="6154" name="Text Box 37"/>
            <p:cNvSpPr txBox="1">
              <a:spLocks noChangeArrowheads="1"/>
            </p:cNvSpPr>
            <p:nvPr/>
          </p:nvSpPr>
          <p:spPr bwMode="auto">
            <a:xfrm>
              <a:off x="2448" y="864"/>
              <a:ext cx="228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1</a:t>
              </a:r>
            </a:p>
          </p:txBody>
        </p:sp>
        <p:sp>
          <p:nvSpPr>
            <p:cNvPr id="6155" name="Text Box 38"/>
            <p:cNvSpPr txBox="1">
              <a:spLocks noChangeArrowheads="1"/>
            </p:cNvSpPr>
            <p:nvPr/>
          </p:nvSpPr>
          <p:spPr bwMode="auto">
            <a:xfrm>
              <a:off x="2448" y="1392"/>
              <a:ext cx="228" cy="4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2</a:t>
              </a:r>
            </a:p>
          </p:txBody>
        </p:sp>
        <p:sp>
          <p:nvSpPr>
            <p:cNvPr id="6156" name="Text Box 39"/>
            <p:cNvSpPr txBox="1">
              <a:spLocks noChangeArrowheads="1"/>
            </p:cNvSpPr>
            <p:nvPr/>
          </p:nvSpPr>
          <p:spPr bwMode="auto">
            <a:xfrm>
              <a:off x="2448" y="1920"/>
              <a:ext cx="228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3</a:t>
              </a:r>
            </a:p>
          </p:txBody>
        </p:sp>
        <p:sp>
          <p:nvSpPr>
            <p:cNvPr id="6157" name="Text Box 40"/>
            <p:cNvSpPr txBox="1">
              <a:spLocks noChangeArrowheads="1"/>
            </p:cNvSpPr>
            <p:nvPr/>
          </p:nvSpPr>
          <p:spPr bwMode="auto">
            <a:xfrm>
              <a:off x="2448" y="2448"/>
              <a:ext cx="228" cy="41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8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/>
                <a:t>4</a:t>
              </a:r>
            </a:p>
          </p:txBody>
        </p:sp>
        <p:sp>
          <p:nvSpPr>
            <p:cNvPr id="6158" name="Oval 41"/>
            <p:cNvSpPr>
              <a:spLocks noChangeArrowheads="1"/>
            </p:cNvSpPr>
            <p:nvPr/>
          </p:nvSpPr>
          <p:spPr bwMode="auto">
            <a:xfrm>
              <a:off x="2304" y="3120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59" name="Oval 42"/>
            <p:cNvSpPr>
              <a:spLocks noChangeArrowheads="1"/>
            </p:cNvSpPr>
            <p:nvPr/>
          </p:nvSpPr>
          <p:spPr bwMode="auto">
            <a:xfrm>
              <a:off x="2304" y="38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0" name="Oval 43"/>
            <p:cNvSpPr>
              <a:spLocks noChangeArrowheads="1"/>
            </p:cNvSpPr>
            <p:nvPr/>
          </p:nvSpPr>
          <p:spPr bwMode="auto">
            <a:xfrm>
              <a:off x="2304" y="1008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1" name="Oval 44"/>
            <p:cNvSpPr>
              <a:spLocks noChangeArrowheads="1"/>
            </p:cNvSpPr>
            <p:nvPr/>
          </p:nvSpPr>
          <p:spPr bwMode="auto">
            <a:xfrm>
              <a:off x="2304" y="1536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2" name="Oval 45"/>
            <p:cNvSpPr>
              <a:spLocks noChangeArrowheads="1"/>
            </p:cNvSpPr>
            <p:nvPr/>
          </p:nvSpPr>
          <p:spPr bwMode="auto">
            <a:xfrm>
              <a:off x="2304" y="2064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163" name="Oval 46"/>
            <p:cNvSpPr>
              <a:spLocks noChangeArrowheads="1"/>
            </p:cNvSpPr>
            <p:nvPr/>
          </p:nvSpPr>
          <p:spPr bwMode="auto">
            <a:xfrm>
              <a:off x="2304" y="2592"/>
              <a:ext cx="96" cy="9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93C2FF7-ED0B-43AC-8023-312D78E924EE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648200"/>
          </a:xfrm>
        </p:spPr>
        <p:txBody>
          <a:bodyPr/>
          <a:lstStyle/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400" smtClean="0"/>
              <a:t>a) Show that there is </a:t>
            </a:r>
            <a:r>
              <a:rPr lang="en-US" sz="2400" smtClean="0">
                <a:solidFill>
                  <a:srgbClr val="7F0000"/>
                </a:solidFill>
              </a:rPr>
              <a:t>exactly 1</a:t>
            </a:r>
            <a:r>
              <a:rPr lang="en-US" sz="2400" smtClean="0"/>
              <a:t> greatest element of a poset, if such an element exists.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DD127646-BB7C-4E8F-A256-32DD0BF521E0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/>
            <a:r>
              <a:rPr lang="en-US" sz="4000">
                <a:solidFill>
                  <a:srgbClr val="7F0000"/>
                </a:solidFill>
                <a:latin typeface="Arial" charset="0"/>
              </a:rPr>
              <a:t>Exercise 40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04800" y="1524000"/>
            <a:ext cx="8529638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609600" indent="-609600">
              <a:lnSpc>
                <a:spcPct val="160000"/>
              </a:lnSpc>
              <a:spcBef>
                <a:spcPct val="20000"/>
              </a:spcBef>
            </a:pPr>
            <a:r>
              <a:rPr lang="en-US" sz="2400" dirty="0">
                <a:solidFill>
                  <a:srgbClr val="00007F"/>
                </a:solidFill>
                <a:latin typeface="Arial" charset="0"/>
              </a:rPr>
              <a:t>a) There is </a:t>
            </a:r>
            <a:r>
              <a:rPr lang="en-US" sz="2400" dirty="0">
                <a:solidFill>
                  <a:srgbClr val="7F0000"/>
                </a:solidFill>
                <a:latin typeface="Arial" charset="0"/>
              </a:rPr>
              <a:t>exactly 1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 greatest element of a </a:t>
            </a:r>
            <a:r>
              <a:rPr lang="en-US" sz="2400" dirty="0" err="1">
                <a:solidFill>
                  <a:srgbClr val="00007F"/>
                </a:solidFill>
                <a:latin typeface="Arial" charset="0"/>
              </a:rPr>
              <a:t>poset</a:t>
            </a:r>
            <a:r>
              <a:rPr lang="en-US" sz="2400" dirty="0">
                <a:solidFill>
                  <a:srgbClr val="00007F"/>
                </a:solidFill>
                <a:latin typeface="Arial" charset="0"/>
              </a:rPr>
              <a:t>, if such an element exists.</a:t>
            </a:r>
          </a:p>
          <a:p>
            <a:pPr marL="990600" lvl="1" indent="-533400">
              <a:lnSpc>
                <a:spcPct val="160000"/>
              </a:lnSpc>
              <a:spcBef>
                <a:spcPct val="20000"/>
              </a:spcBef>
            </a:pPr>
            <a:r>
              <a:rPr lang="en-US" sz="2400" dirty="0">
                <a:latin typeface="Arial" charset="0"/>
              </a:rPr>
              <a:t>Proof:</a:t>
            </a:r>
          </a:p>
          <a:p>
            <a:pPr marL="1371600" lvl="2" indent="-457200">
              <a:lnSpc>
                <a:spcPct val="16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000" dirty="0">
                <a:solidFill>
                  <a:srgbClr val="7F0000"/>
                </a:solidFill>
                <a:latin typeface="Arial" charset="0"/>
              </a:rPr>
              <a:t>By contradiction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: Assume x &amp; y are </a:t>
            </a:r>
            <a:r>
              <a:rPr lang="en-US" sz="2000" i="1" dirty="0">
                <a:solidFill>
                  <a:srgbClr val="7F0000"/>
                </a:solidFill>
                <a:latin typeface="Arial" charset="0"/>
              </a:rPr>
              <a:t>distinct</a:t>
            </a:r>
            <a:r>
              <a:rPr lang="en-US" sz="2000" dirty="0">
                <a:solidFill>
                  <a:srgbClr val="00009F"/>
                </a:solidFill>
                <a:latin typeface="Arial" charset="0"/>
              </a:rPr>
              <a:t> greatest elements.</a:t>
            </a:r>
          </a:p>
          <a:p>
            <a:pPr marL="1371600" lvl="2" indent="-457200">
              <a:lnSpc>
                <a:spcPct val="16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x </a:t>
            </a:r>
            <a:r>
              <a:rPr lang="en-US" sz="2000" b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y     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a: y is a greatest element)</a:t>
            </a:r>
          </a:p>
          <a:p>
            <a:pPr marL="1371600" lvl="2" indent="-457200">
              <a:lnSpc>
                <a:spcPct val="16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000" dirty="0">
                <a:solidFill>
                  <a:srgbClr val="00009F"/>
                </a:solidFill>
                <a:latin typeface="Arial" charset="0"/>
              </a:rPr>
              <a:t>y </a:t>
            </a:r>
            <a:r>
              <a:rPr lang="en-US" sz="2000" b="1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</a:t>
            </a: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 x     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a: x is a greatest element)</a:t>
            </a:r>
          </a:p>
          <a:p>
            <a:pPr marL="1371600" lvl="2" indent="-457200">
              <a:lnSpc>
                <a:spcPct val="160000"/>
              </a:lnSpc>
              <a:spcBef>
                <a:spcPct val="20000"/>
              </a:spcBef>
              <a:buFontTx/>
              <a:buAutoNum type="alphaLcParenR"/>
            </a:pPr>
            <a:r>
              <a:rPr lang="en-US" sz="2000" dirty="0">
                <a:solidFill>
                  <a:srgbClr val="00009F"/>
                </a:solidFill>
                <a:latin typeface="Arial" charset="0"/>
                <a:sym typeface="Symbol" pitchFamily="18" charset="2"/>
              </a:rPr>
              <a:t>x = y.     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(Step b &amp; c </a:t>
            </a:r>
            <a:r>
              <a:rPr lang="en-US" sz="2000" dirty="0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&amp; </a:t>
            </a:r>
            <a:r>
              <a:rPr lang="en-US" sz="2000" dirty="0" err="1" smtClean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antisymmetry</a:t>
            </a:r>
            <a:r>
              <a:rPr lang="en-US" sz="2000" dirty="0">
                <a:solidFill>
                  <a:srgbClr val="006600"/>
                </a:solidFill>
                <a:latin typeface="Arial" charset="0"/>
                <a:sym typeface="Symbol" pitchFamily="18" charset="2"/>
              </a:rPr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4D50DF2-2439-40FE-BF3F-9A126F5AE3E8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40 continued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160000"/>
              </a:lnSpc>
              <a:buFontTx/>
              <a:buNone/>
            </a:pPr>
            <a:r>
              <a:rPr lang="en-US" sz="2400" smtClean="0"/>
              <a:t>b) Show that there is </a:t>
            </a:r>
            <a:r>
              <a:rPr lang="en-US" sz="2400" smtClean="0">
                <a:solidFill>
                  <a:srgbClr val="7F0000"/>
                </a:solidFill>
              </a:rPr>
              <a:t>exactly 1</a:t>
            </a:r>
            <a:r>
              <a:rPr lang="en-US" sz="2400" smtClean="0"/>
              <a:t> least element, if such an element exists.</a:t>
            </a:r>
          </a:p>
          <a:p>
            <a:pPr marL="990600" lvl="1" indent="-533400" eaLnBrk="1" hangingPunct="1">
              <a:lnSpc>
                <a:spcPct val="160000"/>
              </a:lnSpc>
              <a:buFontTx/>
              <a:buNone/>
            </a:pPr>
            <a:r>
              <a:rPr lang="en-US" sz="2400" smtClean="0"/>
              <a:t>Proof: Similar to part a)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38416</TotalTime>
  <Words>1493</Words>
  <Application>Microsoft Macintosh PowerPoint</Application>
  <PresentationFormat>On-screen Show (4:3)</PresentationFormat>
  <Paragraphs>286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Default Design</vt:lpstr>
      <vt:lpstr>Partial Orderings:  Selected Exercises</vt:lpstr>
      <vt:lpstr>Partial Order</vt:lpstr>
      <vt:lpstr>Exercise 10</vt:lpstr>
      <vt:lpstr>PowerPoint Presentation</vt:lpstr>
      <vt:lpstr>Exercise 20</vt:lpstr>
      <vt:lpstr>Exercise 20 Solution</vt:lpstr>
      <vt:lpstr>Exercise 40</vt:lpstr>
      <vt:lpstr>PowerPoint Presentation</vt:lpstr>
      <vt:lpstr>Exercise 40 continued</vt:lpstr>
      <vt:lpstr>PowerPoint Presentation</vt:lpstr>
      <vt:lpstr>|S| = 0; | P( S ) | = 20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Topological Sorting</vt:lpstr>
      <vt:lpstr>Topological Sorting</vt:lpstr>
      <vt:lpstr>End 8.6</vt:lpstr>
      <vt:lpstr>Exercise 30</vt:lpstr>
      <vt:lpstr>Exercise 30 Solution</vt:lpstr>
      <vt:lpstr>Exercise 30 Solution</vt:lpstr>
      <vt:lpstr>50</vt:lpstr>
      <vt:lpstr>50 continued</vt:lpstr>
      <vt:lpstr>60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1054</cp:revision>
  <dcterms:created xsi:type="dcterms:W3CDTF">2001-03-22T17:43:43Z</dcterms:created>
  <dcterms:modified xsi:type="dcterms:W3CDTF">2016-08-25T18:48:31Z</dcterms:modified>
</cp:coreProperties>
</file>