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3" r:id="rId3"/>
    <p:sldId id="274" r:id="rId4"/>
    <p:sldId id="278" r:id="rId5"/>
    <p:sldId id="279" r:id="rId6"/>
    <p:sldId id="280" r:id="rId7"/>
    <p:sldId id="281" r:id="rId8"/>
    <p:sldId id="264" r:id="rId9"/>
    <p:sldId id="272" r:id="rId10"/>
    <p:sldId id="265" r:id="rId11"/>
    <p:sldId id="282" r:id="rId12"/>
    <p:sldId id="266" r:id="rId13"/>
    <p:sldId id="267" r:id="rId14"/>
    <p:sldId id="275" r:id="rId15"/>
    <p:sldId id="277" r:id="rId16"/>
    <p:sldId id="260" r:id="rId17"/>
    <p:sldId id="261" r:id="rId18"/>
    <p:sldId id="262" r:id="rId19"/>
    <p:sldId id="263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7F"/>
    <a:srgbClr val="000099"/>
    <a:srgbClr val="A80000"/>
    <a:srgbClr val="CCECFF"/>
    <a:srgbClr val="CCFFCC"/>
    <a:srgbClr val="CCCCFF"/>
    <a:srgbClr val="00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96BB63-2AB9-4E69-A17C-2F3E18EF2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8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32B453-ACCF-453A-B7D6-E0F091B8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4093F-8B12-4A01-BD2A-0EB6584F6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C9F2-C91E-47B1-9384-DF574106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A980-44AC-4EDD-B664-C7FF8B0C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1A245-A291-4D43-A4DD-96B587B1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9DBC-10B3-4A91-A9EC-A9421F7F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32DF-2578-468F-9903-5CC500432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9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655B-0997-41FA-AB5A-1524FB51C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57B6-75FC-4C29-901B-8604E4E91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12670-38D9-4B5D-966A-87D54B924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7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A3C91-EF1D-4E92-B791-0DB434A4E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8A5D-50C2-4F27-9E8B-E69CE5848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2B48B4-7EAB-4B0B-B1E5-A0DC3EB36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Equivalence Relations: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34DAF5-80ED-450A-8068-00DB4DBC7896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 continued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b) Interpret the equivalence classes of the equivalence relation R in Exercise 16.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2BCF3C-2A6E-4E9D-A057-3F6113A755D3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 continued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1676400"/>
            <a:ext cx="769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b) Interpret the equivalence classes of the equivalence relation R in Exercise 16.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en-US" sz="2400">
                <a:solidFill>
                  <a:srgbClr val="7F0000"/>
                </a:solidFill>
                <a:latin typeface="Arial" charset="0"/>
              </a:rPr>
              <a:t>Answer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16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Each equivalence class contains all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(p, q),</a:t>
            </a:r>
            <a:r>
              <a:rPr lang="en-US" sz="2400">
                <a:latin typeface="Arial" charset="0"/>
              </a:rPr>
              <a:t> which, as fractions, have the same value (i.e., the same element of </a:t>
            </a:r>
            <a:r>
              <a:rPr lang="en-US" sz="2400" b="1">
                <a:latin typeface="Arial" charset="0"/>
              </a:rPr>
              <a:t>Q</a:t>
            </a:r>
            <a:r>
              <a:rPr lang="en-US" sz="2400" baseline="30000">
                <a:latin typeface="Arial" charset="0"/>
              </a:rPr>
              <a:t>+</a:t>
            </a:r>
            <a:r>
              <a:rPr lang="en-US" sz="2400">
                <a:latin typeface="Arial" charset="0"/>
              </a:rPr>
              <a:t>).</a:t>
            </a:r>
          </a:p>
          <a:p>
            <a:pPr marL="742950" lvl="1" indent="-285750">
              <a:lnSpc>
                <a:spcPct val="160000"/>
              </a:lnSpc>
              <a:spcBef>
                <a:spcPct val="20000"/>
              </a:spcBef>
            </a:pPr>
            <a:r>
              <a:rPr lang="en-US" sz="2000">
                <a:solidFill>
                  <a:srgbClr val="007F00"/>
                </a:solidFill>
                <a:latin typeface="Arial" charset="0"/>
              </a:rPr>
              <a:t>(The fact that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3/7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=</a:t>
            </a:r>
            <a:r>
              <a:rPr lang="en-US" sz="200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15/35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007F00"/>
                </a:solidFill>
                <a:latin typeface="Arial" charset="0"/>
              </a:rPr>
              <a:t>confuses some small children.)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DCD74E-703B-45CE-BD4A-DDDB142E4E5F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50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A partition P’ is a </a:t>
            </a:r>
            <a:r>
              <a:rPr lang="en-US" sz="2400" i="1" dirty="0" smtClean="0">
                <a:solidFill>
                  <a:srgbClr val="7F0000"/>
                </a:solidFill>
              </a:rPr>
              <a:t>refinement of partition P </a:t>
            </a:r>
            <a:r>
              <a:rPr lang="en-US" sz="2400" dirty="0" smtClean="0"/>
              <a:t>when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sym typeface="Symbol" pitchFamily="18" charset="2"/>
              </a:rPr>
              <a:t>	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="1" dirty="0" smtClean="0">
                <a:sym typeface="Symbol" pitchFamily="18" charset="2"/>
              </a:rPr>
              <a:t>  </a:t>
            </a:r>
            <a:r>
              <a:rPr lang="en-US" sz="2400" dirty="0" smtClean="0"/>
              <a:t>P’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ym typeface="Symbol" pitchFamily="18" charset="2"/>
              </a:rPr>
              <a:t>y</a:t>
            </a:r>
            <a:r>
              <a:rPr lang="en-US" sz="2400" b="1" dirty="0" smtClean="0">
                <a:sym typeface="Symbol" pitchFamily="18" charset="2"/>
              </a:rPr>
              <a:t>  </a:t>
            </a:r>
            <a:r>
              <a:rPr lang="en-US" sz="2400" dirty="0" smtClean="0">
                <a:sym typeface="Symbol" pitchFamily="18" charset="2"/>
              </a:rPr>
              <a:t>P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 y.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6600"/>
                </a:solidFill>
              </a:rPr>
              <a:t>(Illustrate.)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Let partition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 consist of sets of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</a:rPr>
              <a:t>	people living in the same US state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Let partition </a:t>
            </a:r>
            <a:r>
              <a:rPr lang="en-US" sz="2400" dirty="0" smtClean="0">
                <a:solidFill>
                  <a:srgbClr val="7F0000"/>
                </a:solidFill>
              </a:rPr>
              <a:t>P’</a:t>
            </a:r>
            <a:r>
              <a:rPr lang="en-US" sz="2400" dirty="0" smtClean="0"/>
              <a:t> consist of sets of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</a:rPr>
              <a:t>	people living in the </a:t>
            </a:r>
            <a:r>
              <a:rPr lang="en-US" sz="2400" i="1" dirty="0" smtClean="0"/>
              <a:t>same county</a:t>
            </a:r>
            <a:r>
              <a:rPr lang="en-US" sz="2400" i="1" dirty="0" smtClean="0">
                <a:solidFill>
                  <a:srgbClr val="7F0000"/>
                </a:solidFill>
              </a:rPr>
              <a:t> of a state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Show that </a:t>
            </a:r>
            <a:r>
              <a:rPr lang="en-US" sz="2400" dirty="0" smtClean="0">
                <a:solidFill>
                  <a:srgbClr val="7F0000"/>
                </a:solidFill>
              </a:rPr>
              <a:t>P’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7F0000"/>
                </a:solidFill>
              </a:rPr>
              <a:t>refinement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C76937-7219-4106-A38B-B58F09CA8A86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50 continued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It suffices to note that: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Every county is </a:t>
            </a:r>
            <a:r>
              <a:rPr lang="en-US" sz="2400" smtClean="0">
                <a:solidFill>
                  <a:srgbClr val="7F0000"/>
                </a:solidFill>
              </a:rPr>
              <a:t>contained</a:t>
            </a:r>
            <a:r>
              <a:rPr lang="en-US" sz="2400" smtClean="0"/>
              <a:t> within its state: 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	No county spans 2 states.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A62CEE-6843-48BC-83B9-0DAAC3169D0A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62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Determine the number of equivalent relations on a set with </a:t>
            </a:r>
            <a:r>
              <a:rPr lang="en-US" sz="2400" smtClean="0">
                <a:solidFill>
                  <a:srgbClr val="7F0000"/>
                </a:solidFill>
              </a:rPr>
              <a:t>4</a:t>
            </a:r>
            <a:r>
              <a:rPr lang="en-US" sz="2400" smtClean="0"/>
              <a:t> elements by listing them.</a:t>
            </a:r>
            <a:endParaRPr lang="en-US" sz="2800" smtClean="0"/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How would you </a:t>
            </a:r>
            <a:r>
              <a:rPr lang="en-US" sz="2400" i="1" smtClean="0">
                <a:solidFill>
                  <a:srgbClr val="7F0000"/>
                </a:solidFill>
              </a:rPr>
              <a:t>represent</a:t>
            </a:r>
            <a:r>
              <a:rPr lang="en-US" sz="2400" smtClean="0"/>
              <a:t> the equivalence relations that you list?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6732AE-2FC4-4F12-A51C-CBA73EA3A72D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8.5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4E6768-60ED-44FE-AADD-D0555168602A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10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800" smtClean="0"/>
              <a:t>Suppose A </a:t>
            </a:r>
            <a:r>
              <a:rPr lang="en-US" sz="2800" b="1" smtClean="0">
                <a:sym typeface="Symbol" pitchFamily="18" charset="2"/>
              </a:rPr>
              <a:t>  </a:t>
            </a:r>
            <a:r>
              <a:rPr lang="en-US" sz="2800" smtClean="0">
                <a:sym typeface="Symbol" pitchFamily="18" charset="2"/>
              </a:rPr>
              <a:t>&amp; R is an equivalence relation on A. 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Show </a:t>
            </a:r>
            <a:r>
              <a:rPr lang="en-US" sz="2800" b="1" smtClean="0">
                <a:sym typeface="Symbol" pitchFamily="18" charset="2"/>
              </a:rPr>
              <a:t></a:t>
            </a:r>
            <a:r>
              <a:rPr lang="en-US" sz="2800" smtClean="0">
                <a:sym typeface="Symbol" pitchFamily="18" charset="2"/>
              </a:rPr>
              <a:t>f </a:t>
            </a:r>
            <a:r>
              <a:rPr lang="en-US" sz="2800" b="1" smtClean="0">
                <a:sym typeface="Symbol" pitchFamily="18" charset="2"/>
              </a:rPr>
              <a:t></a:t>
            </a:r>
            <a:r>
              <a:rPr lang="en-US" sz="2800" smtClean="0">
                <a:sym typeface="Symbol" pitchFamily="18" charset="2"/>
              </a:rPr>
              <a:t>X f: A </a:t>
            </a:r>
            <a:r>
              <a:rPr lang="en-US" sz="2800" b="1" smtClean="0">
                <a:sym typeface="Symbol" pitchFamily="18" charset="2"/>
              </a:rPr>
              <a:t></a:t>
            </a:r>
            <a:r>
              <a:rPr lang="en-US" sz="2800" smtClean="0">
                <a:sym typeface="Symbol" pitchFamily="18" charset="2"/>
              </a:rPr>
              <a:t> X such that a </a:t>
            </a:r>
            <a:r>
              <a:rPr lang="en-US" sz="28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~</a:t>
            </a:r>
            <a:r>
              <a:rPr lang="en-US" sz="28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b </a:t>
            </a:r>
            <a:r>
              <a:rPr lang="en-US" sz="2800" b="1" smtClean="0">
                <a:sym typeface="Symbol" pitchFamily="18" charset="2"/>
              </a:rPr>
              <a:t> </a:t>
            </a:r>
            <a:r>
              <a:rPr lang="en-US" sz="2800" smtClean="0">
                <a:sym typeface="Symbol" pitchFamily="18" charset="2"/>
              </a:rPr>
              <a:t>f( a ) = f( b ).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Proof.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sz="2800" smtClean="0">
                <a:sym typeface="Symbol" pitchFamily="18" charset="2"/>
              </a:rPr>
              <a:t>Let f : A </a:t>
            </a:r>
            <a:r>
              <a:rPr lang="en-US" sz="2800" b="1" smtClean="0">
                <a:sym typeface="Symbol" pitchFamily="18" charset="2"/>
              </a:rPr>
              <a:t></a:t>
            </a:r>
            <a:r>
              <a:rPr lang="en-US" sz="2800" smtClean="0">
                <a:sym typeface="Symbol" pitchFamily="18" charset="2"/>
              </a:rPr>
              <a:t> X, where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smtClean="0">
                <a:sym typeface="Symbol" pitchFamily="18" charset="2"/>
              </a:rPr>
              <a:t>X = { [a] | [a] is an equivalence class of R }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a f (a ) = [a].</a:t>
            </a:r>
          </a:p>
          <a:p>
            <a:pPr marL="609600" indent="-609600" eaLnBrk="1" hangingPunct="1">
              <a:lnSpc>
                <a:spcPct val="130000"/>
              </a:lnSpc>
              <a:buFontTx/>
              <a:buAutoNum type="arabicPeriod"/>
            </a:pPr>
            <a:r>
              <a:rPr lang="en-US" sz="2800" smtClean="0">
                <a:sym typeface="Symbol" pitchFamily="18" charset="2"/>
              </a:rPr>
              <a:t>Then, </a:t>
            </a:r>
            <a:r>
              <a:rPr lang="en-US" sz="2800" b="1" smtClean="0">
                <a:sym typeface="Symbol" pitchFamily="18" charset="2"/>
              </a:rPr>
              <a:t>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b="1" smtClean="0">
                <a:sym typeface="Symbol" pitchFamily="18" charset="2"/>
              </a:rPr>
              <a:t></a:t>
            </a:r>
            <a:r>
              <a:rPr lang="en-US" sz="2800" smtClean="0">
                <a:sym typeface="Symbol" pitchFamily="18" charset="2"/>
              </a:rPr>
              <a:t>b</a:t>
            </a:r>
            <a:r>
              <a:rPr lang="en-US" sz="2800" b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~</a:t>
            </a:r>
            <a:r>
              <a:rPr lang="en-US" sz="2800" smtClean="0">
                <a:sym typeface="Symbol" pitchFamily="18" charset="2"/>
              </a:rPr>
              <a:t> b </a:t>
            </a:r>
            <a:r>
              <a:rPr lang="en-US" sz="2800" b="1" smtClean="0">
                <a:sym typeface="Symbol" pitchFamily="18" charset="2"/>
              </a:rPr>
              <a:t></a:t>
            </a:r>
            <a:r>
              <a:rPr lang="en-US" sz="2800" smtClean="0">
                <a:sym typeface="Symbol" pitchFamily="18" charset="2"/>
              </a:rPr>
              <a:t> f( a ) = [a] = [b] = f( b 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67E582-97EB-42BF-B384-64ABD676FB97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20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419600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 be the set of </a:t>
            </a:r>
            <a:r>
              <a:rPr lang="en-US" sz="2400" dirty="0" smtClean="0">
                <a:solidFill>
                  <a:srgbClr val="7F0000"/>
                </a:solidFill>
              </a:rPr>
              <a:t>people</a:t>
            </a:r>
            <a:r>
              <a:rPr lang="en-US" sz="2400" dirty="0" smtClean="0"/>
              <a:t> who visited web </a:t>
            </a:r>
            <a:r>
              <a:rPr lang="en-US" sz="2400" dirty="0" smtClean="0">
                <a:solidFill>
                  <a:srgbClr val="000099"/>
                </a:solidFill>
              </a:rPr>
              <a:t>page</a:t>
            </a:r>
            <a:r>
              <a:rPr lang="en-US" sz="2400" dirty="0" smtClean="0">
                <a:solidFill>
                  <a:srgbClr val="7F0000"/>
                </a:solidFill>
              </a:rPr>
              <a:t> W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R</a:t>
            </a:r>
            <a:r>
              <a:rPr lang="en-US" sz="2400" dirty="0" smtClean="0"/>
              <a:t> be a relation on </a:t>
            </a:r>
            <a:r>
              <a:rPr lang="en-US" sz="2400" dirty="0" smtClean="0">
                <a:solidFill>
                  <a:srgbClr val="7F0000"/>
                </a:solidFill>
              </a:rPr>
              <a:t>P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7F0000"/>
                </a:solidFill>
              </a:rPr>
              <a:t>x</a:t>
            </a:r>
            <a:r>
              <a:rPr lang="en-US" sz="2400" dirty="0" err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R</a:t>
            </a:r>
            <a:r>
              <a:rPr lang="en-US" sz="2400" dirty="0" err="1" smtClean="0">
                <a:solidFill>
                  <a:srgbClr val="7F0000"/>
                </a:solidFill>
              </a:rPr>
              <a:t>y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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 &amp;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 visit the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same sequence</a:t>
            </a:r>
            <a:r>
              <a:rPr lang="en-US" sz="2400" dirty="0" smtClean="0">
                <a:sym typeface="Symbol" pitchFamily="18" charset="2"/>
              </a:rPr>
              <a:t> of web pages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since</a:t>
            </a:r>
            <a:r>
              <a:rPr lang="en-US" sz="2400" dirty="0" smtClean="0">
                <a:sym typeface="Symbol" pitchFamily="18" charset="2"/>
              </a:rPr>
              <a:t> visiting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until they exit the browser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dirty="0" smtClean="0">
                <a:sym typeface="Symbol" pitchFamily="18" charset="2"/>
              </a:rPr>
              <a:t> Is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R </a:t>
            </a:r>
            <a:r>
              <a:rPr lang="en-US" sz="2400" dirty="0" smtClean="0">
                <a:sym typeface="Symbol" pitchFamily="18" charset="2"/>
              </a:rPr>
              <a:t>an equivalence relation?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s( p )</a:t>
            </a:r>
            <a:r>
              <a:rPr lang="en-US" sz="2400" dirty="0" smtClean="0">
                <a:sym typeface="Symbol" pitchFamily="18" charset="2"/>
              </a:rPr>
              <a:t> be the </a:t>
            </a:r>
            <a:r>
              <a:rPr lang="en-US" sz="2400" i="1" dirty="0" smtClean="0">
                <a:sym typeface="Symbol" pitchFamily="18" charset="2"/>
              </a:rPr>
              <a:t>sequence</a:t>
            </a:r>
            <a:r>
              <a:rPr lang="en-US" sz="2400" dirty="0" smtClean="0">
                <a:sym typeface="Symbol" pitchFamily="18" charset="2"/>
              </a:rPr>
              <a:t> of web pages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 visits </a:t>
            </a:r>
            <a:r>
              <a:rPr lang="en-US" sz="2400" i="1" dirty="0" smtClean="0">
                <a:sym typeface="Symbol" pitchFamily="18" charset="2"/>
              </a:rPr>
              <a:t>since</a:t>
            </a:r>
            <a:r>
              <a:rPr lang="en-US" sz="2400" dirty="0" smtClean="0">
                <a:sym typeface="Symbol" pitchFamily="18" charset="2"/>
              </a:rPr>
              <a:t> visiting W </a:t>
            </a:r>
            <a:r>
              <a:rPr lang="en-US" sz="2400" i="1" dirty="0" smtClean="0">
                <a:sym typeface="Symbol" pitchFamily="18" charset="2"/>
              </a:rPr>
              <a:t>until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 exits the browser.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95C248-D97D-4E8C-9A78-A161A867A8BA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continued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400" smtClean="0"/>
              <a:t>That is, </a:t>
            </a:r>
            <a:r>
              <a:rPr lang="en-US" sz="2400" smtClean="0">
                <a:solidFill>
                  <a:srgbClr val="7F0000"/>
                </a:solidFill>
              </a:rPr>
              <a:t>x</a:t>
            </a:r>
            <a:r>
              <a:rPr lang="en-US" sz="2400" smtClean="0"/>
              <a:t>R</a:t>
            </a:r>
            <a:r>
              <a:rPr lang="en-US" sz="2400" smtClean="0">
                <a:solidFill>
                  <a:srgbClr val="7F0000"/>
                </a:solidFill>
              </a:rPr>
              <a:t>y</a:t>
            </a:r>
            <a:r>
              <a:rPr lang="en-US" sz="2400" smtClean="0"/>
              <a:t> means s( </a:t>
            </a:r>
            <a:r>
              <a:rPr lang="en-US" sz="2400" smtClean="0">
                <a:solidFill>
                  <a:srgbClr val="7F0000"/>
                </a:solidFill>
              </a:rPr>
              <a:t>x</a:t>
            </a:r>
            <a:r>
              <a:rPr lang="en-US" sz="2400" smtClean="0"/>
              <a:t> ) </a:t>
            </a:r>
            <a:r>
              <a:rPr lang="en-US" sz="2400" smtClean="0">
                <a:solidFill>
                  <a:srgbClr val="7F0000"/>
                </a:solidFill>
              </a:rPr>
              <a:t>=</a:t>
            </a:r>
            <a:r>
              <a:rPr lang="en-US" sz="2400" smtClean="0"/>
              <a:t> s( </a:t>
            </a:r>
            <a:r>
              <a:rPr lang="en-US" sz="2400" smtClean="0">
                <a:solidFill>
                  <a:srgbClr val="7F0000"/>
                </a:solidFill>
              </a:rPr>
              <a:t>y</a:t>
            </a:r>
            <a:r>
              <a:rPr lang="en-US" sz="2400" smtClean="0"/>
              <a:t> ).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x xRx: </a:t>
            </a:r>
            <a:r>
              <a:rPr lang="en-US" sz="2400" smtClean="0">
                <a:solidFill>
                  <a:srgbClr val="006600"/>
                </a:solidFill>
                <a:sym typeface="Symbol" pitchFamily="18" charset="2"/>
              </a:rPr>
              <a:t>R is reflexive.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Since</a:t>
            </a:r>
            <a:r>
              <a:rPr lang="en-US" sz="2000" b="1" smtClean="0">
                <a:sym typeface="Symbol" pitchFamily="18" charset="2"/>
              </a:rPr>
              <a:t> </a:t>
            </a:r>
            <a:r>
              <a:rPr lang="en-US" sz="2000" smtClean="0">
                <a:sym typeface="Symbol" pitchFamily="18" charset="2"/>
              </a:rPr>
              <a:t>x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s( x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x ).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x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y ( xRy </a:t>
            </a:r>
            <a:r>
              <a:rPr lang="en-US" sz="2400" b="1" smtClean="0">
                <a:sym typeface="Symbol" pitchFamily="18" charset="2"/>
              </a:rPr>
              <a:t> </a:t>
            </a:r>
            <a:r>
              <a:rPr lang="en-US" sz="2400" smtClean="0">
                <a:sym typeface="Symbol" pitchFamily="18" charset="2"/>
              </a:rPr>
              <a:t>yRx ): </a:t>
            </a:r>
            <a:r>
              <a:rPr lang="en-US" sz="2400" smtClean="0">
                <a:solidFill>
                  <a:srgbClr val="006600"/>
                </a:solidFill>
                <a:sym typeface="Symbol" pitchFamily="18" charset="2"/>
              </a:rPr>
              <a:t>R is symmetric.</a:t>
            </a:r>
            <a:endParaRPr lang="en-US" sz="2400" smtClean="0">
              <a:sym typeface="Symbol" pitchFamily="18" charset="2"/>
            </a:endParaRP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Since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s( x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y ) </a:t>
            </a:r>
            <a:r>
              <a:rPr lang="en-US" sz="2000" b="1" smtClean="0">
                <a:solidFill>
                  <a:srgbClr val="00007F"/>
                </a:solidFill>
                <a:sym typeface="Symbol" pitchFamily="18" charset="2"/>
              </a:rPr>
              <a:t></a:t>
            </a:r>
            <a:r>
              <a:rPr lang="en-US" sz="2000" b="1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s (y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x ).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x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y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z ( ( xRy </a:t>
            </a:r>
            <a:r>
              <a:rPr lang="en-US" sz="2400" b="1" smtClean="0">
                <a:sym typeface="Symbol" pitchFamily="18" charset="2"/>
              </a:rPr>
              <a:t> </a:t>
            </a:r>
            <a:r>
              <a:rPr lang="en-US" sz="2400" smtClean="0">
                <a:sym typeface="Symbol" pitchFamily="18" charset="2"/>
              </a:rPr>
              <a:t>yRz ) </a:t>
            </a:r>
            <a:r>
              <a:rPr lang="en-US" sz="2400" b="1" smtClean="0">
                <a:sym typeface="Symbol" pitchFamily="18" charset="2"/>
              </a:rPr>
              <a:t> </a:t>
            </a:r>
            <a:r>
              <a:rPr lang="en-US" sz="2400" smtClean="0">
                <a:sym typeface="Symbol" pitchFamily="18" charset="2"/>
              </a:rPr>
              <a:t>xRz ): </a:t>
            </a:r>
            <a:r>
              <a:rPr lang="en-US" sz="2400" smtClean="0">
                <a:solidFill>
                  <a:srgbClr val="006600"/>
                </a:solidFill>
                <a:sym typeface="Symbol" pitchFamily="18" charset="2"/>
              </a:rPr>
              <a:t>R is transitive.</a:t>
            </a:r>
            <a:endParaRPr lang="en-US" sz="2400" smtClean="0">
              <a:sym typeface="Symbol" pitchFamily="18" charset="2"/>
            </a:endParaRP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Since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( s( x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y ) </a:t>
            </a:r>
            <a:r>
              <a:rPr lang="en-US" sz="2000" b="1" smtClean="0">
                <a:solidFill>
                  <a:srgbClr val="00007F"/>
                </a:solidFill>
                <a:sym typeface="Symbol" pitchFamily="18" charset="2"/>
              </a:rPr>
              <a:t></a:t>
            </a:r>
            <a:r>
              <a:rPr lang="en-US" sz="2000" b="1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s( y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z ) ) </a:t>
            </a:r>
            <a:r>
              <a:rPr lang="en-US" sz="2000" b="1" smtClean="0">
                <a:solidFill>
                  <a:srgbClr val="00007F"/>
                </a:solidFill>
                <a:sym typeface="Symbol" pitchFamily="18" charset="2"/>
              </a:rPr>
              <a:t></a:t>
            </a:r>
            <a:r>
              <a:rPr lang="en-US" sz="2000" b="1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s( x )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 s( z ).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400" smtClean="0">
                <a:sym typeface="Symbol" pitchFamily="18" charset="2"/>
              </a:rPr>
              <a:t>Therefore, R is an equivalence relation.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6B12D6-A599-47CA-8223-5FA92E70E692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196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400" smtClean="0"/>
              <a:t>What are the </a:t>
            </a:r>
            <a:r>
              <a:rPr lang="en-US" sz="2400" smtClean="0">
                <a:solidFill>
                  <a:srgbClr val="7F0000"/>
                </a:solidFill>
              </a:rPr>
              <a:t>equivalence classes</a:t>
            </a:r>
            <a:r>
              <a:rPr lang="en-US" sz="2400" smtClean="0"/>
              <a:t> of the bit strings for the equivalence relation of Exercise 11?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Ex. 11: Let S = { x | x is a bit string of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≥ 3 bits. }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cs typeface="Arial" charset="0"/>
                <a:sym typeface="Symbol" pitchFamily="18" charset="2"/>
              </a:rPr>
              <a:t>Define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xRy</a:t>
            </a:r>
            <a:r>
              <a:rPr lang="en-US" sz="2400" smtClean="0">
                <a:cs typeface="Arial" charset="0"/>
                <a:sym typeface="Symbol" pitchFamily="18" charset="2"/>
              </a:rPr>
              <a:t> such that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x agrees with y on the left 3 bits</a:t>
            </a:r>
            <a:r>
              <a:rPr lang="en-US" sz="2400" smtClean="0">
                <a:cs typeface="Arial" charset="0"/>
                <a:sym typeface="Symbol" pitchFamily="18" charset="2"/>
              </a:rPr>
              <a:t>     (e.g.,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101</a:t>
            </a:r>
            <a:r>
              <a:rPr lang="en-US" sz="2400" smtClean="0">
                <a:cs typeface="Arial" charset="0"/>
                <a:sym typeface="Symbol" pitchFamily="18" charset="2"/>
              </a:rPr>
              <a:t>11 ~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101</a:t>
            </a:r>
            <a:r>
              <a:rPr lang="en-US" sz="2400" smtClean="0">
                <a:cs typeface="Arial" charset="0"/>
                <a:sym typeface="Symbol" pitchFamily="18" charset="2"/>
              </a:rPr>
              <a:t>000).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lphaLcParenR"/>
            </a:pPr>
            <a:r>
              <a:rPr lang="en-US" sz="2400" smtClean="0">
                <a:cs typeface="Arial" charset="0"/>
                <a:sym typeface="Symbol" pitchFamily="18" charset="2"/>
              </a:rPr>
              <a:t>010       </a:t>
            </a:r>
            <a:endParaRPr lang="en-US" sz="2400" smtClean="0">
              <a:solidFill>
                <a:srgbClr val="A80000"/>
              </a:solidFill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AutoNum type="alphaLcParenR"/>
            </a:pPr>
            <a:r>
              <a:rPr lang="en-US" sz="2400" smtClean="0">
                <a:cs typeface="Arial" charset="0"/>
                <a:sym typeface="Symbol" pitchFamily="18" charset="2"/>
              </a:rPr>
              <a:t>1011</a:t>
            </a:r>
            <a:endParaRPr lang="en-US" sz="2400" smtClean="0">
              <a:solidFill>
                <a:srgbClr val="A80000"/>
              </a:solidFill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AutoNum type="alphaLcParenR"/>
            </a:pPr>
            <a:r>
              <a:rPr lang="en-US" sz="2400" smtClean="0">
                <a:cs typeface="Arial" charset="0"/>
                <a:sym typeface="Symbol" pitchFamily="18" charset="2"/>
              </a:rPr>
              <a:t>11111</a:t>
            </a:r>
            <a:endParaRPr lang="en-US" sz="2400" smtClean="0">
              <a:solidFill>
                <a:srgbClr val="A80000"/>
              </a:solidFill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AutoNum type="alphaLcParenR"/>
            </a:pPr>
            <a:r>
              <a:rPr lang="en-US" sz="2400" smtClean="0">
                <a:cs typeface="Arial" charset="0"/>
                <a:sym typeface="Symbol" pitchFamily="18" charset="2"/>
              </a:rPr>
              <a:t>01010101</a:t>
            </a:r>
            <a:endParaRPr lang="en-US" sz="2400" smtClean="0">
              <a:solidFill>
                <a:srgbClr val="A80000"/>
              </a:solidFill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A63A6F-EFF3-407B-AD65-14CE0DFE161C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Relation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 E be a relation on set A.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E is an </a:t>
            </a:r>
            <a:r>
              <a:rPr lang="en-US" sz="2400" i="1" dirty="0" smtClean="0">
                <a:solidFill>
                  <a:srgbClr val="7F0000"/>
                </a:solidFill>
              </a:rPr>
              <a:t>equivalence relation</a:t>
            </a:r>
            <a:r>
              <a:rPr lang="en-US" sz="2400" i="1" dirty="0" smtClean="0"/>
              <a:t> </a:t>
            </a:r>
            <a:r>
              <a:rPr lang="en-US" sz="2400" dirty="0" smtClean="0"/>
              <a:t>if &amp; only if it is: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Reflexive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Symmetric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Transitive.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Examples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7F0000"/>
                </a:solidFill>
              </a:rPr>
              <a:t>a E b</a:t>
            </a:r>
            <a:r>
              <a:rPr lang="en-US" sz="2400" dirty="0" smtClean="0"/>
              <a:t> when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b</a:t>
            </a:r>
            <a:r>
              <a:rPr lang="en-US" sz="2400" dirty="0" smtClean="0"/>
              <a:t> ( mod 5 ).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Over </a:t>
            </a:r>
            <a:r>
              <a:rPr lang="en-US" sz="2400" b="1" dirty="0" smtClean="0">
                <a:solidFill>
                  <a:srgbClr val="008000"/>
                </a:solidFill>
              </a:rPr>
              <a:t>N</a:t>
            </a:r>
            <a:r>
              <a:rPr lang="en-US" sz="2400" dirty="0" smtClean="0">
                <a:solidFill>
                  <a:srgbClr val="008000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7F0000"/>
                </a:solidFill>
              </a:rPr>
              <a:t>a E b</a:t>
            </a:r>
            <a:r>
              <a:rPr lang="en-US" sz="2400" dirty="0" smtClean="0"/>
              <a:t> when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dirty="0" smtClean="0"/>
              <a:t> is a sibling of </a:t>
            </a:r>
            <a:r>
              <a:rPr lang="en-US" sz="2400" dirty="0" smtClean="0">
                <a:solidFill>
                  <a:srgbClr val="7F0000"/>
                </a:solidFill>
              </a:rPr>
              <a:t>b</a:t>
            </a:r>
            <a:r>
              <a:rPr lang="en-US" sz="2400" dirty="0" smtClean="0"/>
              <a:t>.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Over humans)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</a:t>
            </a:r>
            <a:r>
              <a:rPr lang="en-US" sz="1400" smtClean="0"/>
              <a:t>Peter Cappello</a:t>
            </a:r>
            <a:endParaRPr lang="en-US" sz="1400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0B7E4B-AED4-40C5-9DD1-EBB0B1CDFC6B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Exercise 30 Answer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19600"/>
          </a:xfrm>
          <a:noFill/>
        </p:spPr>
        <p:txBody>
          <a:bodyPr/>
          <a:lstStyle/>
          <a:p>
            <a:pPr marL="609600" indent="-609600" eaLnBrk="1" hangingPunct="1">
              <a:spcBef>
                <a:spcPts val="900"/>
              </a:spcBef>
            </a:pPr>
            <a:r>
              <a:rPr lang="en-US" sz="2400" dirty="0" smtClean="0">
                <a:sym typeface="Symbol" pitchFamily="18" charset="2"/>
              </a:rPr>
              <a:t>010           </a:t>
            </a:r>
          </a:p>
          <a:p>
            <a:pPr marL="990600" lvl="1" indent="-533400" eaLnBrk="1" hangingPunct="1">
              <a:spcBef>
                <a:spcPts val="900"/>
              </a:spcBef>
              <a:buFontTx/>
              <a:buNone/>
            </a:pPr>
            <a:r>
              <a:rPr lang="en-US" sz="2400" dirty="0" smtClean="0">
                <a:sym typeface="Symbol" pitchFamily="18" charset="2"/>
              </a:rPr>
              <a:t>(answer: all strings that begin with 010)</a:t>
            </a:r>
          </a:p>
          <a:p>
            <a:pPr marL="609600" indent="-609600" eaLnBrk="1" hangingPunct="1">
              <a:spcBef>
                <a:spcPts val="900"/>
              </a:spcBef>
            </a:pPr>
            <a:r>
              <a:rPr lang="en-US" sz="2400" dirty="0" smtClean="0">
                <a:sym typeface="Symbol" pitchFamily="18" charset="2"/>
              </a:rPr>
              <a:t>1011         </a:t>
            </a:r>
          </a:p>
          <a:p>
            <a:pPr marL="990600" lvl="1" indent="-533400" eaLnBrk="1" hangingPunct="1">
              <a:spcBef>
                <a:spcPts val="900"/>
              </a:spcBef>
              <a:buFontTx/>
              <a:buNone/>
            </a:pPr>
            <a:r>
              <a:rPr lang="en-US" sz="2400" dirty="0" smtClean="0">
                <a:sym typeface="Symbol" pitchFamily="18" charset="2"/>
              </a:rPr>
              <a:t>(answer: all strings that begin with 101)</a:t>
            </a:r>
          </a:p>
          <a:p>
            <a:pPr marL="609600" indent="-609600" eaLnBrk="1" hangingPunct="1">
              <a:spcBef>
                <a:spcPts val="900"/>
              </a:spcBef>
            </a:pPr>
            <a:r>
              <a:rPr lang="en-US" sz="2400" dirty="0" smtClean="0">
                <a:sym typeface="Symbol" pitchFamily="18" charset="2"/>
              </a:rPr>
              <a:t>11111       </a:t>
            </a:r>
          </a:p>
          <a:p>
            <a:pPr marL="990600" lvl="1" indent="-533400" eaLnBrk="1" hangingPunct="1">
              <a:spcBef>
                <a:spcPts val="900"/>
              </a:spcBef>
              <a:buFontTx/>
              <a:buNone/>
            </a:pPr>
            <a:r>
              <a:rPr lang="en-US" sz="2400" dirty="0" smtClean="0">
                <a:sym typeface="Symbol" pitchFamily="18" charset="2"/>
              </a:rPr>
              <a:t>(answer: all strings that begin with 111)</a:t>
            </a:r>
          </a:p>
          <a:p>
            <a:pPr marL="609600" indent="-609600" eaLnBrk="1" hangingPunct="1">
              <a:spcBef>
                <a:spcPts val="900"/>
              </a:spcBef>
            </a:pPr>
            <a:r>
              <a:rPr lang="en-US" sz="2400" dirty="0" smtClean="0">
                <a:sym typeface="Symbol" pitchFamily="18" charset="2"/>
              </a:rPr>
              <a:t>01010101 </a:t>
            </a:r>
          </a:p>
          <a:p>
            <a:pPr marL="990600" lvl="1" indent="-533400" eaLnBrk="1" hangingPunct="1">
              <a:spcBef>
                <a:spcPts val="900"/>
              </a:spcBef>
              <a:buFontTx/>
              <a:buNone/>
            </a:pPr>
            <a:r>
              <a:rPr lang="en-US" sz="2400" dirty="0" smtClean="0">
                <a:sym typeface="Symbol" pitchFamily="18" charset="2"/>
              </a:rPr>
              <a:t>(answer: all strings that begin with 010)</a:t>
            </a:r>
          </a:p>
          <a:p>
            <a:pPr marL="990600" lvl="1" indent="-533400" eaLnBrk="1" hangingPunct="1">
              <a:spcBef>
                <a:spcPts val="900"/>
              </a:spcBef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How many equivalence classes are there?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7959EB-8E87-47A4-84DC-73AD1B7F5570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Class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sz="2000" dirty="0" smtClean="0"/>
              <a:t>Let E be an equivalence relation on A.</a:t>
            </a:r>
          </a:p>
          <a:p>
            <a:pPr eaLnBrk="1" hangingPunct="1">
              <a:lnSpc>
                <a:spcPct val="170000"/>
              </a:lnSpc>
            </a:pPr>
            <a:r>
              <a:rPr lang="en-US" sz="2000" dirty="0" smtClean="0"/>
              <a:t>We denote </a:t>
            </a:r>
            <a:r>
              <a:rPr lang="en-US" sz="2000" dirty="0" err="1" smtClean="0">
                <a:solidFill>
                  <a:srgbClr val="7F0000"/>
                </a:solidFill>
              </a:rPr>
              <a:t>aEb</a:t>
            </a:r>
            <a:r>
              <a:rPr lang="en-US" sz="2000" dirty="0" smtClean="0"/>
              <a:t> as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~ b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. (sometimes, it is denoted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 ≡ b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)</a:t>
            </a:r>
            <a:endParaRPr lang="en-US" sz="2000" dirty="0" smtClean="0">
              <a:solidFill>
                <a:srgbClr val="000099"/>
              </a:solidFill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170000"/>
              </a:lnSpc>
            </a:pP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The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equivalence class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of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 </a:t>
            </a:r>
            <a:r>
              <a:rPr lang="en-US" sz="2000" b="1" dirty="0">
                <a:solidFill>
                  <a:srgbClr val="7F0000"/>
                </a:solidFill>
                <a:sym typeface="Symbol" pitchFamily="18" charset="2"/>
              </a:rPr>
              <a:t>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A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is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{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b </a:t>
            </a:r>
            <a:r>
              <a:rPr lang="en-US" sz="2000" b="1" dirty="0">
                <a:solidFill>
                  <a:srgbClr val="7F0000"/>
                </a:solidFill>
                <a:sym typeface="Symbol" pitchFamily="18" charset="2"/>
              </a:rPr>
              <a:t></a:t>
            </a:r>
            <a:r>
              <a:rPr lang="en-US" sz="2000" dirty="0">
                <a:solidFill>
                  <a:srgbClr val="7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|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~ b },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denoted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[a].</a:t>
            </a:r>
          </a:p>
          <a:p>
            <a:pPr eaLnBrk="1" hangingPunct="1">
              <a:lnSpc>
                <a:spcPct val="170000"/>
              </a:lnSpc>
            </a:pP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What are the equivalence classes of the example equivalence relations?</a:t>
            </a:r>
          </a:p>
          <a:p>
            <a:pPr eaLnBrk="1" hangingPunct="1">
              <a:lnSpc>
                <a:spcPct val="170000"/>
              </a:lnSpc>
            </a:pPr>
            <a:r>
              <a:rPr lang="en-US" sz="2000" i="1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For these examples</a:t>
            </a:r>
            <a:r>
              <a:rPr lang="en-US" sz="2000" i="1" dirty="0" smtClean="0">
                <a:solidFill>
                  <a:srgbClr val="007800"/>
                </a:solidFill>
                <a:cs typeface="Arial" charset="0"/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i="1" dirty="0" smtClean="0">
                <a:solidFill>
                  <a:srgbClr val="007800"/>
                </a:solidFill>
                <a:cs typeface="Arial" charset="0"/>
                <a:sym typeface="Symbol" pitchFamily="18" charset="2"/>
              </a:rPr>
              <a:t>Do distinct equivalence classes have a non-empty intersection?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i="1" dirty="0" smtClean="0">
                <a:solidFill>
                  <a:srgbClr val="007800"/>
                </a:solidFill>
                <a:cs typeface="Arial" charset="0"/>
                <a:sym typeface="Symbol" pitchFamily="18" charset="2"/>
              </a:rPr>
              <a:t>Does the union of all equivalence classes equal the underlying set?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7BF562-22CF-4A3E-8AFD-51D6251D6CD3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260000"/>
              </a:lnSpc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7F0000"/>
                </a:solidFill>
              </a:rPr>
              <a:t>partition of set S</a:t>
            </a:r>
            <a:r>
              <a:rPr lang="en-US" sz="2400" i="1" dirty="0" smtClean="0"/>
              <a:t> </a:t>
            </a:r>
            <a:r>
              <a:rPr lang="en-US" sz="2400" dirty="0" smtClean="0"/>
              <a:t>is a </a:t>
            </a:r>
            <a:r>
              <a:rPr lang="en-US" sz="2400" i="1" dirty="0" smtClean="0">
                <a:solidFill>
                  <a:srgbClr val="007F00"/>
                </a:solidFill>
              </a:rPr>
              <a:t>set of nonempty </a:t>
            </a:r>
            <a:r>
              <a:rPr lang="en-US" sz="2400" i="1" dirty="0" smtClean="0">
                <a:solidFill>
                  <a:srgbClr val="007F00"/>
                </a:solidFill>
              </a:rPr>
              <a:t>subsets</a:t>
            </a:r>
            <a:r>
              <a:rPr lang="en-US" sz="2400" dirty="0" smtClean="0"/>
              <a:t>,       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. . .,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of S such that:</a:t>
            </a:r>
          </a:p>
          <a:p>
            <a:pPr marL="990600" lvl="1" indent="-533400" eaLnBrk="1" hangingPunct="1">
              <a:lnSpc>
                <a:spcPct val="26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 j (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</a:rPr>
              <a:t>≠ j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i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cs typeface="Arial" charset="0"/>
              </a:rPr>
              <a:t>∩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j</a:t>
            </a:r>
            <a:r>
              <a:rPr lang="en-US" sz="2400" dirty="0" smtClean="0">
                <a:cs typeface="Arial" charset="0"/>
              </a:rPr>
              <a:t> = Ø ).</a:t>
            </a:r>
          </a:p>
          <a:p>
            <a:pPr marL="990600" lvl="1" indent="-533400" eaLnBrk="1" hangingPunct="1">
              <a:lnSpc>
                <a:spcPct val="260000"/>
              </a:lnSpc>
              <a:buFontTx/>
              <a:buAutoNum type="arabicPeriod"/>
            </a:pPr>
            <a:r>
              <a:rPr lang="en-US" sz="2400" dirty="0" smtClean="0">
                <a:cs typeface="Arial" charset="0"/>
              </a:rPr>
              <a:t>S 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</a:rPr>
              <a:t>=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1 </a:t>
            </a:r>
            <a:r>
              <a:rPr lang="en-US" sz="2400" dirty="0" smtClean="0">
                <a:cs typeface="Arial" charset="0"/>
              </a:rPr>
              <a:t>U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</a:rPr>
              <a:t>U</a:t>
            </a:r>
            <a:r>
              <a:rPr lang="en-US" sz="2400" dirty="0" smtClean="0"/>
              <a:t> . . . </a:t>
            </a:r>
            <a:r>
              <a:rPr lang="en-US" sz="2400" dirty="0" smtClean="0">
                <a:cs typeface="Arial" charset="0"/>
              </a:rPr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60167D-363A-4A06-8280-31F63BFA6157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Equivalence Relations &amp; Partitions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E</a:t>
            </a:r>
            <a:r>
              <a:rPr lang="en-US" sz="2400" dirty="0" smtClean="0"/>
              <a:t> be an equivalence relation on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220000"/>
              </a:lnSpc>
            </a:pPr>
            <a:r>
              <a:rPr lang="en-US" sz="2400" dirty="0" err="1" smtClean="0"/>
              <a:t>Thm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7F0000"/>
                </a:solidFill>
              </a:rPr>
              <a:t>E</a:t>
            </a:r>
            <a:r>
              <a:rPr lang="en-US" sz="2400" dirty="0" smtClean="0"/>
              <a:t>’s </a:t>
            </a:r>
            <a:r>
              <a:rPr lang="en-US" sz="2400" dirty="0" smtClean="0">
                <a:solidFill>
                  <a:srgbClr val="7F0000"/>
                </a:solidFill>
              </a:rPr>
              <a:t>equivalence classes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partition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220000"/>
              </a:lnSpc>
            </a:pPr>
            <a:r>
              <a:rPr lang="en-US" sz="2400" dirty="0" err="1" smtClean="0"/>
              <a:t>Thm</a:t>
            </a:r>
            <a:r>
              <a:rPr lang="en-US" sz="2400" dirty="0" smtClean="0"/>
              <a:t>.</a:t>
            </a:r>
            <a:r>
              <a:rPr lang="en-US" sz="2400" dirty="0" smtClean="0">
                <a:solidFill>
                  <a:srgbClr val="7F0000"/>
                </a:solidFill>
              </a:rPr>
              <a:t> For any partition P of S</a:t>
            </a:r>
            <a:r>
              <a:rPr lang="en-US" sz="2400" dirty="0" smtClean="0"/>
              <a:t>, there is an </a:t>
            </a:r>
            <a:r>
              <a:rPr lang="en-US" sz="2400" dirty="0" smtClean="0">
                <a:solidFill>
                  <a:srgbClr val="7F0000"/>
                </a:solidFill>
              </a:rPr>
              <a:t>equivalence relation</a:t>
            </a:r>
            <a:r>
              <a:rPr lang="en-US" sz="2400" dirty="0" smtClean="0"/>
              <a:t> on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whose </a:t>
            </a:r>
            <a:r>
              <a:rPr lang="en-US" sz="2400" dirty="0" smtClean="0">
                <a:solidFill>
                  <a:srgbClr val="7F0000"/>
                </a:solidFill>
              </a:rPr>
              <a:t>equivalence classes </a:t>
            </a:r>
            <a:r>
              <a:rPr lang="en-US" sz="2400" dirty="0" smtClean="0"/>
              <a:t>form</a:t>
            </a:r>
            <a:r>
              <a:rPr lang="en-US" sz="2400" dirty="0" smtClean="0">
                <a:solidFill>
                  <a:srgbClr val="7F0000"/>
                </a:solidFill>
              </a:rPr>
              <a:t> partition P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64A81C-1C1D-4F55-8C07-911F64FCB3B4}" type="slidenum">
              <a:rPr lang="en-US" sz="1400" smtClean="0"/>
              <a:pPr eaLnBrk="1" hangingPunct="1"/>
              <a:t>6</a:t>
            </a:fld>
            <a:endParaRPr lang="en-US" sz="1400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419600"/>
          </a:xfrm>
        </p:spPr>
        <p:txBody>
          <a:bodyPr/>
          <a:lstStyle/>
          <a:p>
            <a:pPr marL="609600" indent="-609600" eaLnBrk="1" hangingPunct="1">
              <a:spcAft>
                <a:spcPts val="500"/>
              </a:spcAft>
              <a:buFontTx/>
              <a:buNone/>
            </a:pPr>
            <a:r>
              <a:rPr lang="en-US" sz="2000" dirty="0" err="1" smtClean="0">
                <a:solidFill>
                  <a:srgbClr val="7F0000"/>
                </a:solidFill>
              </a:rPr>
              <a:t>Thm</a:t>
            </a:r>
            <a:r>
              <a:rPr lang="en-US" sz="2000" dirty="0" smtClean="0">
                <a:solidFill>
                  <a:srgbClr val="7F0000"/>
                </a:solidFill>
              </a:rPr>
              <a:t>. </a:t>
            </a:r>
            <a:r>
              <a:rPr lang="en-US" sz="2000" dirty="0" smtClean="0">
                <a:solidFill>
                  <a:srgbClr val="7F0000"/>
                </a:solidFill>
              </a:rPr>
              <a:t>E’s </a:t>
            </a:r>
            <a:r>
              <a:rPr lang="en-US" sz="2000" dirty="0" smtClean="0">
                <a:solidFill>
                  <a:srgbClr val="7F0000"/>
                </a:solidFill>
              </a:rPr>
              <a:t>equivalence classes </a:t>
            </a:r>
            <a:r>
              <a:rPr lang="en-US" sz="2000" i="1" dirty="0" smtClean="0">
                <a:solidFill>
                  <a:srgbClr val="7F0000"/>
                </a:solidFill>
              </a:rPr>
              <a:t>partition</a:t>
            </a:r>
            <a:r>
              <a:rPr lang="en-US" sz="2000" dirty="0" smtClean="0">
                <a:solidFill>
                  <a:srgbClr val="7F0000"/>
                </a:solidFill>
              </a:rPr>
              <a:t> S.</a:t>
            </a:r>
          </a:p>
          <a:p>
            <a:pPr marL="609600" indent="-609600" eaLnBrk="1" hangingPunct="1">
              <a:spcAft>
                <a:spcPts val="500"/>
              </a:spcAft>
              <a:buFontTx/>
              <a:buAutoNum type="arabicPeriod"/>
            </a:pPr>
            <a:r>
              <a:rPr lang="en-US" sz="2000" dirty="0" smtClean="0"/>
              <a:t>[a] </a:t>
            </a:r>
            <a:r>
              <a:rPr lang="en-US" sz="2000" dirty="0" smtClean="0">
                <a:cs typeface="Arial" charset="0"/>
              </a:rPr>
              <a:t>≠ [b]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0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smtClean="0"/>
              <a:t>[a]</a:t>
            </a:r>
            <a:r>
              <a:rPr lang="en-US" sz="20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cs typeface="Arial" charset="0"/>
              </a:rPr>
              <a:t>∩ [b] = Ø.</a:t>
            </a:r>
          </a:p>
          <a:p>
            <a:pPr marL="990600" lvl="1" indent="-533400" eaLnBrk="1" hangingPunct="1">
              <a:spcAft>
                <a:spcPts val="500"/>
              </a:spcAft>
              <a:buFontTx/>
              <a:buNone/>
            </a:pPr>
            <a:r>
              <a:rPr lang="en-US" sz="2000" dirty="0" smtClean="0">
                <a:cs typeface="Arial" charset="0"/>
              </a:rPr>
              <a:t>Proof by contradiction:</a:t>
            </a:r>
          </a:p>
          <a:p>
            <a:pPr marL="1371600" lvl="2" indent="-457200" eaLnBrk="1" hangingPunct="1">
              <a:spcAft>
                <a:spcPts val="500"/>
              </a:spcAft>
              <a:buFontTx/>
              <a:buNone/>
            </a:pPr>
            <a:r>
              <a:rPr lang="en-US" sz="1800" dirty="0" smtClean="0">
                <a:cs typeface="Arial" charset="0"/>
              </a:rPr>
              <a:t>Assume </a:t>
            </a:r>
            <a:r>
              <a:rPr lang="en-US" sz="1800" dirty="0" smtClean="0"/>
              <a:t>[a] </a:t>
            </a:r>
            <a:r>
              <a:rPr lang="en-US" sz="1800" dirty="0" smtClean="0">
                <a:cs typeface="Arial" charset="0"/>
              </a:rPr>
              <a:t>≠ [b]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/>
              <a:t>[a]</a:t>
            </a:r>
            <a:r>
              <a:rPr lang="en-US" sz="18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1800" dirty="0" smtClean="0">
                <a:cs typeface="Arial" charset="0"/>
              </a:rPr>
              <a:t>∩ [b] ≠ Ø:              </a:t>
            </a:r>
            <a:r>
              <a:rPr lang="en-US" sz="1800" dirty="0" smtClean="0">
                <a:solidFill>
                  <a:srgbClr val="007F00"/>
                </a:solidFill>
                <a:cs typeface="Arial" charset="0"/>
              </a:rPr>
              <a:t>(Draw a Venn diagram)</a:t>
            </a:r>
          </a:p>
          <a:p>
            <a:pPr marL="1371600" lvl="2" indent="-457200" eaLnBrk="1" hangingPunct="1">
              <a:spcAft>
                <a:spcPts val="500"/>
              </a:spcAft>
              <a:buFontTx/>
              <a:buNone/>
            </a:pPr>
            <a:r>
              <a:rPr lang="en-US" sz="1800" dirty="0" smtClean="0">
                <a:cs typeface="Arial" charset="0"/>
              </a:rPr>
              <a:t>Without loss of generality, let c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1800" dirty="0" smtClean="0"/>
              <a:t>[a] - </a:t>
            </a:r>
            <a:r>
              <a:rPr lang="en-US" sz="1800" dirty="0" smtClean="0">
                <a:cs typeface="Arial" charset="0"/>
              </a:rPr>
              <a:t>[b]. Let</a:t>
            </a:r>
            <a:r>
              <a:rPr lang="en-US" sz="1800" dirty="0" smtClean="0">
                <a:sym typeface="Symbol" pitchFamily="18" charset="2"/>
              </a:rPr>
              <a:t> d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1800" dirty="0" smtClean="0"/>
              <a:t>[a]</a:t>
            </a:r>
            <a:r>
              <a:rPr lang="en-US" sz="1800" b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1800" dirty="0" smtClean="0">
                <a:cs typeface="Arial" charset="0"/>
              </a:rPr>
              <a:t>∩ [b].</a:t>
            </a:r>
          </a:p>
          <a:p>
            <a:pPr marL="1371600" lvl="2" indent="-457200" eaLnBrk="1" hangingPunct="1">
              <a:spcAft>
                <a:spcPts val="500"/>
              </a:spcAft>
              <a:buFontTx/>
              <a:buNone/>
            </a:pPr>
            <a:r>
              <a:rPr lang="en-US" sz="1800" dirty="0" smtClean="0">
                <a:cs typeface="Arial" charset="0"/>
              </a:rPr>
              <a:t>We show that c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</a:t>
            </a:r>
            <a:r>
              <a:rPr lang="en-US" sz="1800" dirty="0" smtClean="0"/>
              <a:t> </a:t>
            </a:r>
            <a:r>
              <a:rPr lang="en-US" sz="1800" dirty="0" smtClean="0">
                <a:cs typeface="Arial" charset="0"/>
              </a:rPr>
              <a:t>[b]  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(which contradicts our assumption above)</a:t>
            </a:r>
          </a:p>
          <a:p>
            <a:pPr marL="1752600" lvl="3" indent="-381000" eaLnBrk="1" hangingPunct="1">
              <a:spcAft>
                <a:spcPts val="500"/>
              </a:spcAft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c ~ d                    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( c, d </a:t>
            </a:r>
            <a:r>
              <a:rPr lang="en-US" sz="1800" b="1" dirty="0" smtClean="0">
                <a:solidFill>
                  <a:srgbClr val="007800"/>
                </a:solidFill>
                <a:sym typeface="Symbol" pitchFamily="18" charset="2"/>
              </a:rPr>
              <a:t> </a:t>
            </a:r>
            <a:r>
              <a:rPr lang="en-US" sz="1800" dirty="0" smtClean="0">
                <a:solidFill>
                  <a:srgbClr val="007800"/>
                </a:solidFill>
              </a:rPr>
              <a:t>[a] ) </a:t>
            </a:r>
            <a:endParaRPr lang="en-US" sz="1800" dirty="0" smtClean="0">
              <a:cs typeface="Arial" charset="0"/>
            </a:endParaRPr>
          </a:p>
          <a:p>
            <a:pPr marL="1752600" lvl="3" indent="-381000" eaLnBrk="1" hangingPunct="1">
              <a:spcAft>
                <a:spcPts val="500"/>
              </a:spcAft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d ~ b                     </a:t>
            </a:r>
            <a:r>
              <a:rPr lang="en-US" sz="1800" dirty="0" smtClean="0">
                <a:solidFill>
                  <a:srgbClr val="007800"/>
                </a:solidFill>
                <a:sym typeface="Symbol" pitchFamily="18" charset="2"/>
              </a:rPr>
              <a:t>(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d </a:t>
            </a:r>
            <a:r>
              <a:rPr lang="en-US" sz="1800" b="1" dirty="0" smtClean="0">
                <a:solidFill>
                  <a:srgbClr val="007800"/>
                </a:solidFill>
                <a:sym typeface="Symbol" pitchFamily="18" charset="2"/>
              </a:rPr>
              <a:t> </a:t>
            </a:r>
            <a:r>
              <a:rPr lang="en-US" sz="1800" dirty="0" smtClean="0">
                <a:solidFill>
                  <a:srgbClr val="007800"/>
                </a:solidFill>
              </a:rPr>
              <a:t>[b] )</a:t>
            </a:r>
            <a:endParaRPr lang="en-US" sz="1800" dirty="0" smtClean="0">
              <a:cs typeface="Arial" charset="0"/>
            </a:endParaRPr>
          </a:p>
          <a:p>
            <a:pPr marL="1752600" lvl="3" indent="-381000" eaLnBrk="1" hangingPunct="1">
              <a:spcAft>
                <a:spcPts val="500"/>
              </a:spcAft>
              <a:buFontTx/>
              <a:buAutoNum type="arabicPeriod"/>
            </a:pPr>
            <a:r>
              <a:rPr lang="en-US" sz="1800" dirty="0" smtClean="0">
                <a:cs typeface="Arial" charset="0"/>
              </a:rPr>
              <a:t>c ~ b                    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( c ~ d </a:t>
            </a:r>
            <a:r>
              <a:rPr lang="en-US" sz="1800" b="1" dirty="0" smtClean="0">
                <a:solidFill>
                  <a:srgbClr val="0078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800"/>
                </a:solidFill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d ~ b </a:t>
            </a:r>
            <a:r>
              <a:rPr lang="en-US" sz="1800" b="1" dirty="0" smtClean="0">
                <a:solidFill>
                  <a:srgbClr val="0078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olidFill>
                  <a:srgbClr val="007800"/>
                </a:solidFill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7800"/>
                </a:solidFill>
              </a:rPr>
              <a:t>E is transitive </a:t>
            </a:r>
            <a:r>
              <a:rPr lang="en-US" sz="1800" dirty="0" smtClean="0">
                <a:solidFill>
                  <a:srgbClr val="007800"/>
                </a:solidFill>
                <a:cs typeface="Arial" charset="0"/>
              </a:rPr>
              <a:t>)</a:t>
            </a:r>
          </a:p>
          <a:p>
            <a:pPr marL="609600" indent="-609600" eaLnBrk="1" hangingPunct="1">
              <a:spcAft>
                <a:spcPts val="500"/>
              </a:spcAft>
              <a:buFontTx/>
              <a:buAutoNum type="arabicPeriod"/>
            </a:pPr>
            <a:r>
              <a:rPr lang="en-US" sz="2000" dirty="0" smtClean="0">
                <a:cs typeface="Arial" charset="0"/>
              </a:rPr>
              <a:t>The union of the equivalence classes is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</a:rPr>
              <a:t>S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marL="990600" lvl="1" indent="-533400" eaLnBrk="1" hangingPunct="1">
              <a:spcAft>
                <a:spcPts val="500"/>
              </a:spcAft>
              <a:buFontTx/>
              <a:buNone/>
            </a:pPr>
            <a:r>
              <a:rPr lang="en-US" sz="2000" dirty="0" smtClean="0">
                <a:cs typeface="Arial" charset="0"/>
              </a:rPr>
              <a:t>Students: Show this use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</a:rPr>
              <a:t>pair proving</a:t>
            </a:r>
            <a:r>
              <a:rPr lang="en-US" sz="2000" dirty="0" smtClean="0">
                <a:cs typeface="Arial" charset="0"/>
              </a:rPr>
              <a:t> in class.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5D3766-3A5C-4B01-96C2-41FEDB160652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For any partition </a:t>
            </a:r>
            <a:r>
              <a:rPr lang="en-US" sz="2400" smtClean="0">
                <a:solidFill>
                  <a:srgbClr val="7F0000"/>
                </a:solidFill>
              </a:rPr>
              <a:t>P</a:t>
            </a:r>
            <a:r>
              <a:rPr lang="en-US" sz="2400" smtClean="0"/>
              <a:t> of </a:t>
            </a:r>
            <a:r>
              <a:rPr lang="en-US" sz="2400" smtClean="0">
                <a:solidFill>
                  <a:srgbClr val="7F0000"/>
                </a:solidFill>
              </a:rPr>
              <a:t>S</a:t>
            </a:r>
            <a:r>
              <a:rPr lang="en-US" sz="2400" smtClean="0"/>
              <a:t>, there is an </a:t>
            </a:r>
            <a:r>
              <a:rPr lang="en-US" sz="2400" smtClean="0">
                <a:solidFill>
                  <a:srgbClr val="7F0000"/>
                </a:solidFill>
              </a:rPr>
              <a:t>equivalence relation</a:t>
            </a:r>
            <a:r>
              <a:rPr lang="en-US" sz="2400" smtClean="0"/>
              <a:t> whose equivalence classes form the </a:t>
            </a:r>
            <a:r>
              <a:rPr lang="en-US" sz="2400" smtClean="0">
                <a:solidFill>
                  <a:srgbClr val="7F0000"/>
                </a:solidFill>
              </a:rPr>
              <a:t>partition P</a:t>
            </a:r>
            <a:r>
              <a:rPr lang="en-US" sz="2400" smtClean="0"/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Prove in class.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Let </a:t>
            </a:r>
            <a:r>
              <a:rPr lang="en-US" sz="2400" smtClean="0">
                <a:solidFill>
                  <a:srgbClr val="7F0000"/>
                </a:solidFill>
              </a:rPr>
              <a:t>P</a:t>
            </a:r>
            <a:r>
              <a:rPr lang="en-US" sz="2400" smtClean="0"/>
              <a:t> be an arbitrary </a:t>
            </a:r>
            <a:r>
              <a:rPr lang="en-US" sz="2400" smtClean="0">
                <a:solidFill>
                  <a:srgbClr val="7F0000"/>
                </a:solidFill>
              </a:rPr>
              <a:t>partition</a:t>
            </a:r>
            <a:r>
              <a:rPr lang="en-US" sz="2400" smtClean="0"/>
              <a:t> of </a:t>
            </a:r>
            <a:r>
              <a:rPr lang="en-US" sz="2400" smtClean="0">
                <a:solidFill>
                  <a:srgbClr val="7F0000"/>
                </a:solidFill>
              </a:rPr>
              <a:t>S</a:t>
            </a:r>
            <a:r>
              <a:rPr lang="en-US" sz="2400" smtClean="0"/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We define an </a:t>
            </a:r>
            <a:r>
              <a:rPr lang="en-US" sz="2400" smtClean="0">
                <a:solidFill>
                  <a:srgbClr val="7F0000"/>
                </a:solidFill>
              </a:rPr>
              <a:t>equivalence relation</a:t>
            </a:r>
            <a:r>
              <a:rPr lang="en-US" sz="2400" smtClean="0"/>
              <a:t> whose </a:t>
            </a:r>
            <a:r>
              <a:rPr lang="en-US" sz="2400" smtClean="0">
                <a:solidFill>
                  <a:srgbClr val="7F0000"/>
                </a:solidFill>
              </a:rPr>
              <a:t>equivalence classes</a:t>
            </a:r>
            <a:r>
              <a:rPr lang="en-US" sz="2400" smtClean="0"/>
              <a:t> form </a:t>
            </a:r>
            <a:r>
              <a:rPr lang="en-US" sz="2400" smtClean="0">
                <a:solidFill>
                  <a:srgbClr val="7F0000"/>
                </a:solidFill>
              </a:rPr>
              <a:t>partition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7F0000"/>
                </a:solidFill>
              </a:rPr>
              <a:t>P</a:t>
            </a:r>
            <a:r>
              <a:rPr lang="en-US" sz="2400" smtClean="0"/>
              <a:t>. 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(Students: Show this (use </a:t>
            </a:r>
            <a:r>
              <a:rPr lang="en-US" i="1" smtClean="0">
                <a:solidFill>
                  <a:srgbClr val="7F0000"/>
                </a:solidFill>
              </a:rPr>
              <a:t>pair proving</a:t>
            </a:r>
            <a:r>
              <a:rPr lang="en-US" smtClean="0"/>
              <a:t>) in class)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54A279-14FA-4346-88FF-85103AFF3C97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marL="609600" indent="-609600" eaLnBrk="1" hangingPunct="1">
              <a:lnSpc>
                <a:spcPct val="170000"/>
              </a:lnSpc>
              <a:buFontTx/>
              <a:buAutoNum type="alphaLcParenR"/>
            </a:pPr>
            <a:r>
              <a:rPr lang="en-US" sz="2400" smtClean="0"/>
              <a:t>What is the equivalence </a:t>
            </a:r>
            <a:r>
              <a:rPr lang="en-US" sz="2400" smtClean="0">
                <a:solidFill>
                  <a:srgbClr val="7F0000"/>
                </a:solidFill>
              </a:rPr>
              <a:t>class</a:t>
            </a:r>
            <a:r>
              <a:rPr lang="en-US" sz="2400" smtClean="0"/>
              <a:t> of </a:t>
            </a:r>
            <a:r>
              <a:rPr lang="en-US" sz="2400" smtClean="0">
                <a:solidFill>
                  <a:srgbClr val="7F0000"/>
                </a:solidFill>
              </a:rPr>
              <a:t>(1, 2)</a:t>
            </a:r>
            <a:r>
              <a:rPr lang="en-US" sz="2400" smtClean="0"/>
              <a:t> with respect to the equivalence relation given in Exercise 16?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Exercise. 16: 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Ordered pairs of </a:t>
            </a:r>
            <a:r>
              <a:rPr lang="en-US" sz="2400" smtClean="0">
                <a:solidFill>
                  <a:srgbClr val="00007F"/>
                </a:solidFill>
              </a:rPr>
              <a:t>positive integers</a:t>
            </a:r>
            <a:r>
              <a:rPr lang="en-US" sz="2400" smtClean="0">
                <a:solidFill>
                  <a:srgbClr val="7F0000"/>
                </a:solidFill>
              </a:rPr>
              <a:t> such that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	( a, b )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~ ( c, d ) </a:t>
            </a:r>
            <a:r>
              <a:rPr lang="en-US" sz="2400" b="1" smtClean="0">
                <a:solidFill>
                  <a:srgbClr val="7F0000"/>
                </a:solidFill>
                <a:sym typeface="Symbol" pitchFamily="18" charset="2"/>
              </a:rPr>
              <a:t>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ad = bc.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653B56-639F-4C8A-B686-40D18AF32FF0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 a) Answer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sz="2400" smtClean="0">
                <a:solidFill>
                  <a:srgbClr val="00007F"/>
                </a:solidFill>
              </a:rPr>
              <a:t>( a, b ) </a:t>
            </a:r>
            <a:r>
              <a:rPr lang="en-US" sz="2400" smtClean="0">
                <a:solidFill>
                  <a:srgbClr val="00007F"/>
                </a:solidFill>
                <a:cs typeface="Arial" charset="0"/>
                <a:sym typeface="Symbol" pitchFamily="18" charset="2"/>
              </a:rPr>
              <a:t>~ ( c, d ) </a:t>
            </a:r>
            <a:r>
              <a:rPr lang="en-US" sz="2400" b="1" smtClean="0">
                <a:solidFill>
                  <a:srgbClr val="00007F"/>
                </a:solidFill>
                <a:sym typeface="Symbol" pitchFamily="18" charset="2"/>
              </a:rPr>
              <a:t> </a:t>
            </a:r>
            <a:r>
              <a:rPr lang="en-US" sz="2400" smtClean="0">
                <a:solidFill>
                  <a:srgbClr val="00007F"/>
                </a:solidFill>
                <a:sym typeface="Symbol" pitchFamily="18" charset="2"/>
              </a:rPr>
              <a:t>ad = bc </a:t>
            </a:r>
            <a:r>
              <a:rPr lang="en-US" sz="2400" b="1" smtClean="0">
                <a:solidFill>
                  <a:srgbClr val="00007F"/>
                </a:solidFill>
                <a:sym typeface="Symbol" pitchFamily="18" charset="2"/>
              </a:rPr>
              <a:t> </a:t>
            </a:r>
            <a:r>
              <a:rPr lang="en-US" sz="2400" smtClean="0">
                <a:solidFill>
                  <a:srgbClr val="00007F"/>
                </a:solidFill>
                <a:sym typeface="Symbol" pitchFamily="18" charset="2"/>
              </a:rPr>
              <a:t>a/b = c/d</a:t>
            </a:r>
          </a:p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[ (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1, 2</a:t>
            </a:r>
            <a:r>
              <a:rPr lang="en-US" sz="2400" smtClean="0">
                <a:sym typeface="Symbol" pitchFamily="18" charset="2"/>
              </a:rPr>
              <a:t> ) ] = { </a:t>
            </a:r>
            <a:r>
              <a:rPr lang="en-US" sz="2400" smtClean="0">
                <a:cs typeface="Arial" charset="0"/>
                <a:sym typeface="Symbol" pitchFamily="18" charset="2"/>
              </a:rPr>
              <a:t>( c, d ) | (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1, 2</a:t>
            </a:r>
            <a:r>
              <a:rPr lang="en-US" sz="2400" smtClean="0">
                <a:cs typeface="Arial" charset="0"/>
                <a:sym typeface="Symbol" pitchFamily="18" charset="2"/>
              </a:rPr>
              <a:t> ) ~ ( c, d ) }</a:t>
            </a:r>
          </a:p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sz="2400" smtClean="0">
                <a:cs typeface="Arial" charset="0"/>
                <a:sym typeface="Symbol" pitchFamily="18" charset="2"/>
              </a:rPr>
              <a:t>               = </a:t>
            </a:r>
            <a:r>
              <a:rPr lang="en-US" sz="2400" smtClean="0">
                <a:sym typeface="Symbol" pitchFamily="18" charset="2"/>
              </a:rPr>
              <a:t>{ </a:t>
            </a:r>
            <a:r>
              <a:rPr lang="en-US" sz="2400" smtClean="0">
                <a:cs typeface="Arial" charset="0"/>
                <a:sym typeface="Symbol" pitchFamily="18" charset="2"/>
              </a:rPr>
              <a:t>( c, d ) |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d =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c </a:t>
            </a:r>
            <a:r>
              <a:rPr lang="en-US" sz="2400" b="1" smtClean="0">
                <a:sym typeface="Symbol" pitchFamily="18" charset="2"/>
              </a:rPr>
              <a:t> </a:t>
            </a:r>
            <a:r>
              <a:rPr lang="en-US" sz="2400" smtClean="0">
                <a:sym typeface="Symbol" pitchFamily="18" charset="2"/>
              </a:rPr>
              <a:t>c/d =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½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}.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37699</TotalTime>
  <Words>1251</Words>
  <Application>Microsoft Macintosh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Equivalence Relations:  Selected Exercises</vt:lpstr>
      <vt:lpstr>Equivalence Relation</vt:lpstr>
      <vt:lpstr>Equivalence Class</vt:lpstr>
      <vt:lpstr>Partition</vt:lpstr>
      <vt:lpstr>Equivalence Relations &amp; Partitions</vt:lpstr>
      <vt:lpstr>PowerPoint Presentation</vt:lpstr>
      <vt:lpstr>PowerPoint Presentation</vt:lpstr>
      <vt:lpstr>Exercise 40</vt:lpstr>
      <vt:lpstr>Exercise 40 a) Answer</vt:lpstr>
      <vt:lpstr>Exercise 40 continued</vt:lpstr>
      <vt:lpstr>PowerPoint Presentation</vt:lpstr>
      <vt:lpstr>Exercise 50</vt:lpstr>
      <vt:lpstr>Exercise 50 continued</vt:lpstr>
      <vt:lpstr>Exercise 62</vt:lpstr>
      <vt:lpstr>End 8.5</vt:lpstr>
      <vt:lpstr>10</vt:lpstr>
      <vt:lpstr>Exercise 20</vt:lpstr>
      <vt:lpstr>Exercise 20 continued</vt:lpstr>
      <vt:lpstr>Exercise 30</vt:lpstr>
      <vt:lpstr>Exercise 30 Answer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1026</cp:revision>
  <dcterms:created xsi:type="dcterms:W3CDTF">2001-03-22T17:43:43Z</dcterms:created>
  <dcterms:modified xsi:type="dcterms:W3CDTF">2016-08-25T22:23:02Z</dcterms:modified>
</cp:coreProperties>
</file>