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0" r:id="rId3"/>
    <p:sldId id="261" r:id="rId4"/>
    <p:sldId id="269" r:id="rId5"/>
    <p:sldId id="262" r:id="rId6"/>
    <p:sldId id="271" r:id="rId7"/>
    <p:sldId id="263" r:id="rId8"/>
    <p:sldId id="267" r:id="rId9"/>
    <p:sldId id="272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CCECFF"/>
    <a:srgbClr val="CCFFCC"/>
    <a:srgbClr val="000099"/>
    <a:srgbClr val="CCCCFF"/>
    <a:srgbClr val="C80000"/>
    <a:srgbClr val="00007F"/>
    <a:srgbClr val="7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125" d="100"/>
          <a:sy n="125" d="100"/>
        </p:scale>
        <p:origin x="-584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9FA0B1-497A-484A-9220-0F5C77A6D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7F5FED2-79FB-47C2-B5E2-7AA014B62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24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D488-5A72-4BC4-894E-D641D8E3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5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5C88C-DE01-4000-8B9E-3BA8A6E0A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7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4D11-1C18-4510-8591-60809BB86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46992-611D-4229-AA5D-57E117E67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F5557-10DF-4488-A689-8F52AE1C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5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6171E-9370-4E3A-8B70-EEED0063E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5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94B6-AB43-4C30-97F6-97466E02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FE45-8989-451C-B66E-35F255C83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6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8179-BE7E-4188-A323-31E33ECC5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2F813-0502-4FD6-A4D0-EEA641924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395B-99AC-4353-962E-EB06EB56B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3517949-D564-49C1-AAED-2F0A4B2C1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Relations &amp; Their Properties: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6B924F-8F33-4BD6-A22E-DC4B47D19B10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50 continued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19600"/>
          </a:xfrm>
        </p:spPr>
        <p:txBody>
          <a:bodyPr/>
          <a:lstStyle/>
          <a:p>
            <a:pPr marL="609600" indent="-609600" eaLnBrk="1" hangingPunct="1">
              <a:lnSpc>
                <a:spcPct val="190000"/>
              </a:lnSpc>
              <a:buFontTx/>
              <a:buNone/>
            </a:pPr>
            <a:r>
              <a:rPr lang="en-US" sz="1600" dirty="0" smtClean="0">
                <a:sym typeface="Symbol" pitchFamily="18" charset="2"/>
              </a:rPr>
              <a:t>Prove R </a:t>
            </a:r>
            <a:r>
              <a:rPr lang="en-US" sz="1600" b="1" dirty="0" smtClean="0">
                <a:sym typeface="Symbol" pitchFamily="18" charset="2"/>
              </a:rPr>
              <a:t> </a:t>
            </a:r>
            <a:r>
              <a:rPr lang="en-US" sz="1600" dirty="0" smtClean="0">
                <a:sym typeface="Symbol" pitchFamily="18" charset="2"/>
              </a:rPr>
              <a:t>R</a:t>
            </a:r>
            <a:r>
              <a:rPr lang="en-US" sz="1600" baseline="30000" dirty="0" smtClean="0">
                <a:sym typeface="Symbol" pitchFamily="18" charset="2"/>
              </a:rPr>
              <a:t>-1</a:t>
            </a: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b="1" dirty="0" smtClean="0">
                <a:sym typeface="Symbol" pitchFamily="18" charset="2"/>
              </a:rPr>
              <a:t> </a:t>
            </a:r>
            <a:r>
              <a:rPr lang="en-US" sz="1600" dirty="0" smtClean="0">
                <a:sym typeface="Symbol" pitchFamily="18" charset="2"/>
              </a:rPr>
              <a:t>{ ( a, a ) | a </a:t>
            </a:r>
            <a:r>
              <a:rPr lang="en-US" sz="1600" b="1" dirty="0" smtClean="0">
                <a:sym typeface="Symbol" pitchFamily="18" charset="2"/>
              </a:rPr>
              <a:t> </a:t>
            </a:r>
            <a:r>
              <a:rPr lang="en-US" sz="1600" dirty="0" smtClean="0">
                <a:sym typeface="Symbol" pitchFamily="18" charset="2"/>
              </a:rPr>
              <a:t>A }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600" b="1" dirty="0" smtClean="0">
                <a:sym typeface="Symbol" pitchFamily="18" charset="2"/>
              </a:rPr>
              <a:t> </a:t>
            </a:r>
            <a:r>
              <a:rPr lang="en-US" sz="1600" dirty="0" smtClean="0"/>
              <a:t>R is </a:t>
            </a:r>
            <a:r>
              <a:rPr lang="en-US" sz="1600" dirty="0" err="1" smtClean="0"/>
              <a:t>antisymmetric</a:t>
            </a:r>
            <a:r>
              <a:rPr lang="en-US" sz="1600" dirty="0" smtClean="0">
                <a:sym typeface="Symbol" pitchFamily="18" charset="2"/>
              </a:rPr>
              <a:t>.</a:t>
            </a:r>
          </a:p>
          <a:p>
            <a:pPr marL="990600" lvl="1" indent="-5334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Proceeding by contradiction,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assume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that: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R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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R</a:t>
            </a:r>
            <a:r>
              <a:rPr lang="en-US" sz="1600" baseline="30000" dirty="0" smtClean="0">
                <a:solidFill>
                  <a:srgbClr val="000099"/>
                </a:solidFill>
                <a:sym typeface="Symbol" pitchFamily="18" charset="2"/>
              </a:rPr>
              <a:t>-1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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{ ( a, a ) | a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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A }</a:t>
            </a:r>
            <a:r>
              <a:rPr lang="en-US" sz="1600" dirty="0" smtClean="0">
                <a:solidFill>
                  <a:srgbClr val="000099"/>
                </a:solidFill>
              </a:rPr>
              <a:t>.</a:t>
            </a:r>
          </a:p>
          <a:p>
            <a:pPr marL="1371600" lvl="2" indent="-4572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dirty="0" smtClean="0">
                <a:solidFill>
                  <a:srgbClr val="000099"/>
                </a:solidFill>
              </a:rPr>
              <a:t>R</a:t>
            </a:r>
            <a:r>
              <a:rPr lang="en-US" sz="1600" dirty="0" smtClean="0">
                <a:solidFill>
                  <a:srgbClr val="A80000"/>
                </a:solidFill>
              </a:rPr>
              <a:t> </a:t>
            </a:r>
            <a:r>
              <a:rPr lang="en-US" sz="1600" i="1" dirty="0" smtClean="0">
                <a:solidFill>
                  <a:srgbClr val="006600"/>
                </a:solidFill>
              </a:rPr>
              <a:t>is not</a:t>
            </a:r>
            <a:r>
              <a:rPr lang="en-US" sz="1600" dirty="0" smtClean="0">
                <a:solidFill>
                  <a:srgbClr val="000099"/>
                </a:solidFill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</a:rPr>
              <a:t>antisymmetric</a:t>
            </a:r>
            <a:r>
              <a:rPr lang="en-US" sz="1600" dirty="0" smtClean="0">
                <a:solidFill>
                  <a:srgbClr val="000099"/>
                </a:solidFill>
              </a:rPr>
              <a:t>:</a:t>
            </a:r>
            <a:r>
              <a:rPr lang="en-US" sz="1600" dirty="0" smtClean="0">
                <a:solidFill>
                  <a:srgbClr val="A80000"/>
                </a:solidFill>
              </a:rPr>
              <a:t> </a:t>
            </a:r>
            <a:r>
              <a:rPr lang="en-US" sz="1600" dirty="0" smtClean="0">
                <a:solidFill>
                  <a:srgbClr val="006600"/>
                </a:solidFill>
                <a:cs typeface="Arial" charset="0"/>
              </a:rPr>
              <a:t>¬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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a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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b ( ( </a:t>
            </a:r>
            <a:r>
              <a:rPr lang="en-US" sz="1600" dirty="0" err="1" smtClean="0">
                <a:solidFill>
                  <a:srgbClr val="000099"/>
                </a:solidFill>
                <a:sym typeface="Symbol" pitchFamily="18" charset="2"/>
              </a:rPr>
              <a:t>aRb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 </a:t>
            </a:r>
            <a:r>
              <a:rPr lang="en-US" sz="1600" dirty="0" err="1" smtClean="0">
                <a:solidFill>
                  <a:srgbClr val="000099"/>
                </a:solidFill>
                <a:sym typeface="Symbol" pitchFamily="18" charset="2"/>
              </a:rPr>
              <a:t>bRa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)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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a = b )</a:t>
            </a:r>
            <a:endParaRPr lang="en-US" sz="1600" dirty="0" smtClean="0">
              <a:solidFill>
                <a:srgbClr val="000099"/>
              </a:solidFill>
            </a:endParaRPr>
          </a:p>
          <a:p>
            <a:pPr marL="990600" lvl="1" indent="-5334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A80000"/>
                </a:solidFill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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a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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b ( </a:t>
            </a:r>
            <a:r>
              <a:rPr lang="en-US" sz="1600" dirty="0" err="1" smtClean="0">
                <a:solidFill>
                  <a:srgbClr val="000099"/>
                </a:solidFill>
                <a:sym typeface="Symbol" pitchFamily="18" charset="2"/>
              </a:rPr>
              <a:t>aRb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 </a:t>
            </a:r>
            <a:r>
              <a:rPr lang="en-US" sz="1600" dirty="0" err="1" smtClean="0">
                <a:solidFill>
                  <a:srgbClr val="000099"/>
                </a:solidFill>
                <a:sym typeface="Symbol" pitchFamily="18" charset="2"/>
              </a:rPr>
              <a:t>bRa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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a </a:t>
            </a:r>
            <a:r>
              <a:rPr lang="en-US" sz="1600" b="1" dirty="0" smtClean="0">
                <a:solidFill>
                  <a:srgbClr val="000099"/>
                </a:solidFill>
                <a:sym typeface="Symbol" pitchFamily="18" charset="2"/>
              </a:rPr>
              <a:t>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b )                            </a:t>
            </a:r>
            <a:r>
              <a:rPr lang="en-US" sz="1600" dirty="0" smtClean="0">
                <a:solidFill>
                  <a:srgbClr val="000099"/>
                </a:solidFill>
                <a:sym typeface="Symbol" pitchFamily="18" charset="2"/>
              </a:rPr>
              <a:t>             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Step 1.2)</a:t>
            </a:r>
            <a:endParaRPr lang="en-US" sz="1600" dirty="0" smtClean="0">
              <a:solidFill>
                <a:srgbClr val="006600"/>
              </a:solidFill>
            </a:endParaRPr>
          </a:p>
          <a:p>
            <a:pPr marL="990600" lvl="1" indent="-5334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bR</a:t>
            </a:r>
            <a:r>
              <a:rPr lang="en-US" sz="1600" baseline="30000" dirty="0" smtClean="0">
                <a:sym typeface="Symbol" pitchFamily="18" charset="2"/>
              </a:rPr>
              <a:t>-1</a:t>
            </a:r>
            <a:r>
              <a:rPr lang="en-US" sz="1600" dirty="0" smtClean="0">
                <a:sym typeface="Symbol" pitchFamily="18" charset="2"/>
              </a:rPr>
              <a:t>a, where a </a:t>
            </a:r>
            <a:r>
              <a:rPr lang="en-US" sz="1600" b="1" dirty="0" smtClean="0">
                <a:sym typeface="Symbol" pitchFamily="18" charset="2"/>
              </a:rPr>
              <a:t> </a:t>
            </a:r>
            <a:r>
              <a:rPr lang="en-US" sz="1600" dirty="0" smtClean="0">
                <a:sym typeface="Symbol" pitchFamily="18" charset="2"/>
              </a:rPr>
              <a:t>b.                                                        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(Step 2s &amp; </a:t>
            </a:r>
            <a:r>
              <a:rPr lang="en-US" sz="1600" dirty="0" err="1" smtClean="0">
                <a:solidFill>
                  <a:srgbClr val="006600"/>
                </a:solidFill>
                <a:sym typeface="Symbol" pitchFamily="18" charset="2"/>
              </a:rPr>
              <a:t>defn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. of R</a:t>
            </a:r>
            <a:r>
              <a:rPr lang="en-US" sz="1600" baseline="30000" dirty="0" smtClean="0">
                <a:solidFill>
                  <a:srgbClr val="006600"/>
                </a:solidFill>
                <a:sym typeface="Symbol" pitchFamily="18" charset="2"/>
              </a:rPr>
              <a:t>-1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</a:p>
          <a:p>
            <a:pPr marL="990600" lvl="1" indent="-5334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dirty="0" smtClean="0">
                <a:sym typeface="Symbol" pitchFamily="18" charset="2"/>
              </a:rPr>
              <a:t>( b, a ) </a:t>
            </a:r>
            <a:r>
              <a:rPr lang="en-US" sz="1600" b="1" dirty="0" smtClean="0">
                <a:sym typeface="Symbol" pitchFamily="18" charset="2"/>
              </a:rPr>
              <a:t> </a:t>
            </a:r>
            <a:r>
              <a:rPr lang="en-US" sz="1600" dirty="0" smtClean="0">
                <a:sym typeface="Symbol" pitchFamily="18" charset="2"/>
              </a:rPr>
              <a:t>R </a:t>
            </a:r>
            <a:r>
              <a:rPr lang="en-US" sz="1600" b="1" dirty="0" smtClean="0">
                <a:sym typeface="Symbol" pitchFamily="18" charset="2"/>
              </a:rPr>
              <a:t> </a:t>
            </a:r>
            <a:r>
              <a:rPr lang="en-US" sz="1600" dirty="0" smtClean="0">
                <a:sym typeface="Symbol" pitchFamily="18" charset="2"/>
              </a:rPr>
              <a:t>R</a:t>
            </a:r>
            <a:r>
              <a:rPr lang="en-US" sz="1600" baseline="30000" dirty="0" smtClean="0">
                <a:sym typeface="Symbol" pitchFamily="18" charset="2"/>
              </a:rPr>
              <a:t>-1</a:t>
            </a:r>
            <a:r>
              <a:rPr lang="en-US" sz="1600" dirty="0" smtClean="0">
                <a:sym typeface="Symbol" pitchFamily="18" charset="2"/>
              </a:rPr>
              <a:t> where a </a:t>
            </a:r>
            <a:r>
              <a:rPr lang="en-US" sz="1600" b="1" dirty="0" smtClean="0">
                <a:sym typeface="Symbol" pitchFamily="18" charset="2"/>
              </a:rPr>
              <a:t></a:t>
            </a:r>
            <a:r>
              <a:rPr lang="en-US" sz="1600" dirty="0" smtClean="0">
                <a:sym typeface="Symbol" pitchFamily="18" charset="2"/>
              </a:rPr>
              <a:t> b, </a:t>
            </a:r>
            <a:r>
              <a:rPr lang="en-US" sz="1600" dirty="0" smtClean="0">
                <a:solidFill>
                  <a:srgbClr val="7F0000"/>
                </a:solidFill>
                <a:sym typeface="Symbol" pitchFamily="18" charset="2"/>
              </a:rPr>
              <a:t>contradicting step 1.</a:t>
            </a:r>
            <a:r>
              <a:rPr lang="en-US" sz="1600" dirty="0" smtClean="0">
                <a:solidFill>
                  <a:srgbClr val="A80000"/>
                </a:solidFill>
                <a:sym typeface="Symbol" pitchFamily="18" charset="2"/>
              </a:rPr>
              <a:t>      </a:t>
            </a:r>
            <a:r>
              <a:rPr lang="en-US" sz="1600" dirty="0" smtClean="0">
                <a:solidFill>
                  <a:srgbClr val="006600"/>
                </a:solidFill>
                <a:sym typeface="Symbol" pitchFamily="18" charset="2"/>
              </a:rPr>
              <a:t>(Step 2 &amp; 3)</a:t>
            </a:r>
          </a:p>
          <a:p>
            <a:pPr marL="990600" lvl="1" indent="-533400" eaLnBrk="1" hangingPunct="1">
              <a:lnSpc>
                <a:spcPct val="190000"/>
              </a:lnSpc>
              <a:buFontTx/>
              <a:buAutoNum type="arabicPeriod"/>
            </a:pPr>
            <a:r>
              <a:rPr lang="en-US" sz="1600" smtClean="0">
                <a:sym typeface="Symbol" pitchFamily="18" charset="2"/>
              </a:rPr>
              <a:t>Thus, R </a:t>
            </a:r>
            <a:r>
              <a:rPr lang="en-US" sz="1600" b="1" dirty="0">
                <a:sym typeface="Symbol" pitchFamily="18" charset="2"/>
              </a:rPr>
              <a:t> </a:t>
            </a:r>
            <a:r>
              <a:rPr lang="en-US" sz="1600" dirty="0">
                <a:sym typeface="Symbol" pitchFamily="18" charset="2"/>
              </a:rPr>
              <a:t>R</a:t>
            </a:r>
            <a:r>
              <a:rPr lang="en-US" sz="1600" baseline="30000" dirty="0">
                <a:sym typeface="Symbol" pitchFamily="18" charset="2"/>
              </a:rPr>
              <a:t>-1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600" b="1" dirty="0">
                <a:sym typeface="Symbol" pitchFamily="18" charset="2"/>
              </a:rPr>
              <a:t> </a:t>
            </a:r>
            <a:r>
              <a:rPr lang="en-US" sz="1600" dirty="0">
                <a:sym typeface="Symbol" pitchFamily="18" charset="2"/>
              </a:rPr>
              <a:t>{ ( a, a ) | a </a:t>
            </a:r>
            <a:r>
              <a:rPr lang="en-US" sz="1600" b="1" dirty="0">
                <a:sym typeface="Symbol" pitchFamily="18" charset="2"/>
              </a:rPr>
              <a:t> </a:t>
            </a:r>
            <a:r>
              <a:rPr lang="en-US" sz="1600" dirty="0">
                <a:sym typeface="Symbol" pitchFamily="18" charset="2"/>
              </a:rPr>
              <a:t>A }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600" b="1" dirty="0">
                <a:sym typeface="Symbol" pitchFamily="18" charset="2"/>
              </a:rPr>
              <a:t> </a:t>
            </a:r>
            <a:r>
              <a:rPr lang="en-US" sz="1600" dirty="0"/>
              <a:t>R is </a:t>
            </a:r>
            <a:r>
              <a:rPr lang="en-US" sz="1600" dirty="0" err="1"/>
              <a:t>antisymmetric</a:t>
            </a:r>
            <a:r>
              <a:rPr lang="en-US" sz="1600" dirty="0" smtClean="0">
                <a:sym typeface="Symbol" pitchFamily="18" charset="2"/>
              </a:rPr>
              <a:t>.</a:t>
            </a:r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47C99C-0E92-48E8-A3FD-AAB9C673D09C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4196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Which relations in Exercise 4 are irreflexive?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A relation is </a:t>
            </a:r>
            <a:r>
              <a:rPr lang="en-US" sz="2400" smtClean="0">
                <a:solidFill>
                  <a:srgbClr val="7F0000"/>
                </a:solidFill>
              </a:rPr>
              <a:t>irreflexive</a:t>
            </a:r>
            <a:r>
              <a:rPr lang="en-US" sz="2400" smtClean="0"/>
              <a:t> </a:t>
            </a:r>
            <a:r>
              <a:rPr lang="en-US" sz="2400" b="1" smtClean="0">
                <a:sym typeface="Symbol" pitchFamily="18" charset="2"/>
              </a:rPr>
              <a:t> </a:t>
            </a:r>
            <a:r>
              <a:rPr lang="en-US" sz="2400" smtClean="0">
                <a:sym typeface="Symbol" pitchFamily="18" charset="2"/>
              </a:rPr>
              <a:t>a </a:t>
            </a:r>
            <a:r>
              <a:rPr lang="en-US" sz="2400" b="1" smtClean="0">
                <a:sym typeface="Symbol" pitchFamily="18" charset="2"/>
              </a:rPr>
              <a:t> </a:t>
            </a:r>
            <a:r>
              <a:rPr lang="en-US" sz="2400" smtClean="0">
                <a:sym typeface="Symbol" pitchFamily="18" charset="2"/>
              </a:rPr>
              <a:t>A (a, a) </a:t>
            </a:r>
            <a:r>
              <a:rPr lang="en-US" sz="2400" b="1" smtClean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400" b="1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R.</a:t>
            </a:r>
            <a:endParaRPr lang="en-US" sz="2400" smtClean="0"/>
          </a:p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Ex. 4 relations on the set of all people: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lphaLcParenR"/>
            </a:pP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smtClean="0"/>
              <a:t> is taller than </a:t>
            </a:r>
            <a:r>
              <a:rPr lang="en-US" sz="2400" i="1" smtClean="0">
                <a:solidFill>
                  <a:srgbClr val="7F0000"/>
                </a:solidFill>
              </a:rPr>
              <a:t>b</a:t>
            </a:r>
            <a:r>
              <a:rPr lang="en-US" sz="2400" i="1" smtClean="0"/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lphaLcParenR"/>
            </a:pP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smtClean="0"/>
              <a:t> and </a:t>
            </a:r>
            <a:r>
              <a:rPr lang="en-US" sz="2400" i="1" smtClean="0">
                <a:solidFill>
                  <a:srgbClr val="7F0000"/>
                </a:solidFill>
              </a:rPr>
              <a:t>b</a:t>
            </a:r>
            <a:r>
              <a:rPr lang="en-US" sz="2400" smtClean="0"/>
              <a:t> were born on the same day.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lphaLcParenR"/>
            </a:pP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smtClean="0"/>
              <a:t> has the same first name as </a:t>
            </a:r>
            <a:r>
              <a:rPr lang="en-US" sz="2400" i="1" smtClean="0">
                <a:solidFill>
                  <a:srgbClr val="7F0000"/>
                </a:solidFill>
              </a:rPr>
              <a:t>b</a:t>
            </a:r>
            <a:r>
              <a:rPr lang="en-US" sz="2400" smtClean="0"/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lphaLcParenR"/>
            </a:pPr>
            <a:r>
              <a:rPr lang="en-US" sz="2400" i="1" smtClean="0">
                <a:solidFill>
                  <a:srgbClr val="7F0000"/>
                </a:solidFill>
              </a:rPr>
              <a:t>a</a:t>
            </a:r>
            <a:r>
              <a:rPr lang="en-US" sz="2400" smtClean="0"/>
              <a:t> and </a:t>
            </a:r>
            <a:r>
              <a:rPr lang="en-US" sz="2400" i="1" smtClean="0">
                <a:solidFill>
                  <a:srgbClr val="7F0000"/>
                </a:solidFill>
              </a:rPr>
              <a:t>b</a:t>
            </a:r>
            <a:r>
              <a:rPr lang="en-US" sz="2400" smtClean="0"/>
              <a:t> have a common grandparent.</a:t>
            </a:r>
            <a:endParaRPr lang="en-US" sz="24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3392D4-48E9-4AA4-9446-99F7C983E574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5029200"/>
          </a:xfrm>
        </p:spPr>
        <p:txBody>
          <a:bodyPr/>
          <a:lstStyle/>
          <a:p>
            <a:pPr marL="533400" indent="-533400" eaLnBrk="1" hangingPunct="1">
              <a:lnSpc>
                <a:spcPct val="170000"/>
              </a:lnSpc>
              <a:buFontTx/>
              <a:buNone/>
            </a:pPr>
            <a:r>
              <a:rPr lang="en-US" sz="2400" smtClean="0"/>
              <a:t>Must an asymmetric relation be antisymmetric?</a:t>
            </a:r>
          </a:p>
          <a:p>
            <a:pPr marL="914400" lvl="1" indent="-457200" eaLnBrk="1" hangingPunct="1">
              <a:lnSpc>
                <a:spcPct val="170000"/>
              </a:lnSpc>
              <a:buFontTx/>
              <a:buNone/>
            </a:pPr>
            <a:r>
              <a:rPr lang="en-US" sz="2400" smtClean="0"/>
              <a:t>A relation is </a:t>
            </a:r>
            <a:r>
              <a:rPr lang="en-US" sz="2400" smtClean="0">
                <a:solidFill>
                  <a:srgbClr val="7F0000"/>
                </a:solidFill>
              </a:rPr>
              <a:t>asymmetric</a:t>
            </a:r>
            <a:r>
              <a:rPr lang="en-US" sz="2400" smtClean="0"/>
              <a:t> </a:t>
            </a:r>
            <a:r>
              <a:rPr lang="en-US" sz="2400" b="1" smtClean="0">
                <a:sym typeface="Symbol" pitchFamily="18" charset="2"/>
              </a:rPr>
              <a:t> </a:t>
            </a:r>
            <a:r>
              <a:rPr lang="en-US" sz="2400" smtClean="0">
                <a:sym typeface="Symbol" pitchFamily="18" charset="2"/>
              </a:rPr>
              <a:t>a </a:t>
            </a:r>
            <a:r>
              <a:rPr lang="en-US" sz="2400" b="1" smtClean="0">
                <a:sym typeface="Symbol" pitchFamily="18" charset="2"/>
              </a:rPr>
              <a:t></a:t>
            </a:r>
            <a:r>
              <a:rPr lang="en-US" sz="2400" smtClean="0">
                <a:sym typeface="Symbol" pitchFamily="18" charset="2"/>
              </a:rPr>
              <a:t>b ( aRb </a:t>
            </a:r>
            <a:r>
              <a:rPr lang="en-US" sz="2400" b="1" smtClean="0">
                <a:sym typeface="Symbol" pitchFamily="18" charset="2"/>
              </a:rPr>
              <a:t> </a:t>
            </a:r>
            <a:r>
              <a:rPr lang="en-US" sz="2400" smtClean="0">
                <a:sym typeface="Symbol" pitchFamily="18" charset="2"/>
              </a:rPr>
              <a:t>(b, a) </a:t>
            </a:r>
            <a:r>
              <a:rPr lang="en-US" sz="2400" b="1" smtClean="0">
                <a:solidFill>
                  <a:srgbClr val="7F0000"/>
                </a:solidFill>
                <a:sym typeface="Symbol" pitchFamily="18" charset="2"/>
              </a:rPr>
              <a:t></a:t>
            </a:r>
            <a:r>
              <a:rPr lang="en-US" sz="2400" b="1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R 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39E555-B33C-422B-8CCE-B356FD188CB0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" y="12954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Must an asymmetric relation be antisymmetric?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A relation is </a:t>
            </a:r>
            <a:r>
              <a:rPr lang="en-US" sz="2400" i="1">
                <a:solidFill>
                  <a:srgbClr val="7F0000"/>
                </a:solidFill>
                <a:latin typeface="Arial" charset="0"/>
              </a:rPr>
              <a:t>asymmetric</a:t>
            </a:r>
            <a:r>
              <a:rPr lang="en-US" sz="2400">
                <a:latin typeface="Arial" charset="0"/>
              </a:rPr>
              <a:t> </a:t>
            </a:r>
            <a:r>
              <a:rPr lang="en-US" sz="2400" b="1">
                <a:latin typeface="Arial" charset="0"/>
                <a:sym typeface="Symbol" pitchFamily="18" charset="2"/>
              </a:rPr>
              <a:t> </a:t>
            </a:r>
            <a:r>
              <a:rPr lang="en-US" sz="2400">
                <a:latin typeface="Arial" charset="0"/>
                <a:sym typeface="Symbol" pitchFamily="18" charset="2"/>
              </a:rPr>
              <a:t>a </a:t>
            </a:r>
            <a:r>
              <a:rPr lang="en-US" sz="2400" b="1">
                <a:latin typeface="Arial" charset="0"/>
                <a:sym typeface="Symbol" pitchFamily="18" charset="2"/>
              </a:rPr>
              <a:t></a:t>
            </a:r>
            <a:r>
              <a:rPr lang="en-US" sz="2400">
                <a:latin typeface="Arial" charset="0"/>
                <a:sym typeface="Symbol" pitchFamily="18" charset="2"/>
              </a:rPr>
              <a:t>b ( aRb </a:t>
            </a:r>
            <a:r>
              <a:rPr lang="en-US" sz="2400" b="1">
                <a:latin typeface="Arial" charset="0"/>
                <a:sym typeface="Symbol" pitchFamily="18" charset="2"/>
              </a:rPr>
              <a:t> </a:t>
            </a:r>
            <a:r>
              <a:rPr lang="en-US" sz="2400">
                <a:latin typeface="Arial" charset="0"/>
                <a:sym typeface="Symbol" pitchFamily="18" charset="2"/>
              </a:rPr>
              <a:t>(b, a) </a:t>
            </a:r>
            <a:r>
              <a:rPr lang="en-US" sz="24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</a:t>
            </a:r>
            <a:r>
              <a:rPr lang="en-US" sz="2400" b="1">
                <a:latin typeface="Arial" charset="0"/>
                <a:sym typeface="Symbol" pitchFamily="18" charset="2"/>
              </a:rPr>
              <a:t> </a:t>
            </a:r>
            <a:r>
              <a:rPr lang="en-US" sz="2400">
                <a:latin typeface="Arial" charset="0"/>
                <a:sym typeface="Symbol" pitchFamily="18" charset="2"/>
              </a:rPr>
              <a:t>R ).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</a:pPr>
            <a:r>
              <a:rPr lang="en-US" sz="2400" b="1">
                <a:latin typeface="Arial" charset="0"/>
                <a:sym typeface="Symbol" pitchFamily="18" charset="2"/>
              </a:rPr>
              <a:t>To Prove: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</a:pPr>
            <a:r>
              <a:rPr lang="en-US" sz="2000">
                <a:latin typeface="Arial" charset="0"/>
                <a:sym typeface="Symbol" pitchFamily="18" charset="2"/>
              </a:rPr>
              <a:t>(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a 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 b ( aRb </a:t>
            </a:r>
            <a:r>
              <a:rPr lang="en-US" sz="2000" b="1"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latin typeface="Arial" charset="0"/>
                <a:sym typeface="Symbol" pitchFamily="18" charset="2"/>
              </a:rPr>
              <a:t>(b, a)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</a:t>
            </a:r>
            <a:r>
              <a:rPr lang="en-US" sz="2000" b="1"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latin typeface="Arial" charset="0"/>
                <a:sym typeface="Symbol" pitchFamily="18" charset="2"/>
              </a:rPr>
              <a:t>R ) 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latin typeface="Arial" charset="0"/>
                <a:sym typeface="Symbol" pitchFamily="18" charset="2"/>
              </a:rPr>
              <a:t>(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a</a:t>
            </a:r>
            <a:r>
              <a:rPr lang="en-US" sz="2000" b="1">
                <a:latin typeface="Arial" charset="0"/>
                <a:sym typeface="Symbol" pitchFamily="18" charset="2"/>
              </a:rPr>
              <a:t>  </a:t>
            </a:r>
            <a:r>
              <a:rPr lang="en-US" sz="2000">
                <a:latin typeface="Arial" charset="0"/>
                <a:sym typeface="Symbol" pitchFamily="18" charset="2"/>
              </a:rPr>
              <a:t>b ( (aRb </a:t>
            </a:r>
            <a:r>
              <a:rPr lang="en-US" sz="2000" b="1">
                <a:latin typeface="Arial" charset="0"/>
                <a:sym typeface="Symbol" pitchFamily="18" charset="2"/>
              </a:rPr>
              <a:t> </a:t>
            </a:r>
            <a:r>
              <a:rPr lang="en-US" sz="2000">
                <a:latin typeface="Arial" charset="0"/>
                <a:sym typeface="Symbol" pitchFamily="18" charset="2"/>
              </a:rPr>
              <a:t>bRa ) </a:t>
            </a:r>
            <a:r>
              <a:rPr lang="en-US" sz="2000" b="1"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latin typeface="Arial" charset="0"/>
                <a:sym typeface="Symbol" pitchFamily="18" charset="2"/>
              </a:rPr>
              <a:t>a = b ) )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latin typeface="Arial" charset="0"/>
                <a:sym typeface="Symbol" pitchFamily="18" charset="2"/>
              </a:rPr>
              <a:t>Proof: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" charset="0"/>
                <a:sym typeface="Symbol" pitchFamily="18" charset="2"/>
              </a:rPr>
              <a:t>Assume R is asymmetric.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" charset="0"/>
                <a:sym typeface="Symbol" pitchFamily="18" charset="2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a 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 b ( ( a, b ) </a:t>
            </a:r>
            <a:r>
              <a:rPr lang="en-US" sz="2000" b="1">
                <a:latin typeface="Arial" charset="0"/>
                <a:sym typeface="Symbol" pitchFamily="18" charset="2"/>
              </a:rPr>
              <a:t> </a:t>
            </a:r>
            <a:r>
              <a:rPr lang="en-US" sz="2000">
                <a:latin typeface="Arial" charset="0"/>
                <a:sym typeface="Symbol" pitchFamily="18" charset="2"/>
              </a:rPr>
              <a:t>R </a:t>
            </a:r>
            <a:r>
              <a:rPr lang="en-US" sz="2000" b="1">
                <a:latin typeface="Arial" charset="0"/>
                <a:sym typeface="Symbol" pitchFamily="18" charset="2"/>
              </a:rPr>
              <a:t> </a:t>
            </a:r>
            <a:r>
              <a:rPr lang="en-US" sz="2000">
                <a:latin typeface="Arial" charset="0"/>
                <a:sym typeface="Symbol" pitchFamily="18" charset="2"/>
              </a:rPr>
              <a:t>(  b, a ) </a:t>
            </a:r>
            <a:r>
              <a:rPr lang="en-US" sz="2000" b="1">
                <a:latin typeface="Arial" charset="0"/>
                <a:sym typeface="Symbol" pitchFamily="18" charset="2"/>
              </a:rPr>
              <a:t> </a:t>
            </a:r>
            <a:r>
              <a:rPr lang="en-US" sz="2000">
                <a:latin typeface="Arial" charset="0"/>
                <a:sym typeface="Symbol" pitchFamily="18" charset="2"/>
              </a:rPr>
              <a:t>R ).  </a:t>
            </a:r>
            <a:r>
              <a:rPr lang="en-US" sz="200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(step 1. &amp; defn of </a:t>
            </a:r>
            <a:r>
              <a:rPr lang="en-US" sz="2000" b="1">
                <a:solidFill>
                  <a:srgbClr val="0066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solidFill>
                  <a:srgbClr val="006600"/>
                </a:solidFill>
                <a:latin typeface="Arial" charset="0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" charset="0"/>
                <a:sym typeface="Symbol" pitchFamily="18" charset="2"/>
              </a:rPr>
              <a:t> 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a</a:t>
            </a:r>
            <a:r>
              <a:rPr lang="en-US" sz="2000" b="1">
                <a:latin typeface="Arial" charset="0"/>
                <a:sym typeface="Symbol" pitchFamily="18" charset="2"/>
              </a:rPr>
              <a:t>  </a:t>
            </a:r>
            <a:r>
              <a:rPr lang="en-US" sz="2000">
                <a:latin typeface="Arial" charset="0"/>
                <a:sym typeface="Symbol" pitchFamily="18" charset="2"/>
              </a:rPr>
              <a:t>b ( ( aRb </a:t>
            </a:r>
            <a:r>
              <a:rPr lang="en-US" sz="2000" b="1">
                <a:latin typeface="Arial" charset="0"/>
                <a:sym typeface="Symbol" pitchFamily="18" charset="2"/>
              </a:rPr>
              <a:t> </a:t>
            </a:r>
            <a:r>
              <a:rPr lang="en-US" sz="2000">
                <a:latin typeface="Arial" charset="0"/>
                <a:sym typeface="Symbol" pitchFamily="18" charset="2"/>
              </a:rPr>
              <a:t>bRa 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latin typeface="Arial" charset="0"/>
                <a:sym typeface="Symbol" pitchFamily="18" charset="2"/>
              </a:rPr>
              <a:t>a = b )        </a:t>
            </a:r>
            <a:r>
              <a:rPr lang="en-US" sz="200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</a:t>
            </a:r>
            <a:r>
              <a:rPr lang="en-US" sz="2000">
                <a:solidFill>
                  <a:srgbClr val="A80000"/>
                </a:solidFill>
                <a:latin typeface="Arial" charset="0"/>
                <a:sym typeface="Symbol" pitchFamily="18" charset="2"/>
              </a:rPr>
              <a:t>implication</a:t>
            </a:r>
            <a:r>
              <a:rPr lang="en-US" sz="2000">
                <a:solidFill>
                  <a:srgbClr val="006600"/>
                </a:solidFill>
                <a:latin typeface="Arial" charset="0"/>
                <a:sym typeface="Symbol" pitchFamily="18" charset="2"/>
              </a:rPr>
              <a:t> premise is false.)</a:t>
            </a:r>
          </a:p>
          <a:p>
            <a:pPr marL="914400" lvl="1" indent="-4572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>
                <a:latin typeface="Arial" charset="0"/>
                <a:sym typeface="Symbol" pitchFamily="18" charset="2"/>
              </a:rPr>
              <a:t>Therefore, asymmetry implies antisymmetry.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284B03-B2E7-40D9-BC50-2ECF00E4BCFB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continued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04800" y="12954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Must an antisymmetric relation be asymmetric?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</a:pPr>
            <a:endParaRPr lang="en-US" sz="2400">
              <a:latin typeface="Arial" charset="0"/>
              <a:sym typeface="Symbol" pitchFamily="18" charset="2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	(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b ( ( aRb 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 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bRa ) 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a = b ) 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 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b ( aRb 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( b, a 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</a:t>
            </a:r>
            <a:r>
              <a:rPr lang="en-US" sz="2000" b="1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R )?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</a:pPr>
            <a:endParaRPr lang="en-US" sz="2400">
              <a:latin typeface="Arial" charset="0"/>
              <a:sym typeface="Symbol" pitchFamily="18" charset="2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  <a:sym typeface="Symbol" pitchFamily="18" charset="2"/>
              </a:rPr>
              <a:t>Work on this question in pairs.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677C98-547C-41F2-8AD5-85D1FA79E29F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20 continued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04800" y="1295400"/>
            <a:ext cx="8153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4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Must an antisymmetric relation be asymmetric ?</a:t>
            </a:r>
          </a:p>
          <a:p>
            <a:pPr marL="990600" lvl="1" indent="-533400">
              <a:lnSpc>
                <a:spcPct val="140000"/>
              </a:lnSpc>
              <a:spcBef>
                <a:spcPct val="20000"/>
              </a:spcBef>
            </a:pPr>
            <a:r>
              <a:rPr lang="en-US" sz="2000">
                <a:latin typeface="Arial" charset="0"/>
                <a:sym typeface="Symbol" pitchFamily="18" charset="2"/>
              </a:rPr>
              <a:t>(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a 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b ( (aRb </a:t>
            </a:r>
            <a:r>
              <a:rPr lang="en-US" sz="2000" b="1">
                <a:latin typeface="Arial" charset="0"/>
                <a:sym typeface="Symbol" pitchFamily="18" charset="2"/>
              </a:rPr>
              <a:t> </a:t>
            </a:r>
            <a:r>
              <a:rPr lang="en-US" sz="2000">
                <a:latin typeface="Arial" charset="0"/>
                <a:sym typeface="Symbol" pitchFamily="18" charset="2"/>
              </a:rPr>
              <a:t>bRa ) </a:t>
            </a:r>
            <a:r>
              <a:rPr lang="en-US" sz="2000" b="1"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latin typeface="Arial" charset="0"/>
                <a:sym typeface="Symbol" pitchFamily="18" charset="2"/>
              </a:rPr>
              <a:t>a = b ) 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>
                <a:latin typeface="Arial" charset="0"/>
                <a:sym typeface="Symbol" pitchFamily="18" charset="2"/>
              </a:rPr>
              <a:t> </a:t>
            </a:r>
            <a:r>
              <a:rPr lang="en-US" sz="2000">
                <a:latin typeface="Arial" charset="0"/>
                <a:sym typeface="Symbol" pitchFamily="18" charset="2"/>
              </a:rPr>
              <a:t>a </a:t>
            </a:r>
            <a:r>
              <a:rPr lang="en-US" sz="2000" b="1">
                <a:latin typeface="Arial" charset="0"/>
                <a:sym typeface="Symbol" pitchFamily="18" charset="2"/>
              </a:rPr>
              <a:t></a:t>
            </a:r>
            <a:r>
              <a:rPr lang="en-US" sz="2000">
                <a:latin typeface="Arial" charset="0"/>
                <a:sym typeface="Symbol" pitchFamily="18" charset="2"/>
              </a:rPr>
              <a:t> b ( aRb </a:t>
            </a:r>
            <a:r>
              <a:rPr lang="en-US" sz="2000" b="1">
                <a:latin typeface="Arial" charset="0"/>
                <a:sym typeface="Symbol" pitchFamily="18" charset="2"/>
              </a:rPr>
              <a:t> </a:t>
            </a:r>
            <a:r>
              <a:rPr lang="en-US" sz="2000">
                <a:latin typeface="Arial" charset="0"/>
                <a:sym typeface="Symbol" pitchFamily="18" charset="2"/>
              </a:rPr>
              <a:t>(b, a) </a:t>
            </a:r>
            <a:r>
              <a:rPr lang="en-US" sz="20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</a:t>
            </a:r>
            <a:r>
              <a:rPr lang="en-US" sz="2000" b="1"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latin typeface="Arial" charset="0"/>
                <a:sym typeface="Symbol" pitchFamily="18" charset="2"/>
              </a:rPr>
              <a:t>R ) ?</a:t>
            </a:r>
          </a:p>
          <a:p>
            <a:pPr marL="609600" indent="-609600">
              <a:lnSpc>
                <a:spcPct val="17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Proof that the implication is false:</a:t>
            </a:r>
          </a:p>
          <a:p>
            <a:pPr marL="990600" lvl="1" indent="-533400">
              <a:lnSpc>
                <a:spcPct val="17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latin typeface="Arial" charset="0"/>
                <a:sym typeface="Symbol" pitchFamily="18" charset="2"/>
              </a:rPr>
              <a:t>Let R = { (a, a) }.</a:t>
            </a:r>
          </a:p>
          <a:p>
            <a:pPr marL="990600" lvl="1" indent="-533400">
              <a:lnSpc>
                <a:spcPct val="17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latin typeface="Arial" charset="0"/>
                <a:sym typeface="Symbol" pitchFamily="18" charset="2"/>
              </a:rPr>
              <a:t>R </a:t>
            </a:r>
            <a:r>
              <a:rPr lang="en-US" sz="2400">
                <a:solidFill>
                  <a:srgbClr val="7F0000"/>
                </a:solidFill>
                <a:latin typeface="Arial" charset="0"/>
                <a:sym typeface="Symbol" pitchFamily="18" charset="2"/>
              </a:rPr>
              <a:t>is</a:t>
            </a:r>
            <a:r>
              <a:rPr lang="en-US" sz="2400">
                <a:latin typeface="Arial" charset="0"/>
                <a:sym typeface="Symbol" pitchFamily="18" charset="2"/>
              </a:rPr>
              <a:t> antisymmetric. </a:t>
            </a:r>
          </a:p>
          <a:p>
            <a:pPr marL="990600" lvl="1" indent="-533400">
              <a:lnSpc>
                <a:spcPct val="170000"/>
              </a:lnSpc>
              <a:spcBef>
                <a:spcPct val="20000"/>
              </a:spcBef>
              <a:buFontTx/>
              <a:buAutoNum type="arabicPeriod"/>
            </a:pPr>
            <a:r>
              <a:rPr lang="en-US" sz="2400">
                <a:latin typeface="Arial" charset="0"/>
                <a:sym typeface="Symbol" pitchFamily="18" charset="2"/>
              </a:rPr>
              <a:t>R </a:t>
            </a:r>
            <a:r>
              <a:rPr lang="en-US" sz="2400">
                <a:solidFill>
                  <a:srgbClr val="7F0000"/>
                </a:solidFill>
                <a:latin typeface="Arial" charset="0"/>
                <a:sym typeface="Symbol" pitchFamily="18" charset="2"/>
              </a:rPr>
              <a:t>is not</a:t>
            </a:r>
            <a:r>
              <a:rPr lang="en-US" sz="2400">
                <a:latin typeface="Arial" charset="0"/>
                <a:sym typeface="Symbol" pitchFamily="18" charset="2"/>
              </a:rPr>
              <a:t> asymmetric: aRa </a:t>
            </a:r>
            <a:r>
              <a:rPr lang="en-US" sz="2400" b="1">
                <a:latin typeface="Arial" charset="0"/>
                <a:sym typeface="Symbol" pitchFamily="18" charset="2"/>
              </a:rPr>
              <a:t> </a:t>
            </a:r>
            <a:r>
              <a:rPr lang="en-US" sz="2400">
                <a:latin typeface="Arial" charset="0"/>
                <a:sym typeface="Symbol" pitchFamily="18" charset="2"/>
              </a:rPr>
              <a:t>(a, a) </a:t>
            </a:r>
            <a:r>
              <a:rPr lang="en-US" sz="2400" b="1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</a:t>
            </a:r>
            <a:r>
              <a:rPr lang="en-US" sz="2400" b="1">
                <a:latin typeface="Arial" charset="0"/>
                <a:sym typeface="Symbol" pitchFamily="18" charset="2"/>
              </a:rPr>
              <a:t> </a:t>
            </a:r>
            <a:r>
              <a:rPr lang="en-US" sz="2400">
                <a:latin typeface="Arial" charset="0"/>
                <a:sym typeface="Symbol" pitchFamily="18" charset="2"/>
              </a:rPr>
              <a:t>R is false.</a:t>
            </a:r>
          </a:p>
          <a:p>
            <a:pPr marL="609600" indent="-609600">
              <a:lnSpc>
                <a:spcPct val="17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Antisymmetry thus </a:t>
            </a:r>
            <a:r>
              <a:rPr lang="en-US" sz="2400">
                <a:solidFill>
                  <a:srgbClr val="7F0000"/>
                </a:solidFill>
                <a:latin typeface="Arial" charset="0"/>
                <a:sym typeface="Symbol" pitchFamily="18" charset="2"/>
              </a:rPr>
              <a:t>does not</a:t>
            </a:r>
            <a:r>
              <a:rPr lang="en-US" sz="240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imply asymmetry.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955A67-0D3A-45EF-A7D7-E4FB4F031072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8196" name="Rectangle 51"/>
          <p:cNvSpPr>
            <a:spLocks noChangeArrowheads="1"/>
          </p:cNvSpPr>
          <p:nvPr/>
        </p:nvSpPr>
        <p:spPr bwMode="auto">
          <a:xfrm>
            <a:off x="2819400" y="3352800"/>
            <a:ext cx="1295400" cy="2667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0"/>
          <p:cNvSpPr>
            <a:spLocks noChangeArrowheads="1"/>
          </p:cNvSpPr>
          <p:nvPr/>
        </p:nvSpPr>
        <p:spPr bwMode="auto">
          <a:xfrm>
            <a:off x="1447800" y="3352800"/>
            <a:ext cx="1295400" cy="26670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Let R = { (1, 2), (1, 3), (2, 3), (2, 4), (3, 1) }.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Let S = { (2, 1), (3, 1), (3, 2), (4, 2) }.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What is S </a:t>
            </a:r>
            <a:r>
              <a:rPr lang="en-US" sz="2400" b="1" smtClean="0">
                <a:sym typeface="Symbol" pitchFamily="18" charset="2"/>
              </a:rPr>
              <a:t></a:t>
            </a:r>
            <a:r>
              <a:rPr lang="en-US" sz="2400" smtClean="0"/>
              <a:t> R?</a:t>
            </a:r>
          </a:p>
        </p:txBody>
      </p:sp>
      <p:grpSp>
        <p:nvGrpSpPr>
          <p:cNvPr id="8200" name="Group 4"/>
          <p:cNvGrpSpPr>
            <a:grpSpLocks/>
          </p:cNvGrpSpPr>
          <p:nvPr/>
        </p:nvGrpSpPr>
        <p:grpSpPr bwMode="auto">
          <a:xfrm>
            <a:off x="1524000" y="3352800"/>
            <a:ext cx="5410200" cy="2500313"/>
            <a:chOff x="624" y="912"/>
            <a:chExt cx="3408" cy="1575"/>
          </a:xfrm>
        </p:grpSpPr>
        <p:sp>
          <p:nvSpPr>
            <p:cNvPr id="8201" name="Text Box 5"/>
            <p:cNvSpPr txBox="1">
              <a:spLocks noChangeArrowheads="1"/>
            </p:cNvSpPr>
            <p:nvPr/>
          </p:nvSpPr>
          <p:spPr bwMode="auto">
            <a:xfrm>
              <a:off x="710" y="119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202" name="Text Box 6"/>
            <p:cNvSpPr txBox="1">
              <a:spLocks noChangeArrowheads="1"/>
            </p:cNvSpPr>
            <p:nvPr/>
          </p:nvSpPr>
          <p:spPr bwMode="auto">
            <a:xfrm>
              <a:off x="672" y="1536"/>
              <a:ext cx="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8203" name="Text Box 7"/>
            <p:cNvSpPr txBox="1">
              <a:spLocks noChangeArrowheads="1"/>
            </p:cNvSpPr>
            <p:nvPr/>
          </p:nvSpPr>
          <p:spPr bwMode="auto">
            <a:xfrm>
              <a:off x="672" y="1872"/>
              <a:ext cx="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8204" name="Text Box 8"/>
            <p:cNvSpPr txBox="1">
              <a:spLocks noChangeArrowheads="1"/>
            </p:cNvSpPr>
            <p:nvPr/>
          </p:nvSpPr>
          <p:spPr bwMode="auto">
            <a:xfrm>
              <a:off x="624" y="2160"/>
              <a:ext cx="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8205" name="Oval 9"/>
            <p:cNvSpPr>
              <a:spLocks noChangeArrowheads="1"/>
            </p:cNvSpPr>
            <p:nvPr/>
          </p:nvSpPr>
          <p:spPr bwMode="auto">
            <a:xfrm>
              <a:off x="1392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10"/>
            <p:cNvSpPr>
              <a:spLocks noChangeArrowheads="1"/>
            </p:cNvSpPr>
            <p:nvPr/>
          </p:nvSpPr>
          <p:spPr bwMode="auto">
            <a:xfrm>
              <a:off x="1392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11"/>
            <p:cNvSpPr>
              <a:spLocks noChangeArrowheads="1"/>
            </p:cNvSpPr>
            <p:nvPr/>
          </p:nvSpPr>
          <p:spPr bwMode="auto">
            <a:xfrm>
              <a:off x="1392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12"/>
            <p:cNvSpPr>
              <a:spLocks noChangeArrowheads="1"/>
            </p:cNvSpPr>
            <p:nvPr/>
          </p:nvSpPr>
          <p:spPr bwMode="auto">
            <a:xfrm>
              <a:off x="1392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13"/>
            <p:cNvSpPr>
              <a:spLocks noChangeArrowheads="1"/>
            </p:cNvSpPr>
            <p:nvPr/>
          </p:nvSpPr>
          <p:spPr bwMode="auto">
            <a:xfrm>
              <a:off x="1968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14"/>
            <p:cNvSpPr>
              <a:spLocks noChangeArrowheads="1"/>
            </p:cNvSpPr>
            <p:nvPr/>
          </p:nvSpPr>
          <p:spPr bwMode="auto">
            <a:xfrm>
              <a:off x="1968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15"/>
            <p:cNvSpPr>
              <a:spLocks noChangeArrowheads="1"/>
            </p:cNvSpPr>
            <p:nvPr/>
          </p:nvSpPr>
          <p:spPr bwMode="auto">
            <a:xfrm>
              <a:off x="1968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16"/>
            <p:cNvSpPr>
              <a:spLocks noChangeArrowheads="1"/>
            </p:cNvSpPr>
            <p:nvPr/>
          </p:nvSpPr>
          <p:spPr bwMode="auto">
            <a:xfrm>
              <a:off x="1968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17"/>
            <p:cNvSpPr>
              <a:spLocks noChangeShapeType="1"/>
            </p:cNvSpPr>
            <p:nvPr/>
          </p:nvSpPr>
          <p:spPr bwMode="auto">
            <a:xfrm>
              <a:off x="960" y="1440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8"/>
            <p:cNvSpPr>
              <a:spLocks noChangeShapeType="1"/>
            </p:cNvSpPr>
            <p:nvPr/>
          </p:nvSpPr>
          <p:spPr bwMode="auto">
            <a:xfrm>
              <a:off x="960" y="1440"/>
              <a:ext cx="43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19"/>
            <p:cNvSpPr>
              <a:spLocks noChangeShapeType="1"/>
            </p:cNvSpPr>
            <p:nvPr/>
          </p:nvSpPr>
          <p:spPr bwMode="auto">
            <a:xfrm>
              <a:off x="912" y="1680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0"/>
            <p:cNvSpPr>
              <a:spLocks noChangeShapeType="1"/>
            </p:cNvSpPr>
            <p:nvPr/>
          </p:nvSpPr>
          <p:spPr bwMode="auto">
            <a:xfrm>
              <a:off x="912" y="1680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1"/>
            <p:cNvSpPr>
              <a:spLocks noChangeShapeType="1"/>
            </p:cNvSpPr>
            <p:nvPr/>
          </p:nvSpPr>
          <p:spPr bwMode="auto">
            <a:xfrm flipV="1">
              <a:off x="912" y="1440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912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Oval 23"/>
            <p:cNvSpPr>
              <a:spLocks noChangeArrowheads="1"/>
            </p:cNvSpPr>
            <p:nvPr/>
          </p:nvSpPr>
          <p:spPr bwMode="auto">
            <a:xfrm>
              <a:off x="912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24"/>
            <p:cNvSpPr>
              <a:spLocks noChangeArrowheads="1"/>
            </p:cNvSpPr>
            <p:nvPr/>
          </p:nvSpPr>
          <p:spPr bwMode="auto">
            <a:xfrm>
              <a:off x="912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Oval 25"/>
            <p:cNvSpPr>
              <a:spLocks noChangeArrowheads="1"/>
            </p:cNvSpPr>
            <p:nvPr/>
          </p:nvSpPr>
          <p:spPr bwMode="auto">
            <a:xfrm>
              <a:off x="912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Text Box 26"/>
            <p:cNvSpPr txBox="1">
              <a:spLocks noChangeArrowheads="1"/>
            </p:cNvSpPr>
            <p:nvPr/>
          </p:nvSpPr>
          <p:spPr bwMode="auto">
            <a:xfrm>
              <a:off x="1008" y="912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/>
                <a:t>R</a:t>
              </a:r>
            </a:p>
          </p:txBody>
        </p:sp>
        <p:sp>
          <p:nvSpPr>
            <p:cNvPr id="8223" name="Line 27"/>
            <p:cNvSpPr>
              <a:spLocks noChangeShapeType="1"/>
            </p:cNvSpPr>
            <p:nvPr/>
          </p:nvSpPr>
          <p:spPr bwMode="auto">
            <a:xfrm flipV="1">
              <a:off x="1440" y="1440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28"/>
            <p:cNvSpPr>
              <a:spLocks noChangeShapeType="1"/>
            </p:cNvSpPr>
            <p:nvPr/>
          </p:nvSpPr>
          <p:spPr bwMode="auto">
            <a:xfrm flipV="1">
              <a:off x="1440" y="1440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29"/>
            <p:cNvSpPr>
              <a:spLocks noChangeShapeType="1"/>
            </p:cNvSpPr>
            <p:nvPr/>
          </p:nvSpPr>
          <p:spPr bwMode="auto">
            <a:xfrm flipV="1">
              <a:off x="1440" y="1680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0"/>
            <p:cNvSpPr>
              <a:spLocks noChangeShapeType="1"/>
            </p:cNvSpPr>
            <p:nvPr/>
          </p:nvSpPr>
          <p:spPr bwMode="auto">
            <a:xfrm flipV="1">
              <a:off x="1392" y="1728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Text Box 31"/>
            <p:cNvSpPr txBox="1">
              <a:spLocks noChangeArrowheads="1"/>
            </p:cNvSpPr>
            <p:nvPr/>
          </p:nvSpPr>
          <p:spPr bwMode="auto">
            <a:xfrm>
              <a:off x="1584" y="912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/>
                <a:t>S</a:t>
              </a:r>
            </a:p>
          </p:txBody>
        </p:sp>
        <p:sp>
          <p:nvSpPr>
            <p:cNvPr id="8228" name="Text Box 32"/>
            <p:cNvSpPr txBox="1">
              <a:spLocks noChangeArrowheads="1"/>
            </p:cNvSpPr>
            <p:nvPr/>
          </p:nvSpPr>
          <p:spPr bwMode="auto">
            <a:xfrm>
              <a:off x="2726" y="119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8229" name="Text Box 33"/>
            <p:cNvSpPr txBox="1">
              <a:spLocks noChangeArrowheads="1"/>
            </p:cNvSpPr>
            <p:nvPr/>
          </p:nvSpPr>
          <p:spPr bwMode="auto">
            <a:xfrm>
              <a:off x="2688" y="1536"/>
              <a:ext cx="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8230" name="Text Box 34"/>
            <p:cNvSpPr txBox="1">
              <a:spLocks noChangeArrowheads="1"/>
            </p:cNvSpPr>
            <p:nvPr/>
          </p:nvSpPr>
          <p:spPr bwMode="auto">
            <a:xfrm>
              <a:off x="2688" y="1872"/>
              <a:ext cx="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8231" name="Text Box 35"/>
            <p:cNvSpPr txBox="1">
              <a:spLocks noChangeArrowheads="1"/>
            </p:cNvSpPr>
            <p:nvPr/>
          </p:nvSpPr>
          <p:spPr bwMode="auto">
            <a:xfrm>
              <a:off x="2640" y="2160"/>
              <a:ext cx="2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8232" name="Oval 36"/>
            <p:cNvSpPr>
              <a:spLocks noChangeArrowheads="1"/>
            </p:cNvSpPr>
            <p:nvPr/>
          </p:nvSpPr>
          <p:spPr bwMode="auto">
            <a:xfrm>
              <a:off x="3984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Oval 37"/>
            <p:cNvSpPr>
              <a:spLocks noChangeArrowheads="1"/>
            </p:cNvSpPr>
            <p:nvPr/>
          </p:nvSpPr>
          <p:spPr bwMode="auto">
            <a:xfrm>
              <a:off x="3984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Oval 38"/>
            <p:cNvSpPr>
              <a:spLocks noChangeArrowheads="1"/>
            </p:cNvSpPr>
            <p:nvPr/>
          </p:nvSpPr>
          <p:spPr bwMode="auto">
            <a:xfrm>
              <a:off x="3984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Oval 39"/>
            <p:cNvSpPr>
              <a:spLocks noChangeArrowheads="1"/>
            </p:cNvSpPr>
            <p:nvPr/>
          </p:nvSpPr>
          <p:spPr bwMode="auto">
            <a:xfrm>
              <a:off x="3984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Oval 40"/>
            <p:cNvSpPr>
              <a:spLocks noChangeArrowheads="1"/>
            </p:cNvSpPr>
            <p:nvPr/>
          </p:nvSpPr>
          <p:spPr bwMode="auto">
            <a:xfrm>
              <a:off x="2928" y="13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Oval 41"/>
            <p:cNvSpPr>
              <a:spLocks noChangeArrowheads="1"/>
            </p:cNvSpPr>
            <p:nvPr/>
          </p:nvSpPr>
          <p:spPr bwMode="auto">
            <a:xfrm>
              <a:off x="2928" y="16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Oval 42"/>
            <p:cNvSpPr>
              <a:spLocks noChangeArrowheads="1"/>
            </p:cNvSpPr>
            <p:nvPr/>
          </p:nvSpPr>
          <p:spPr bwMode="auto">
            <a:xfrm>
              <a:off x="2928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Oval 43"/>
            <p:cNvSpPr>
              <a:spLocks noChangeArrowheads="1"/>
            </p:cNvSpPr>
            <p:nvPr/>
          </p:nvSpPr>
          <p:spPr bwMode="auto">
            <a:xfrm>
              <a:off x="2928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Text Box 44"/>
            <p:cNvSpPr txBox="1">
              <a:spLocks noChangeArrowheads="1"/>
            </p:cNvSpPr>
            <p:nvPr/>
          </p:nvSpPr>
          <p:spPr bwMode="auto">
            <a:xfrm>
              <a:off x="3168" y="912"/>
              <a:ext cx="6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3200"/>
                <a:t>S </a:t>
              </a:r>
              <a:r>
                <a:rPr lang="en-US" b="1">
                  <a:solidFill>
                    <a:srgbClr val="00009F"/>
                  </a:solidFill>
                  <a:sym typeface="Symbol" pitchFamily="18" charset="2"/>
                </a:rPr>
                <a:t></a:t>
              </a:r>
              <a:r>
                <a:rPr lang="en-US"/>
                <a:t> </a:t>
              </a:r>
              <a:r>
                <a:rPr lang="en-US" sz="3200"/>
                <a:t>R</a:t>
              </a:r>
            </a:p>
          </p:txBody>
        </p:sp>
        <p:sp>
          <p:nvSpPr>
            <p:cNvPr id="8241" name="Line 45"/>
            <p:cNvSpPr>
              <a:spLocks noChangeShapeType="1"/>
            </p:cNvSpPr>
            <p:nvPr/>
          </p:nvSpPr>
          <p:spPr bwMode="auto">
            <a:xfrm>
              <a:off x="2928" y="144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46"/>
            <p:cNvSpPr>
              <a:spLocks noChangeShapeType="1"/>
            </p:cNvSpPr>
            <p:nvPr/>
          </p:nvSpPr>
          <p:spPr bwMode="auto">
            <a:xfrm>
              <a:off x="2976" y="16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47"/>
            <p:cNvSpPr>
              <a:spLocks noChangeShapeType="1"/>
            </p:cNvSpPr>
            <p:nvPr/>
          </p:nvSpPr>
          <p:spPr bwMode="auto">
            <a:xfrm flipV="1">
              <a:off x="2928" y="1440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48"/>
            <p:cNvSpPr>
              <a:spLocks noChangeShapeType="1"/>
            </p:cNvSpPr>
            <p:nvPr/>
          </p:nvSpPr>
          <p:spPr bwMode="auto">
            <a:xfrm>
              <a:off x="2976" y="1440"/>
              <a:ext cx="100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3FCD45-E74C-4CE4-9AE5-D63F44B999B2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50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620000" cy="4800600"/>
          </a:xfrm>
        </p:spPr>
        <p:txBody>
          <a:bodyPr/>
          <a:lstStyle/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400" smtClean="0"/>
              <a:t>Let R be a relation on set A. 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400" smtClean="0"/>
              <a:t>Show: 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</a:pPr>
            <a:r>
              <a:rPr lang="en-US" sz="2000" smtClean="0"/>
              <a:t>R is antisymmetric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z="2000" b="1" smtClean="0">
                <a:sym typeface="Symbol" pitchFamily="18" charset="2"/>
              </a:rPr>
              <a:t> </a:t>
            </a:r>
            <a:r>
              <a:rPr lang="en-US" sz="2000" smtClean="0">
                <a:sym typeface="Symbol" pitchFamily="18" charset="2"/>
              </a:rPr>
              <a:t>R </a:t>
            </a:r>
            <a:r>
              <a:rPr lang="en-US" sz="2000" b="1" smtClean="0">
                <a:sym typeface="Symbol" pitchFamily="18" charset="2"/>
              </a:rPr>
              <a:t> </a:t>
            </a:r>
            <a:r>
              <a:rPr lang="en-US" sz="2000" smtClean="0">
                <a:sym typeface="Symbol" pitchFamily="18" charset="2"/>
              </a:rPr>
              <a:t>R</a:t>
            </a:r>
            <a:r>
              <a:rPr lang="en-US" sz="2000" baseline="30000" smtClean="0">
                <a:sym typeface="Symbol" pitchFamily="18" charset="2"/>
              </a:rPr>
              <a:t>-1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b="1" smtClean="0">
                <a:sym typeface="Symbol" pitchFamily="18" charset="2"/>
              </a:rPr>
              <a:t> </a:t>
            </a:r>
            <a:r>
              <a:rPr lang="en-US" sz="2000" smtClean="0">
                <a:sym typeface="Symbol" pitchFamily="18" charset="2"/>
              </a:rPr>
              <a:t>{ ( a, a ) | a </a:t>
            </a:r>
            <a:r>
              <a:rPr lang="en-US" sz="2000" b="1" smtClean="0">
                <a:sym typeface="Symbol" pitchFamily="18" charset="2"/>
              </a:rPr>
              <a:t> </a:t>
            </a:r>
            <a:r>
              <a:rPr lang="en-US" sz="2000" smtClean="0">
                <a:sym typeface="Symbol" pitchFamily="18" charset="2"/>
              </a:rPr>
              <a:t>A }.</a:t>
            </a:r>
          </a:p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To prove: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sz="1800" smtClean="0"/>
              <a:t>R is antisymmetric  </a:t>
            </a:r>
            <a:r>
              <a:rPr lang="en-US" sz="1800" b="1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800" b="1" smtClean="0">
                <a:sym typeface="Symbol" pitchFamily="18" charset="2"/>
              </a:rPr>
              <a:t>   </a:t>
            </a:r>
            <a:r>
              <a:rPr lang="en-US" sz="1800" smtClean="0">
                <a:sym typeface="Symbol" pitchFamily="18" charset="2"/>
              </a:rPr>
              <a:t>R </a:t>
            </a:r>
            <a:r>
              <a:rPr lang="en-US" sz="1800" b="1" smtClean="0">
                <a:sym typeface="Symbol" pitchFamily="18" charset="2"/>
              </a:rPr>
              <a:t> </a:t>
            </a:r>
            <a:r>
              <a:rPr lang="en-US" sz="1800" smtClean="0">
                <a:sym typeface="Symbol" pitchFamily="18" charset="2"/>
              </a:rPr>
              <a:t>R</a:t>
            </a:r>
            <a:r>
              <a:rPr lang="en-US" sz="1800" baseline="30000" smtClean="0">
                <a:sym typeface="Symbol" pitchFamily="18" charset="2"/>
              </a:rPr>
              <a:t>-1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b="1" smtClean="0">
                <a:sym typeface="Symbol" pitchFamily="18" charset="2"/>
              </a:rPr>
              <a:t> </a:t>
            </a:r>
            <a:r>
              <a:rPr lang="en-US" sz="1800" smtClean="0">
                <a:sym typeface="Symbol" pitchFamily="18" charset="2"/>
              </a:rPr>
              <a:t>{ ( a, a ) | a </a:t>
            </a:r>
            <a:r>
              <a:rPr lang="en-US" sz="1800" b="1" smtClean="0">
                <a:sym typeface="Symbol" pitchFamily="18" charset="2"/>
              </a:rPr>
              <a:t> </a:t>
            </a:r>
            <a:r>
              <a:rPr lang="en-US" sz="1800" smtClean="0">
                <a:sym typeface="Symbol" pitchFamily="18" charset="2"/>
              </a:rPr>
              <a:t>A }</a:t>
            </a:r>
          </a:p>
          <a:p>
            <a:pPr marL="1752600" lvl="3" indent="-381000" eaLnBrk="1" hangingPunct="1">
              <a:lnSpc>
                <a:spcPct val="160000"/>
              </a:lnSpc>
              <a:buFontTx/>
              <a:buNone/>
            </a:pPr>
            <a:r>
              <a:rPr lang="en-US" sz="1600" smtClean="0">
                <a:solidFill>
                  <a:schemeClr val="tx1"/>
                </a:solidFill>
                <a:sym typeface="Symbol" pitchFamily="18" charset="2"/>
              </a:rPr>
              <a:t>We prove this by </a:t>
            </a:r>
            <a:r>
              <a:rPr lang="en-US" sz="1600" smtClean="0">
                <a:solidFill>
                  <a:srgbClr val="006600"/>
                </a:solidFill>
                <a:sym typeface="Symbol" pitchFamily="18" charset="2"/>
              </a:rPr>
              <a:t>contradiction</a:t>
            </a:r>
            <a:r>
              <a:rPr lang="en-US" sz="160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1371600" lvl="2" indent="-457200" eaLnBrk="1" hangingPunct="1">
              <a:lnSpc>
                <a:spcPct val="160000"/>
              </a:lnSpc>
              <a:buFontTx/>
              <a:buAutoNum type="arabicPeriod"/>
            </a:pPr>
            <a:r>
              <a:rPr lang="en-US" sz="1800" smtClean="0">
                <a:sym typeface="Symbol" pitchFamily="18" charset="2"/>
              </a:rPr>
              <a:t>R </a:t>
            </a:r>
            <a:r>
              <a:rPr lang="en-US" sz="1800" b="1" smtClean="0">
                <a:sym typeface="Symbol" pitchFamily="18" charset="2"/>
              </a:rPr>
              <a:t> </a:t>
            </a:r>
            <a:r>
              <a:rPr lang="en-US" sz="1800" smtClean="0">
                <a:sym typeface="Symbol" pitchFamily="18" charset="2"/>
              </a:rPr>
              <a:t>R</a:t>
            </a:r>
            <a:r>
              <a:rPr lang="en-US" sz="1800" baseline="30000" smtClean="0">
                <a:sym typeface="Symbol" pitchFamily="18" charset="2"/>
              </a:rPr>
              <a:t>-1</a:t>
            </a:r>
            <a:r>
              <a:rPr lang="en-US" sz="1800" smtClean="0">
                <a:sym typeface="Symbol" pitchFamily="18" charset="2"/>
              </a:rPr>
              <a:t> </a:t>
            </a:r>
            <a:r>
              <a:rPr lang="en-US" sz="1800" b="1" smtClean="0">
                <a:sym typeface="Symbol" pitchFamily="18" charset="2"/>
              </a:rPr>
              <a:t> </a:t>
            </a:r>
            <a:r>
              <a:rPr lang="en-US" sz="1800" smtClean="0">
                <a:sym typeface="Symbol" pitchFamily="18" charset="2"/>
              </a:rPr>
              <a:t>{ ( a, a ) | a </a:t>
            </a:r>
            <a:r>
              <a:rPr lang="en-US" sz="1800" b="1" smtClean="0">
                <a:sym typeface="Symbol" pitchFamily="18" charset="2"/>
              </a:rPr>
              <a:t> </a:t>
            </a:r>
            <a:r>
              <a:rPr lang="en-US" sz="1800" smtClean="0">
                <a:sym typeface="Symbol" pitchFamily="18" charset="2"/>
              </a:rPr>
              <a:t>A }</a:t>
            </a:r>
            <a:r>
              <a:rPr lang="en-US" sz="1800" smtClean="0"/>
              <a:t> </a:t>
            </a:r>
            <a:r>
              <a:rPr lang="en-US" sz="1800" b="1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800" b="1" smtClean="0">
                <a:sym typeface="Symbol" pitchFamily="18" charset="2"/>
              </a:rPr>
              <a:t> </a:t>
            </a:r>
            <a:r>
              <a:rPr lang="en-US" sz="1800" smtClean="0"/>
              <a:t>R is antisymmetric</a:t>
            </a:r>
            <a:r>
              <a:rPr lang="en-US" sz="1800" smtClean="0">
                <a:sym typeface="Symbol" pitchFamily="18" charset="2"/>
              </a:rPr>
              <a:t>.</a:t>
            </a:r>
          </a:p>
          <a:p>
            <a:pPr marL="1752600" lvl="3" indent="-381000" eaLnBrk="1" hangingPunct="1">
              <a:lnSpc>
                <a:spcPct val="160000"/>
              </a:lnSpc>
              <a:buFontTx/>
              <a:buNone/>
            </a:pPr>
            <a:r>
              <a:rPr lang="en-US" sz="1600" smtClean="0">
                <a:solidFill>
                  <a:schemeClr val="tx1"/>
                </a:solidFill>
                <a:sym typeface="Symbol" pitchFamily="18" charset="2"/>
              </a:rPr>
              <a:t>We prove this by </a:t>
            </a:r>
            <a:r>
              <a:rPr lang="en-US" sz="1600" smtClean="0">
                <a:solidFill>
                  <a:srgbClr val="006600"/>
                </a:solidFill>
                <a:sym typeface="Symbol" pitchFamily="18" charset="2"/>
              </a:rPr>
              <a:t>contradiction</a:t>
            </a:r>
            <a:r>
              <a:rPr lang="en-US" sz="1600" smtClean="0">
                <a:solidFill>
                  <a:schemeClr val="tx1"/>
                </a:solidFill>
                <a:sym typeface="Symbol" pitchFamily="18" charset="2"/>
              </a:rPr>
              <a:t>.</a:t>
            </a:r>
            <a:endParaRPr lang="en-US" sz="16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© Peter Cappello 2011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CA182B-AA9A-4A6A-8FAB-25339763E50D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50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3716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3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7F"/>
                </a:solidFill>
                <a:latin typeface="Arial" charset="0"/>
              </a:rPr>
              <a:t>Prove R is </a:t>
            </a:r>
            <a:r>
              <a:rPr lang="en-US" sz="2400" dirty="0" err="1">
                <a:solidFill>
                  <a:srgbClr val="00007F"/>
                </a:solidFill>
                <a:latin typeface="Arial" charset="0"/>
              </a:rPr>
              <a:t>antisymmetric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 </a:t>
            </a:r>
            <a:r>
              <a:rPr lang="en-US" sz="24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4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R </a:t>
            </a:r>
            <a:r>
              <a:rPr lang="en-US" sz="24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 </a:t>
            </a:r>
            <a:r>
              <a:rPr lang="en-US" sz="24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R</a:t>
            </a:r>
            <a:r>
              <a:rPr lang="en-US" sz="2400" baseline="30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sz="24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 </a:t>
            </a:r>
            <a:r>
              <a:rPr lang="en-US" sz="24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{ ( a, a ) | a </a:t>
            </a:r>
            <a:r>
              <a:rPr lang="en-US" sz="2400" b="1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4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A }.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Proceeding by contradiction, </a:t>
            </a:r>
            <a:r>
              <a:rPr lang="en-US" sz="2000" dirty="0" smtClean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assume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that: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R is </a:t>
            </a:r>
            <a:r>
              <a:rPr lang="en-US" sz="1800" dirty="0" err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antisymmetric</a:t>
            </a:r>
            <a:r>
              <a:rPr lang="en-US" sz="18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: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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 ( ( </a:t>
            </a:r>
            <a:r>
              <a:rPr lang="en-US" sz="1800" dirty="0" err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aRb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 </a:t>
            </a:r>
            <a:r>
              <a:rPr lang="en-US" sz="1800" dirty="0" err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bRa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)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a = b ).</a:t>
            </a:r>
          </a:p>
          <a:p>
            <a:pPr marL="1371600" lvl="2" indent="-4572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18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It is not the case that</a:t>
            </a:r>
            <a:r>
              <a:rPr lang="en-US" sz="1800" dirty="0">
                <a:solidFill>
                  <a:srgbClr val="A80000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R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 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R</a:t>
            </a:r>
            <a:r>
              <a:rPr lang="en-US" sz="1800" baseline="30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 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{ ( a, a ) | a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18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A }.</a:t>
            </a:r>
            <a:endParaRPr lang="en-US" sz="1800" dirty="0">
              <a:solidFill>
                <a:srgbClr val="A80000"/>
              </a:solidFill>
              <a:latin typeface="Arial" charset="0"/>
              <a:sym typeface="Symbol" pitchFamily="18" charset="2"/>
            </a:endParaRP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007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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20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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b (a, b) </a:t>
            </a:r>
            <a:r>
              <a:rPr lang="en-US" sz="20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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R </a:t>
            </a:r>
            <a:r>
              <a:rPr lang="en-US" sz="20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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R</a:t>
            </a:r>
            <a:r>
              <a:rPr lang="en-US" sz="2000" baseline="30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, where a </a:t>
            </a:r>
            <a:r>
              <a:rPr lang="en-US" sz="20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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b.</a:t>
            </a:r>
            <a:r>
              <a:rPr lang="en-US" sz="2000" dirty="0">
                <a:solidFill>
                  <a:srgbClr val="A80000"/>
                </a:solidFill>
                <a:latin typeface="Arial" charset="0"/>
                <a:sym typeface="Symbol" pitchFamily="18" charset="2"/>
              </a:rPr>
              <a:t>                 </a:t>
            </a:r>
            <a:r>
              <a:rPr lang="en-US" sz="2000" dirty="0" smtClean="0">
                <a:solidFill>
                  <a:srgbClr val="A80000"/>
                </a:solidFill>
                <a:latin typeface="Arial" charset="0"/>
                <a:sym typeface="Symbol" pitchFamily="18" charset="2"/>
              </a:rPr>
              <a:t>   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Step 1.2)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 err="1" smtClean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aRb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, where a </a:t>
            </a:r>
            <a:r>
              <a:rPr lang="en-US" sz="20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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b.</a:t>
            </a:r>
            <a:r>
              <a:rPr lang="en-US" sz="2000" dirty="0">
                <a:solidFill>
                  <a:srgbClr val="A80000"/>
                </a:solidFill>
                <a:latin typeface="Arial" charset="0"/>
                <a:sym typeface="Symbol" pitchFamily="18" charset="2"/>
              </a:rPr>
              <a:t>                                                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(Step 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2)</a:t>
            </a:r>
            <a:endParaRPr lang="en-US" sz="2000" dirty="0">
              <a:solidFill>
                <a:srgbClr val="006600"/>
              </a:solidFill>
              <a:latin typeface="Arial" charset="0"/>
              <a:sym typeface="Symbol" pitchFamily="18" charset="2"/>
            </a:endParaRP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aR</a:t>
            </a:r>
            <a:r>
              <a:rPr lang="en-US" sz="2000" baseline="30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b, where a </a:t>
            </a:r>
            <a:r>
              <a:rPr lang="en-US" sz="20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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b.                                               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(Step 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2)</a:t>
            </a:r>
            <a:endParaRPr lang="en-US" sz="2000" dirty="0">
              <a:solidFill>
                <a:srgbClr val="006600"/>
              </a:solidFill>
              <a:latin typeface="Arial" charset="0"/>
              <a:sym typeface="Symbol" pitchFamily="18" charset="2"/>
            </a:endParaRP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 err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bRa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, where a </a:t>
            </a:r>
            <a:r>
              <a:rPr lang="en-US" sz="2000" b="1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 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b.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                             (Step 5 &amp; </a:t>
            </a:r>
            <a:r>
              <a:rPr lang="en-US" sz="2000" dirty="0" err="1">
                <a:solidFill>
                  <a:srgbClr val="006600"/>
                </a:solidFill>
                <a:latin typeface="Arial" charset="0"/>
                <a:sym typeface="Symbol" pitchFamily="18" charset="2"/>
              </a:rPr>
              <a:t>defn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 of R</a:t>
            </a:r>
            <a:r>
              <a:rPr lang="en-US" sz="2000" baseline="30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-1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)</a:t>
            </a: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R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is not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0099"/>
                </a:solidFill>
                <a:latin typeface="Arial" charset="0"/>
                <a:sym typeface="Symbol" pitchFamily="18" charset="2"/>
              </a:rPr>
              <a:t>antisymmetric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, </a:t>
            </a:r>
            <a:r>
              <a:rPr lang="en-US" sz="2000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contradicting</a:t>
            </a:r>
            <a:r>
              <a:rPr lang="en-US" sz="2000" dirty="0">
                <a:solidFill>
                  <a:srgbClr val="000099"/>
                </a:solidFill>
                <a:latin typeface="Arial" charset="0"/>
                <a:sym typeface="Symbol" pitchFamily="18" charset="2"/>
              </a:rPr>
              <a:t> step 1.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 (Steps 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3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&amp; 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5)</a:t>
            </a:r>
            <a:endParaRPr lang="en-US" sz="2000" dirty="0">
              <a:solidFill>
                <a:srgbClr val="006600"/>
              </a:solidFill>
              <a:latin typeface="Arial" charset="0"/>
              <a:sym typeface="Symbol" pitchFamily="18" charset="2"/>
            </a:endParaRPr>
          </a:p>
          <a:p>
            <a:pPr marL="990600" lvl="1" indent="-533400">
              <a:lnSpc>
                <a:spcPct val="130000"/>
              </a:lnSpc>
              <a:spcBef>
                <a:spcPct val="20000"/>
              </a:spcBef>
              <a:buFontTx/>
              <a:buAutoNum type="arabicPeriod"/>
            </a:pPr>
            <a:r>
              <a:rPr lang="en-US" sz="2000" dirty="0">
                <a:latin typeface="Arial" charset="0"/>
                <a:sym typeface="Symbol" pitchFamily="18" charset="2"/>
              </a:rPr>
              <a:t>Thus, </a:t>
            </a:r>
            <a:r>
              <a:rPr lang="en-US" sz="2000" dirty="0">
                <a:latin typeface="Arial" charset="0"/>
              </a:rPr>
              <a:t>R </a:t>
            </a:r>
            <a:r>
              <a:rPr lang="en-US" sz="2000" dirty="0">
                <a:solidFill>
                  <a:srgbClr val="7F0000"/>
                </a:solidFill>
                <a:latin typeface="Arial" charset="0"/>
              </a:rPr>
              <a:t>is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antisymmetric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b="1" dirty="0">
                <a:solidFill>
                  <a:srgbClr val="7F000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en-US" sz="2000" b="1" dirty="0"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latin typeface="Arial" charset="0"/>
                <a:sym typeface="Symbol" pitchFamily="18" charset="2"/>
              </a:rPr>
              <a:t>R </a:t>
            </a:r>
            <a:r>
              <a:rPr lang="en-US" sz="2000" b="1" dirty="0">
                <a:latin typeface="Arial" charset="0"/>
                <a:sym typeface="Symbol" pitchFamily="18" charset="2"/>
              </a:rPr>
              <a:t> </a:t>
            </a:r>
            <a:r>
              <a:rPr lang="en-US" sz="2000" dirty="0">
                <a:latin typeface="Arial" charset="0"/>
                <a:sym typeface="Symbol" pitchFamily="18" charset="2"/>
              </a:rPr>
              <a:t>R</a:t>
            </a:r>
            <a:r>
              <a:rPr lang="en-US" sz="2000" baseline="30000" dirty="0">
                <a:latin typeface="Arial" charset="0"/>
                <a:sym typeface="Symbol" pitchFamily="18" charset="2"/>
              </a:rPr>
              <a:t>-1</a:t>
            </a:r>
            <a:r>
              <a:rPr lang="en-US" sz="2000" dirty="0">
                <a:latin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Arial" charset="0"/>
                <a:sym typeface="Symbol" pitchFamily="18" charset="2"/>
              </a:rPr>
              <a:t> </a:t>
            </a:r>
            <a:r>
              <a:rPr lang="en-US" sz="2000" dirty="0">
                <a:latin typeface="Arial" charset="0"/>
                <a:sym typeface="Symbol" pitchFamily="18" charset="2"/>
              </a:rPr>
              <a:t>{ ( a, a ) | a </a:t>
            </a:r>
            <a:r>
              <a:rPr lang="en-US" sz="2000" b="1" dirty="0">
                <a:latin typeface="Arial" charset="0"/>
                <a:sym typeface="Symbol" pitchFamily="18" charset="2"/>
              </a:rPr>
              <a:t> </a:t>
            </a:r>
            <a:r>
              <a:rPr lang="en-US" sz="2000" dirty="0">
                <a:latin typeface="Arial" charset="0"/>
                <a:sym typeface="Symbol" pitchFamily="18" charset="2"/>
              </a:rPr>
              <a:t>A }.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33182</TotalTime>
  <Words>917</Words>
  <Application>Microsoft Macintosh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Relations &amp; Their Properties:  Selected Exercises</vt:lpstr>
      <vt:lpstr>Exercise 10</vt:lpstr>
      <vt:lpstr>Exercise 20</vt:lpstr>
      <vt:lpstr>PowerPoint Presentation</vt:lpstr>
      <vt:lpstr>PowerPoint Presentation</vt:lpstr>
      <vt:lpstr>PowerPoint Presentation</vt:lpstr>
      <vt:lpstr>Exercise 30</vt:lpstr>
      <vt:lpstr>Exercise 50</vt:lpstr>
      <vt:lpstr>PowerPoint Presentation</vt:lpstr>
      <vt:lpstr>Exercise 50 continued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940</cp:revision>
  <dcterms:created xsi:type="dcterms:W3CDTF">2001-03-22T17:43:43Z</dcterms:created>
  <dcterms:modified xsi:type="dcterms:W3CDTF">2015-11-09T16:55:15Z</dcterms:modified>
</cp:coreProperties>
</file>