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5" r:id="rId3"/>
    <p:sldId id="266" r:id="rId4"/>
    <p:sldId id="268" r:id="rId5"/>
    <p:sldId id="269" r:id="rId6"/>
    <p:sldId id="267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CCECFF"/>
    <a:srgbClr val="CCFFCC"/>
    <a:srgbClr val="000099"/>
    <a:srgbClr val="CCCCFF"/>
    <a:srgbClr val="A80000"/>
    <a:srgbClr val="C80000"/>
    <a:srgbClr val="00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20" autoAdjust="0"/>
    <p:restoredTop sz="94660"/>
  </p:normalViewPr>
  <p:slideViewPr>
    <p:cSldViewPr>
      <p:cViewPr>
        <p:scale>
          <a:sx n="118" d="100"/>
          <a:sy n="118" d="100"/>
        </p:scale>
        <p:origin x="-4072" y="-1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EF6D1C-DD7F-43D6-9D6A-57AEBD17CD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4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DE08C2-8E33-4BF3-BB55-5047F2E35D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7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5482B-66CC-4437-83CF-D73E970404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6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5C99D-BB56-44AF-AE4B-325F9902BC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8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7E3C9-76D6-4954-A3A0-5C0BDCF20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6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568F4-1579-4239-B57C-A52CE3415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F4DAE-2879-4192-840A-2A6EA06AF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2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A73F-BA0D-4C58-AE4F-A18ADAC702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64AE6-30BE-4D7F-99D4-0175C697F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9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C918B-6640-40D9-8C50-D898A5A950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3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39415-8983-4393-B8F2-402AA4ECB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4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9DA3-4A54-4D88-BCDD-ACA0A9EE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1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E43B2-3D8E-4889-9385-E057C2149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6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76A11C-75B6-48A6-B16D-6CBD567F4C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Rules of Inference</a:t>
            </a:r>
            <a:endParaRPr lang="en-US" sz="360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620000" cy="20574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rgbClr val="800000"/>
                </a:solidFill>
              </a:rPr>
              <a:t>Goal for predicate logic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/>
              <a:t>Introduce rules </a:t>
            </a:r>
            <a:r>
              <a:rPr lang="en-US" sz="2400" dirty="0"/>
              <a:t>of </a:t>
            </a:r>
            <a:r>
              <a:rPr lang="en-US" sz="2400" dirty="0" smtClean="0"/>
              <a:t>inference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D</a:t>
            </a:r>
            <a:r>
              <a:rPr lang="en-US" sz="2400" dirty="0" smtClean="0"/>
              <a:t>istinguish </a:t>
            </a:r>
            <a:r>
              <a:rPr lang="en-US" sz="2400" dirty="0"/>
              <a:t>between correct </a:t>
            </a:r>
            <a:r>
              <a:rPr lang="en-US" sz="2400" dirty="0" smtClean="0"/>
              <a:t>&amp; incorrect </a:t>
            </a:r>
            <a:r>
              <a:rPr lang="en-US" sz="2400" dirty="0"/>
              <a:t>arguments.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78CF-20D6-4679-B2F6-8C9AC1AFF276}" type="slidenum">
              <a:rPr lang="en-US"/>
              <a:pPr/>
              <a:t>2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Specification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7F0000"/>
                </a:solidFill>
              </a:rPr>
              <a:t>If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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) is true, </a:t>
            </a: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then</a:t>
            </a:r>
            <a:r>
              <a:rPr lang="en-US" dirty="0">
                <a:sym typeface="Symbol" pitchFamily="18" charset="2"/>
              </a:rPr>
              <a:t>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) is true for arbitrary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in the universe of discourse.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This can be written: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________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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 (for </a:t>
            </a: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in the domain).</a:t>
            </a:r>
            <a:endParaRPr lang="en-US" i="1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Example: M( </a:t>
            </a:r>
            <a:r>
              <a:rPr lang="en-US" i="1" dirty="0">
                <a:sym typeface="Symbol" pitchFamily="18" charset="2"/>
              </a:rPr>
              <a:t>x </a:t>
            </a:r>
            <a:r>
              <a:rPr lang="en-US" dirty="0">
                <a:sym typeface="Symbol" pitchFamily="18" charset="2"/>
              </a:rPr>
              <a:t>):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is mortal.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From 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M( </a:t>
            </a:r>
            <a:r>
              <a:rPr lang="en-US" i="1" dirty="0">
                <a:sym typeface="Symbol" pitchFamily="18" charset="2"/>
              </a:rPr>
              <a:t>x </a:t>
            </a:r>
            <a:r>
              <a:rPr lang="en-US" dirty="0">
                <a:sym typeface="Symbol" pitchFamily="18" charset="2"/>
              </a:rPr>
              <a:t>),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infer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M( Socrates ): Socrates is mortal</a:t>
            </a:r>
            <a:r>
              <a:rPr lang="en-US" dirty="0" smtClean="0">
                <a:sym typeface="Symbol" pitchFamily="18" charset="2"/>
              </a:rPr>
              <a:t>. </a:t>
            </a:r>
            <a:r>
              <a:rPr lang="en-US" dirty="0" smtClean="0">
                <a:solidFill>
                  <a:srgbClr val="007900"/>
                </a:solidFill>
                <a:sym typeface="Symbol" pitchFamily="18" charset="2"/>
              </a:rPr>
              <a:t>(</a:t>
            </a:r>
            <a:r>
              <a:rPr lang="en-US" dirty="0">
                <a:solidFill>
                  <a:srgbClr val="007900"/>
                </a:solidFill>
                <a:sym typeface="Symbol" pitchFamily="18" charset="2"/>
              </a:rPr>
              <a:t>assumes Socrates </a:t>
            </a:r>
            <a:r>
              <a:rPr lang="en-US" dirty="0" smtClean="0">
                <a:solidFill>
                  <a:srgbClr val="007900"/>
                </a:solidFill>
                <a:sym typeface="Symbol" pitchFamily="18" charset="2"/>
              </a:rPr>
              <a:t>is in domain)</a:t>
            </a:r>
            <a:endParaRPr lang="en-US" dirty="0">
              <a:solidFill>
                <a:srgbClr val="007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49D7-9B10-44EA-9BA6-D68A8922F7E8}" type="slidenum">
              <a:rPr lang="en-US"/>
              <a:pPr/>
              <a:t>3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Generalization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7F0000"/>
                </a:solidFill>
              </a:rPr>
              <a:t>If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) is true for each element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in the domain, </a:t>
            </a: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then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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.</a:t>
            </a:r>
            <a:r>
              <a:rPr lang="en-US" dirty="0"/>
              <a:t> </a:t>
            </a:r>
          </a:p>
          <a:p>
            <a:pPr>
              <a:lnSpc>
                <a:spcPct val="140000"/>
              </a:lnSpc>
            </a:pPr>
            <a:r>
              <a:rPr lang="en-US" dirty="0"/>
              <a:t>This can be written: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 </a:t>
            </a:r>
            <a:r>
              <a:rPr lang="en-US" dirty="0">
                <a:solidFill>
                  <a:srgbClr val="000099"/>
                </a:solidFill>
                <a:sym typeface="Symbol" pitchFamily="18" charset="2"/>
              </a:rPr>
              <a:t>for </a:t>
            </a:r>
            <a:r>
              <a:rPr lang="en-US" i="1" dirty="0">
                <a:solidFill>
                  <a:srgbClr val="7F0000"/>
                </a:solidFill>
                <a:sym typeface="Symbol" pitchFamily="18" charset="2"/>
              </a:rPr>
              <a:t>arbitrary</a:t>
            </a: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99"/>
                </a:solidFill>
                <a:sym typeface="Symbol" pitchFamily="18" charset="2"/>
              </a:rPr>
              <a:t>in the domain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________</a:t>
            </a:r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 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CEEFD-A186-4023-9831-E7DA368F58C9}" type="slidenum">
              <a:rPr lang="en-US"/>
              <a:pPr/>
              <a:t>4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Existential Specification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7F0000"/>
                </a:solidFill>
              </a:rPr>
              <a:t>If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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) is true </a:t>
            </a: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then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there is</a:t>
            </a:r>
            <a:r>
              <a:rPr lang="en-US" dirty="0">
                <a:sym typeface="Symbol" pitchFamily="18" charset="2"/>
              </a:rPr>
              <a:t> an element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such that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) is true.</a:t>
            </a:r>
          </a:p>
          <a:p>
            <a:pPr>
              <a:lnSpc>
                <a:spcPct val="90000"/>
              </a:lnSpc>
            </a:pPr>
            <a:r>
              <a:rPr lang="en-US" dirty="0"/>
              <a:t>This can be written: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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________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 P(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), for </a:t>
            </a: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some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Element </a:t>
            </a:r>
            <a:r>
              <a:rPr lang="en-US" dirty="0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is </a:t>
            </a:r>
            <a:r>
              <a:rPr lang="en-US" dirty="0">
                <a:solidFill>
                  <a:srgbClr val="7F0000"/>
                </a:solidFill>
                <a:sym typeface="Symbol" pitchFamily="18" charset="2"/>
              </a:rPr>
              <a:t>not arbitrary</a:t>
            </a:r>
            <a:r>
              <a:rPr lang="en-US" dirty="0">
                <a:sym typeface="Symbol" pitchFamily="18" charset="2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We know only that some </a:t>
            </a:r>
            <a:r>
              <a:rPr lang="en-US" i="1" dirty="0">
                <a:solidFill>
                  <a:srgbClr val="000099"/>
                </a:solidFill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satisfies </a:t>
            </a:r>
            <a:r>
              <a:rPr lang="en-US" dirty="0">
                <a:solidFill>
                  <a:srgbClr val="000099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.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We </a:t>
            </a:r>
            <a:r>
              <a:rPr lang="en-US" dirty="0">
                <a:solidFill>
                  <a:srgbClr val="000099"/>
                </a:solidFill>
                <a:sym typeface="Symbol" pitchFamily="18" charset="2"/>
              </a:rPr>
              <a:t>do not necessarily know which one</a:t>
            </a:r>
            <a:r>
              <a:rPr lang="en-US" dirty="0">
                <a:sym typeface="Symbol" pitchFamily="18" charset="2"/>
              </a:rPr>
              <a:t> (e.g., from a non-constructive proof).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76C92-7208-48E8-8F06-E3243F93EF32}" type="slidenum">
              <a:rPr lang="en-US"/>
              <a:pPr/>
              <a:t>5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Existential Generalization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sz="2800">
                <a:solidFill>
                  <a:srgbClr val="000099"/>
                </a:solidFill>
              </a:rPr>
              <a:t> </a:t>
            </a:r>
            <a:r>
              <a:rPr lang="en-US" sz="2800">
                <a:solidFill>
                  <a:srgbClr val="7F0000"/>
                </a:solidFill>
              </a:rPr>
              <a:t>If</a:t>
            </a:r>
            <a:r>
              <a:rPr lang="en-US" sz="2800"/>
              <a:t> P( </a:t>
            </a:r>
            <a:r>
              <a:rPr lang="en-US" sz="2800" i="1">
                <a:solidFill>
                  <a:srgbClr val="007900"/>
                </a:solidFill>
              </a:rPr>
              <a:t>c</a:t>
            </a:r>
            <a:r>
              <a:rPr lang="en-US" sz="2800" i="1"/>
              <a:t> </a:t>
            </a:r>
            <a:r>
              <a:rPr lang="en-US" sz="2800"/>
              <a:t>) is true for some </a:t>
            </a:r>
            <a:r>
              <a:rPr lang="en-US" sz="2800" i="1">
                <a:solidFill>
                  <a:srgbClr val="007900"/>
                </a:solidFill>
              </a:rPr>
              <a:t>c</a:t>
            </a:r>
            <a:r>
              <a:rPr lang="en-US" sz="2800"/>
              <a:t>, </a:t>
            </a:r>
            <a:r>
              <a:rPr lang="en-US" sz="2800">
                <a:solidFill>
                  <a:srgbClr val="7F0000"/>
                </a:solidFill>
              </a:rPr>
              <a:t>then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</a:t>
            </a:r>
            <a:r>
              <a:rPr lang="en-US" sz="2800" i="1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sz="2800">
                <a:sym typeface="Symbol" pitchFamily="18" charset="2"/>
              </a:rPr>
              <a:t> P( </a:t>
            </a:r>
            <a:r>
              <a:rPr lang="en-US" sz="2800" i="1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sz="2800" i="1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).</a:t>
            </a:r>
          </a:p>
          <a:p>
            <a:pPr>
              <a:lnSpc>
                <a:spcPct val="160000"/>
              </a:lnSpc>
            </a:pPr>
            <a:r>
              <a:rPr lang="en-US" sz="2800"/>
              <a:t>This can be written:</a:t>
            </a:r>
          </a:p>
          <a:p>
            <a:pPr lvl="1">
              <a:lnSpc>
                <a:spcPct val="16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sym typeface="Symbol" pitchFamily="18" charset="2"/>
              </a:rPr>
              <a:t>P( </a:t>
            </a:r>
            <a:r>
              <a:rPr lang="en-US" i="1">
                <a:solidFill>
                  <a:srgbClr val="007900"/>
                </a:solidFill>
                <a:sym typeface="Symbol" pitchFamily="18" charset="2"/>
              </a:rPr>
              <a:t>c</a:t>
            </a:r>
            <a:r>
              <a:rPr lang="en-US" i="1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), for some </a:t>
            </a:r>
            <a:r>
              <a:rPr lang="en-US" i="1">
                <a:solidFill>
                  <a:srgbClr val="007900"/>
                </a:solidFill>
                <a:sym typeface="Symbol" pitchFamily="18" charset="2"/>
              </a:rPr>
              <a:t>c</a:t>
            </a:r>
            <a:endParaRPr lang="en-US">
              <a:solidFill>
                <a:srgbClr val="007900"/>
              </a:solidFill>
              <a:sym typeface="Symbol" pitchFamily="18" charset="2"/>
            </a:endParaRPr>
          </a:p>
          <a:p>
            <a:pPr lvl="1">
              <a:lnSpc>
                <a:spcPct val="16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sym typeface="Symbol" pitchFamily="18" charset="2"/>
              </a:rPr>
              <a:t>________</a:t>
            </a:r>
          </a:p>
          <a:p>
            <a:pPr lvl="1">
              <a:lnSpc>
                <a:spcPct val="16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sym typeface="Symbol" pitchFamily="18" charset="2"/>
              </a:rPr>
              <a:t> </a:t>
            </a:r>
            <a:r>
              <a:rPr lang="en-US" i="1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 P( </a:t>
            </a:r>
            <a:r>
              <a:rPr lang="en-US" i="1">
                <a:solidFill>
                  <a:srgbClr val="007900"/>
                </a:solidFill>
                <a:sym typeface="Symbol" pitchFamily="18" charset="2"/>
              </a:rPr>
              <a:t>x</a:t>
            </a:r>
            <a:r>
              <a:rPr lang="en-US" i="1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E679-90E8-48D6-A475-9828D74C719F}" type="slidenum">
              <a:rPr lang="en-US"/>
              <a:pPr/>
              <a:t>6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Argument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English:</a:t>
            </a:r>
          </a:p>
          <a:p>
            <a:pPr lvl="1"/>
            <a:r>
              <a:rPr lang="en-US" dirty="0"/>
              <a:t>All CS courses are easy.</a:t>
            </a:r>
          </a:p>
          <a:p>
            <a:pPr lvl="1"/>
            <a:r>
              <a:rPr lang="en-US" dirty="0"/>
              <a:t>CS </a:t>
            </a:r>
            <a:r>
              <a:rPr lang="en-US" dirty="0" smtClean="0"/>
              <a:t>2 is </a:t>
            </a:r>
            <a:r>
              <a:rPr lang="en-US" dirty="0"/>
              <a:t>a CS course.</a:t>
            </a:r>
          </a:p>
          <a:p>
            <a:pPr lvl="1"/>
            <a:r>
              <a:rPr lang="en-US" dirty="0"/>
              <a:t>Therefore, CS </a:t>
            </a:r>
            <a:r>
              <a:rPr lang="en-US" dirty="0" smtClean="0"/>
              <a:t>2 is </a:t>
            </a:r>
            <a:r>
              <a:rPr lang="en-US" dirty="0"/>
              <a:t>easy.</a:t>
            </a:r>
          </a:p>
          <a:p>
            <a:pPr>
              <a:lnSpc>
                <a:spcPct val="110000"/>
              </a:lnSpc>
            </a:pPr>
            <a:r>
              <a:rPr lang="en-US" dirty="0"/>
              <a:t>A more compact representation: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x</a:t>
            </a:r>
            <a:r>
              <a:rPr lang="en-US" i="1" dirty="0"/>
              <a:t> ( C( x )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i="1" dirty="0"/>
              <a:t>E( x ) ).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i="1" dirty="0"/>
              <a:t>C</a:t>
            </a:r>
            <a:r>
              <a:rPr lang="en-US" dirty="0"/>
              <a:t>( CS </a:t>
            </a:r>
            <a:r>
              <a:rPr lang="en-US" dirty="0" smtClean="0"/>
              <a:t>2 )</a:t>
            </a:r>
            <a:r>
              <a:rPr lang="en-US" dirty="0"/>
              <a:t>.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dirty="0"/>
              <a:t>Therefore, </a:t>
            </a:r>
            <a:r>
              <a:rPr lang="en-US" i="1" dirty="0"/>
              <a:t>E</a:t>
            </a:r>
            <a:r>
              <a:rPr lang="en-US" dirty="0"/>
              <a:t>( CS </a:t>
            </a:r>
            <a:r>
              <a:rPr lang="en-US" dirty="0" smtClean="0"/>
              <a:t>2 )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</a:t>
            </a:r>
            <a:r>
              <a:rPr lang="en-US"/>
              <a:t>Peter </a:t>
            </a:r>
            <a:r>
              <a:rPr lang="en-US" smtClean="0"/>
              <a:t>Cappello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12D96-F845-45B2-B9DB-BED735F83425}" type="slidenum">
              <a:rPr lang="en-US"/>
              <a:pPr/>
              <a:t>7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419600"/>
          </a:xfrm>
        </p:spPr>
        <p:txBody>
          <a:bodyPr/>
          <a:lstStyle/>
          <a:p>
            <a:pPr marL="0" indent="0">
              <a:lnSpc>
                <a:spcPct val="170000"/>
              </a:lnSpc>
              <a:buNone/>
            </a:pPr>
            <a:r>
              <a:rPr lang="en-US" sz="2800" dirty="0" smtClean="0">
                <a:solidFill>
                  <a:srgbClr val="800000"/>
                </a:solidFill>
                <a:sym typeface="Symbol" pitchFamily="18" charset="2"/>
              </a:rPr>
              <a:t>WHAT</a:t>
            </a:r>
            <a:r>
              <a:rPr lang="en-US" sz="2800" dirty="0" smtClean="0">
                <a:sym typeface="Symbol" pitchFamily="18" charset="2"/>
              </a:rPr>
              <a:t>                                             </a:t>
            </a:r>
            <a:r>
              <a:rPr lang="en-US" sz="2800" dirty="0" smtClean="0">
                <a:solidFill>
                  <a:srgbClr val="800000"/>
                </a:solidFill>
                <a:sym typeface="Symbol" pitchFamily="18" charset="2"/>
              </a:rPr>
              <a:t>WHY</a:t>
            </a:r>
          </a:p>
          <a:p>
            <a:pPr marL="533400" indent="-533400">
              <a:lnSpc>
                <a:spcPct val="170000"/>
              </a:lnSpc>
              <a:buFontTx/>
              <a:buAutoNum type="arabicPeriod"/>
            </a:pPr>
            <a:r>
              <a:rPr lang="en-US" sz="2800" dirty="0" smtClean="0">
                <a:sym typeface="Symbol" pitchFamily="18" charset="2"/>
              </a:rPr>
              <a:t></a:t>
            </a:r>
            <a:r>
              <a:rPr lang="en-US" sz="2800" dirty="0">
                <a:sym typeface="Symbol" pitchFamily="18" charset="2"/>
              </a:rPr>
              <a:t>x</a:t>
            </a:r>
            <a:r>
              <a:rPr lang="en-US" sz="2800" i="1" dirty="0"/>
              <a:t> </a:t>
            </a:r>
            <a:r>
              <a:rPr lang="en-US" sz="2800" dirty="0"/>
              <a:t>(</a:t>
            </a:r>
            <a:r>
              <a:rPr lang="en-US" sz="2800" i="1" dirty="0"/>
              <a:t> </a:t>
            </a:r>
            <a:r>
              <a:rPr lang="en-US" sz="2800" dirty="0"/>
              <a:t>C( </a:t>
            </a:r>
            <a:r>
              <a:rPr lang="en-US" sz="2800" i="1" dirty="0"/>
              <a:t>x </a:t>
            </a:r>
            <a:r>
              <a:rPr lang="en-US" sz="2800" dirty="0"/>
              <a:t>)</a:t>
            </a:r>
            <a:r>
              <a:rPr lang="en-US" sz="2800" i="1" dirty="0"/>
              <a:t> </a:t>
            </a:r>
            <a:r>
              <a:rPr lang="en-US" sz="2800" dirty="0">
                <a:sym typeface="Symbol" pitchFamily="18" charset="2"/>
              </a:rPr>
              <a:t> </a:t>
            </a:r>
            <a:r>
              <a:rPr lang="en-US" sz="2800" dirty="0"/>
              <a:t>E( </a:t>
            </a:r>
            <a:r>
              <a:rPr lang="en-US" sz="2800" i="1" dirty="0"/>
              <a:t>x </a:t>
            </a:r>
            <a:r>
              <a:rPr lang="en-US" sz="2800" dirty="0"/>
              <a:t>) )</a:t>
            </a:r>
            <a:r>
              <a:rPr lang="en-US" sz="2800" i="1" dirty="0"/>
              <a:t>		</a:t>
            </a:r>
            <a:r>
              <a:rPr lang="en-US" sz="2800" dirty="0"/>
              <a:t>[premise 1]</a:t>
            </a:r>
          </a:p>
          <a:p>
            <a:pPr marL="533400" indent="-533400">
              <a:lnSpc>
                <a:spcPct val="170000"/>
              </a:lnSpc>
              <a:buFontTx/>
              <a:buNone/>
            </a:pPr>
            <a:r>
              <a:rPr lang="en-US" sz="2800" dirty="0"/>
              <a:t>2. C( CS </a:t>
            </a:r>
            <a:r>
              <a:rPr lang="en-US" sz="2800" dirty="0" smtClean="0"/>
              <a:t>2 )</a:t>
            </a:r>
            <a:r>
              <a:rPr lang="en-US" sz="2800" i="1" dirty="0" smtClean="0"/>
              <a:t>  </a:t>
            </a:r>
            <a:r>
              <a:rPr lang="en-US" sz="2800" dirty="0">
                <a:sym typeface="Symbol" pitchFamily="18" charset="2"/>
              </a:rPr>
              <a:t> </a:t>
            </a:r>
            <a:r>
              <a:rPr lang="en-US" sz="2800" dirty="0"/>
              <a:t>E( CS </a:t>
            </a:r>
            <a:r>
              <a:rPr lang="en-US" sz="2800" dirty="0" smtClean="0"/>
              <a:t>2 )           </a:t>
            </a:r>
            <a:r>
              <a:rPr lang="en-US" sz="2800" dirty="0"/>
              <a:t>[step 1, U.S.]</a:t>
            </a:r>
            <a:endParaRPr lang="en-US" sz="2800" i="1" dirty="0"/>
          </a:p>
          <a:p>
            <a:pPr marL="533400" indent="-533400">
              <a:lnSpc>
                <a:spcPct val="170000"/>
              </a:lnSpc>
              <a:buFontTx/>
              <a:buNone/>
            </a:pPr>
            <a:r>
              <a:rPr lang="en-US" sz="2800" dirty="0"/>
              <a:t>3. C( CS </a:t>
            </a:r>
            <a:r>
              <a:rPr lang="en-US" sz="2800" dirty="0" smtClean="0"/>
              <a:t>2 )</a:t>
            </a:r>
            <a:r>
              <a:rPr lang="en-US" sz="2800" dirty="0"/>
              <a:t>			         [premise 2]</a:t>
            </a:r>
          </a:p>
          <a:p>
            <a:pPr marL="533400" indent="-533400">
              <a:lnSpc>
                <a:spcPct val="170000"/>
              </a:lnSpc>
              <a:buFontTx/>
              <a:buNone/>
            </a:pPr>
            <a:r>
              <a:rPr lang="en-US" sz="2800" dirty="0"/>
              <a:t>4. E( </a:t>
            </a:r>
            <a:r>
              <a:rPr lang="en-US" sz="2800"/>
              <a:t>CS </a:t>
            </a:r>
            <a:r>
              <a:rPr lang="en-US" sz="2800" smtClean="0"/>
              <a:t>2 )</a:t>
            </a:r>
            <a:r>
              <a:rPr lang="en-US" sz="2800" dirty="0"/>
              <a:t>				[steps 2, 3, &amp; 						</a:t>
            </a:r>
            <a:r>
              <a:rPr lang="en-US" sz="2800" dirty="0" smtClean="0"/>
              <a:t>modus </a:t>
            </a:r>
            <a:r>
              <a:rPr lang="en-US" sz="2800" dirty="0"/>
              <a:t>ponens]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43134</TotalTime>
  <Words>390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Rules of Inference</vt:lpstr>
      <vt:lpstr>Universal Specification</vt:lpstr>
      <vt:lpstr>Universal Generalization</vt:lpstr>
      <vt:lpstr>Existential Specification</vt:lpstr>
      <vt:lpstr>Existential Generalization</vt:lpstr>
      <vt:lpstr>Example Argument</vt:lpstr>
      <vt:lpstr>Proof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732</cp:revision>
  <dcterms:created xsi:type="dcterms:W3CDTF">2001-03-22T17:43:43Z</dcterms:created>
  <dcterms:modified xsi:type="dcterms:W3CDTF">2016-08-04T19:38:17Z</dcterms:modified>
</cp:coreProperties>
</file>