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5" r:id="rId4"/>
    <p:sldId id="260" r:id="rId5"/>
    <p:sldId id="261" r:id="rId6"/>
    <p:sldId id="262" r:id="rId7"/>
    <p:sldId id="263" r:id="rId8"/>
    <p:sldId id="266" r:id="rId9"/>
    <p:sldId id="269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00"/>
    <a:srgbClr val="CCECFF"/>
    <a:srgbClr val="CCFFCC"/>
    <a:srgbClr val="000099"/>
    <a:srgbClr val="CCCCFF"/>
    <a:srgbClr val="C80000"/>
    <a:srgbClr val="00007F"/>
    <a:srgbClr val="7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4968" y="-1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B3C854-4DFE-4708-A8E1-284A431BC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64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B59D070-4882-4A4F-8EE8-EF8617E5D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88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31229-6F58-45A5-BE59-2645A6B8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6DC87-F434-4468-A8AA-3FE81960D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8FA8E-DCE6-40F5-883A-10AAB52EB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7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286D-43EF-47F8-915D-11BB65F52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26F1-8A9E-4DD9-8DDA-8DA386E4E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000C2-F9BF-439F-832D-D8841FF8A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7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EB9F9-9275-4DAA-AAF9-B766B9CCF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1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01FB-A597-42F3-BF0A-9EECE9D5A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8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EEC2E-633F-48C8-9A60-82C7B96AF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9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3D10B-F442-40F3-8618-5FC0546A8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0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8D4B-22B4-4DA5-9264-DE88A1E48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5729B6E-4F87-4761-B25E-6301E6754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Nested Quantifiers</a:t>
            </a:r>
            <a:endParaRPr lang="en-US" sz="360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algn="l" eaLnBrk="1" hangingPunct="1"/>
            <a:r>
              <a:rPr lang="en-US" sz="2400" dirty="0">
                <a:solidFill>
                  <a:srgbClr val="800000"/>
                </a:solidFill>
              </a:rPr>
              <a:t>Goals</a:t>
            </a:r>
            <a:r>
              <a:rPr lang="en-US" sz="2400" dirty="0"/>
              <a:t>: 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400" dirty="0" smtClean="0"/>
              <a:t>Explain </a:t>
            </a:r>
            <a:r>
              <a:rPr lang="en-US" sz="2400" dirty="0"/>
              <a:t>how to work with nested </a:t>
            </a:r>
            <a:r>
              <a:rPr lang="en-US" sz="2400" dirty="0" smtClean="0"/>
              <a:t>quantiﬁers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400" dirty="0"/>
              <a:t>S</a:t>
            </a:r>
            <a:r>
              <a:rPr lang="en-US" sz="2400" dirty="0" smtClean="0"/>
              <a:t>how that </a:t>
            </a:r>
            <a:r>
              <a:rPr lang="en-US" sz="2400" dirty="0"/>
              <a:t>the order </a:t>
            </a:r>
            <a:r>
              <a:rPr lang="en-US" sz="2400" dirty="0" smtClean="0"/>
              <a:t>of quantiﬁcation </a:t>
            </a:r>
            <a:r>
              <a:rPr lang="en-US" sz="2400" dirty="0"/>
              <a:t>matters. </a:t>
            </a:r>
            <a:endParaRPr lang="en-US" sz="24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400" dirty="0" smtClean="0"/>
              <a:t>Work </a:t>
            </a:r>
            <a:r>
              <a:rPr lang="en-US" sz="2400" dirty="0"/>
              <a:t>with </a:t>
            </a:r>
            <a:r>
              <a:rPr lang="en-US" sz="2400" dirty="0" smtClean="0"/>
              <a:t>logical </a:t>
            </a:r>
            <a:r>
              <a:rPr lang="en-US" sz="2400" dirty="0"/>
              <a:t>expressions involving multiple </a:t>
            </a:r>
            <a:r>
              <a:rPr lang="en-US" sz="2400" dirty="0" smtClean="0"/>
              <a:t>quantiﬁers.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90B9D1-A399-4288-8A60-129F67588AF5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Negating Nested Quantifiers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sz="2800" dirty="0" smtClean="0"/>
              <a:t>Negate </a:t>
            </a:r>
            <a:r>
              <a:rPr lang="en-US" sz="2800" dirty="0" smtClean="0">
                <a:sym typeface="Symbol" pitchFamily="18" charset="2"/>
              </a:rPr>
              <a:t>x y ( P( x, y )  Q( x, y ) ) so that     </a:t>
            </a:r>
            <a:r>
              <a:rPr lang="en-US" sz="2800" dirty="0" smtClean="0">
                <a:solidFill>
                  <a:srgbClr val="7F0000"/>
                </a:solidFill>
                <a:sym typeface="Symbol" pitchFamily="18" charset="2"/>
              </a:rPr>
              <a:t>no quantifiers are negated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sym typeface="Symbol" pitchFamily="18" charset="2"/>
              </a:rPr>
              <a:t>x y ( P( x, y )  Q( x, y ) ).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sym typeface="Symbol" pitchFamily="18" charset="2"/>
              </a:rPr>
              <a:t>x y ( P( x, y )  Q( x, y ) 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EEC2E-633F-48C8-9A60-82C7B96AFD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Footer Placeholder 4"/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  <a:endParaRPr lang="en-US" sz="14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D190B9D1-A399-4288-8A60-129F67588AF5}" type="slidenum">
              <a:rPr lang="en-US" sz="1400" smtClean="0"/>
              <a:pPr eaLnBrk="1" hangingPunct="1"/>
              <a:t>11</a:t>
            </a:fld>
            <a:endParaRPr lang="en-US" sz="140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smtClean="0"/>
              <a:t>Negating Nested Quantifiers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676400"/>
            <a:ext cx="77724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sz="2800" kern="0" dirty="0" smtClean="0"/>
              <a:t>Negate </a:t>
            </a:r>
            <a:r>
              <a:rPr lang="en-US" sz="2800" kern="0" dirty="0" smtClean="0">
                <a:sym typeface="Symbol" pitchFamily="18" charset="2"/>
              </a:rPr>
              <a:t>x y ( P( x, y )  Q( x, y ) ) so that     </a:t>
            </a:r>
            <a:r>
              <a:rPr lang="en-US" sz="2800" kern="0" dirty="0" smtClean="0">
                <a:solidFill>
                  <a:srgbClr val="7F0000"/>
                </a:solidFill>
                <a:sym typeface="Symbol" pitchFamily="18" charset="2"/>
              </a:rPr>
              <a:t>no quantifiers are negated</a:t>
            </a:r>
            <a:r>
              <a:rPr lang="en-US" sz="2800" kern="0" dirty="0" smtClean="0">
                <a:sym typeface="Symbol" pitchFamily="18" charset="2"/>
              </a:rPr>
              <a:t>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800" kern="0" dirty="0" smtClean="0">
                <a:sym typeface="Symbol" pitchFamily="18" charset="2"/>
              </a:rPr>
              <a:t>x y ( P( x, y )  Q( x, y ) ).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800" kern="0" dirty="0" smtClean="0">
                <a:sym typeface="Symbol" pitchFamily="18" charset="2"/>
              </a:rPr>
              <a:t>x y ( P( x, y )  Q( x, y ) ).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800" kern="0" dirty="0" smtClean="0">
                <a:sym typeface="Symbol" pitchFamily="18" charset="2"/>
              </a:rPr>
              <a:t>x y  ( P( x, y )  Q( x, y ) ).</a:t>
            </a:r>
          </a:p>
        </p:txBody>
      </p:sp>
    </p:spTree>
    <p:extLst>
      <p:ext uri="{BB962C8B-B14F-4D97-AF65-F5344CB8AC3E}">
        <p14:creationId xmlns:p14="http://schemas.microsoft.com/office/powerpoint/2010/main" val="1488896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EEC2E-633F-48C8-9A60-82C7B96AFD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97CEEC2E-633F-48C8-9A60-82C7B96AFD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D190B9D1-A399-4288-8A60-129F67588AF5}" type="slidenum">
              <a:rPr lang="en-US" sz="1400" smtClean="0"/>
              <a:pPr eaLnBrk="1" hangingPunct="1"/>
              <a:t>12</a:t>
            </a:fld>
            <a:endParaRPr lang="en-US" sz="14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smtClean="0"/>
              <a:t>Negating Nested Quantifiers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1676400"/>
            <a:ext cx="77724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sz="2800" kern="0" dirty="0" smtClean="0"/>
              <a:t>Negate </a:t>
            </a:r>
            <a:r>
              <a:rPr lang="en-US" sz="2800" kern="0" dirty="0" smtClean="0">
                <a:sym typeface="Symbol" pitchFamily="18" charset="2"/>
              </a:rPr>
              <a:t>x y ( P( x, y )  Q( x, y ) ) so that     </a:t>
            </a:r>
            <a:r>
              <a:rPr lang="en-US" sz="2800" kern="0" dirty="0" smtClean="0">
                <a:solidFill>
                  <a:srgbClr val="7F0000"/>
                </a:solidFill>
                <a:sym typeface="Symbol" pitchFamily="18" charset="2"/>
              </a:rPr>
              <a:t>no quantifiers are negated</a:t>
            </a:r>
            <a:r>
              <a:rPr lang="en-US" sz="2800" kern="0" dirty="0" smtClean="0">
                <a:sym typeface="Symbol" pitchFamily="18" charset="2"/>
              </a:rPr>
              <a:t>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800" kern="0" dirty="0" smtClean="0">
                <a:sym typeface="Symbol" pitchFamily="18" charset="2"/>
              </a:rPr>
              <a:t>x y ( P( x, y )  Q( x, y ) ).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800" kern="0" dirty="0" smtClean="0">
                <a:sym typeface="Symbol" pitchFamily="18" charset="2"/>
              </a:rPr>
              <a:t>x y ( P( x, y )  Q( x, y ) ).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800" kern="0" dirty="0" smtClean="0">
                <a:sym typeface="Symbol" pitchFamily="18" charset="2"/>
              </a:rPr>
              <a:t>x y  ( P( x, y )  Q( x, y ) ).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800" kern="0" dirty="0" smtClean="0">
                <a:sym typeface="Symbol" pitchFamily="18" charset="2"/>
              </a:rPr>
              <a:t> </a:t>
            </a:r>
            <a:r>
              <a:rPr lang="en-US" sz="2800" kern="0" dirty="0" smtClean="0">
                <a:solidFill>
                  <a:srgbClr val="7F0000"/>
                </a:solidFill>
                <a:sym typeface="Symbol" pitchFamily="18" charset="2"/>
              </a:rPr>
              <a:t>x y ( </a:t>
            </a:r>
            <a:r>
              <a:rPr lang="en-US" sz="2800" kern="0" dirty="0" smtClean="0">
                <a:sym typeface="Symbol" pitchFamily="18" charset="2"/>
              </a:rPr>
              <a:t> P( x, y )   Q( x, y )</a:t>
            </a:r>
            <a:r>
              <a:rPr lang="en-US" sz="2800" kern="0" dirty="0" smtClean="0">
                <a:solidFill>
                  <a:srgbClr val="7F0000"/>
                </a:solidFill>
                <a:sym typeface="Symbol" pitchFamily="18" charset="2"/>
              </a:rPr>
              <a:t> )</a:t>
            </a:r>
            <a:r>
              <a:rPr lang="en-US" sz="2800" kern="0" dirty="0" smtClean="0"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139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</a:t>
            </a:r>
            <a:r>
              <a:rPr lang="en-US" sz="1400"/>
              <a:t>Peter </a:t>
            </a:r>
            <a:r>
              <a:rPr lang="en-US" sz="1400" smtClean="0"/>
              <a:t>Cappello</a:t>
            </a:r>
            <a:endParaRPr lang="en-US" sz="1400" dirty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5CE614-B1E8-4974-85DE-C330049727DC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Iteration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dirty="0" smtClean="0">
                <a:sym typeface="Symbol" pitchFamily="18" charset="2"/>
              </a:rPr>
              <a:t>Let the domain be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{ 1, 2, …, 10 }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>
                <a:sym typeface="Symbol" pitchFamily="18" charset="2"/>
              </a:rPr>
              <a:t>Let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P( x, y )</a:t>
            </a:r>
            <a:r>
              <a:rPr lang="en-US" dirty="0" smtClean="0">
                <a:sym typeface="Symbol" pitchFamily="18" charset="2"/>
              </a:rPr>
              <a:t> denote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x &gt; y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x y P( x, y )</a:t>
            </a:r>
            <a:r>
              <a:rPr lang="en-US" dirty="0" smtClean="0">
                <a:sym typeface="Symbol" pitchFamily="18" charset="2"/>
              </a:rPr>
              <a:t> means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x ( y P( x, y ) )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Is the above statement true?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E2DB9E8-F302-4A0F-84C4-9D55FC53D4F9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838200" y="1066800"/>
            <a:ext cx="5334000" cy="4724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1143000" y="2057400"/>
            <a:ext cx="4876800" cy="2743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172201" y="990600"/>
            <a:ext cx="2514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7F0000"/>
                </a:solidFill>
              </a:rPr>
              <a:t>Computational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7F0000"/>
                </a:solidFill>
              </a:rPr>
              <a:t>Interpretation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err="1" smtClean="0"/>
              <a:t>boolean</a:t>
            </a:r>
            <a:r>
              <a:rPr lang="en-US" sz="2000" dirty="0" smtClean="0"/>
              <a:t> </a:t>
            </a:r>
            <a:r>
              <a:rPr lang="en-US" sz="2000" dirty="0" err="1" smtClean="0"/>
              <a:t>axEyP</a:t>
            </a:r>
            <a:r>
              <a:rPr lang="en-US" sz="2000" dirty="0" smtClean="0"/>
              <a:t>()  </a:t>
            </a:r>
            <a:r>
              <a:rPr lang="en-US" sz="2000" dirty="0" smtClean="0">
                <a:solidFill>
                  <a:srgbClr val="007F00"/>
                </a:solidFill>
              </a:rPr>
              <a:t>//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x y P( x, y )</a:t>
            </a:r>
            <a:r>
              <a:rPr lang="en-US" sz="2000" dirty="0" smtClean="0">
                <a:sym typeface="Symbol" pitchFamily="18" charset="2"/>
              </a:rPr>
              <a:t>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7F0000"/>
                </a:solidFill>
              </a:rPr>
              <a:t>for</a:t>
            </a:r>
            <a:r>
              <a:rPr lang="en-US" sz="2000" dirty="0" smtClean="0"/>
              <a:t> ( </a:t>
            </a:r>
            <a:r>
              <a:rPr lang="en-US" sz="2000" dirty="0" err="1" smtClean="0"/>
              <a:t>int</a:t>
            </a:r>
            <a:r>
              <a:rPr lang="en-US" sz="2000" dirty="0" smtClean="0"/>
              <a:t> x = 1; x &lt;= 10; x++ 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b = false;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</a:t>
            </a:r>
            <a:r>
              <a:rPr lang="en-US" sz="2000" dirty="0" smtClean="0">
                <a:solidFill>
                  <a:srgbClr val="7F0000"/>
                </a:solidFill>
              </a:rPr>
              <a:t>for</a:t>
            </a:r>
            <a:r>
              <a:rPr lang="en-US" sz="2000" dirty="0" smtClean="0"/>
              <a:t> ( </a:t>
            </a:r>
            <a:r>
              <a:rPr lang="en-US" sz="2000" dirty="0" err="1" smtClean="0"/>
              <a:t>int</a:t>
            </a:r>
            <a:r>
              <a:rPr lang="en-US" sz="2000" dirty="0" smtClean="0"/>
              <a:t> y = 1; y &lt;= 10; y++ </a:t>
            </a:r>
            <a:r>
              <a:rPr lang="en-US" sz="2000" dirty="0" smtClean="0"/>
              <a:t>) </a:t>
            </a:r>
            <a:r>
              <a:rPr lang="en-US" sz="2000" dirty="0">
                <a:solidFill>
                  <a:srgbClr val="007F00"/>
                </a:solidFill>
              </a:rPr>
              <a:t>//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</a:t>
            </a:r>
            <a:r>
              <a:rPr lang="en-US" sz="2000" dirty="0">
                <a:solidFill>
                  <a:srgbClr val="007F00"/>
                </a:solidFill>
                <a:sym typeface="Symbol" pitchFamily="18" charset="2"/>
              </a:rPr>
              <a:t>y P( x, y )</a:t>
            </a:r>
            <a:r>
              <a:rPr lang="en-US" sz="2000" dirty="0">
                <a:sym typeface="Symbol" pitchFamily="18" charset="2"/>
              </a:rPr>
              <a:t>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if ( x &gt; y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    b = true;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    break; </a:t>
            </a:r>
            <a:r>
              <a:rPr lang="en-US" sz="2000" dirty="0" smtClean="0">
                <a:solidFill>
                  <a:srgbClr val="007F00"/>
                </a:solidFill>
              </a:rPr>
              <a:t>// finding 1 y value is enough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if ( ! b 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return false;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return true;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2D5F3D-BF35-4102-8342-A7E30A1FF7A5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Multiple Quantifiers</a:t>
            </a:r>
          </a:p>
        </p:txBody>
      </p:sp>
      <p:sp>
        <p:nvSpPr>
          <p:cNvPr id="5125" name="Text Box 22"/>
          <p:cNvSpPr txBox="1">
            <a:spLocks noChangeArrowheads="1"/>
          </p:cNvSpPr>
          <p:nvPr/>
        </p:nvSpPr>
        <p:spPr bwMode="auto">
          <a:xfrm>
            <a:off x="1660525" y="1787525"/>
            <a:ext cx="1982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ym typeface="Symbol" pitchFamily="18" charset="2"/>
              </a:rPr>
              <a:t>x  y P(x, y)</a:t>
            </a:r>
          </a:p>
        </p:txBody>
      </p:sp>
      <p:sp>
        <p:nvSpPr>
          <p:cNvPr id="5126" name="Text Box 23"/>
          <p:cNvSpPr txBox="1">
            <a:spLocks noChangeArrowheads="1"/>
          </p:cNvSpPr>
          <p:nvPr/>
        </p:nvSpPr>
        <p:spPr bwMode="auto">
          <a:xfrm>
            <a:off x="1676400" y="3124200"/>
            <a:ext cx="185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ym typeface="Symbol" pitchFamily="18" charset="2"/>
              </a:rPr>
              <a:t>y x P(x, y)</a:t>
            </a:r>
          </a:p>
        </p:txBody>
      </p:sp>
      <p:sp>
        <p:nvSpPr>
          <p:cNvPr id="5127" name="Text Box 24"/>
          <p:cNvSpPr txBox="1">
            <a:spLocks noChangeArrowheads="1"/>
          </p:cNvSpPr>
          <p:nvPr/>
        </p:nvSpPr>
        <p:spPr bwMode="auto">
          <a:xfrm>
            <a:off x="1752600" y="4343400"/>
            <a:ext cx="185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ym typeface="Symbol" pitchFamily="18" charset="2"/>
              </a:rPr>
              <a:t>x y P(x, y)</a:t>
            </a:r>
          </a:p>
        </p:txBody>
      </p:sp>
      <p:sp>
        <p:nvSpPr>
          <p:cNvPr id="5128" name="Text Box 25"/>
          <p:cNvSpPr txBox="1">
            <a:spLocks noChangeArrowheads="1"/>
          </p:cNvSpPr>
          <p:nvPr/>
        </p:nvSpPr>
        <p:spPr bwMode="auto">
          <a:xfrm>
            <a:off x="1752600" y="5638800"/>
            <a:ext cx="180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ym typeface="Symbol" pitchFamily="18" charset="2"/>
              </a:rPr>
              <a:t>y x P(x, y)</a:t>
            </a:r>
          </a:p>
        </p:txBody>
      </p:sp>
      <p:sp>
        <p:nvSpPr>
          <p:cNvPr id="5129" name="Text Box 26"/>
          <p:cNvSpPr txBox="1">
            <a:spLocks noChangeArrowheads="1"/>
          </p:cNvSpPr>
          <p:nvPr/>
        </p:nvSpPr>
        <p:spPr bwMode="auto">
          <a:xfrm>
            <a:off x="5546725" y="1787525"/>
            <a:ext cx="1982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ym typeface="Symbol" pitchFamily="18" charset="2"/>
              </a:rPr>
              <a:t>y  x P(x, y)</a:t>
            </a:r>
          </a:p>
        </p:txBody>
      </p:sp>
      <p:sp>
        <p:nvSpPr>
          <p:cNvPr id="5130" name="Text Box 27"/>
          <p:cNvSpPr txBox="1">
            <a:spLocks noChangeArrowheads="1"/>
          </p:cNvSpPr>
          <p:nvPr/>
        </p:nvSpPr>
        <p:spPr bwMode="auto">
          <a:xfrm>
            <a:off x="5562600" y="3124200"/>
            <a:ext cx="185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ym typeface="Symbol" pitchFamily="18" charset="2"/>
              </a:rPr>
              <a:t>x y P(x, y)</a:t>
            </a:r>
          </a:p>
        </p:txBody>
      </p:sp>
      <p:sp>
        <p:nvSpPr>
          <p:cNvPr id="5131" name="Text Box 28"/>
          <p:cNvSpPr txBox="1">
            <a:spLocks noChangeArrowheads="1"/>
          </p:cNvSpPr>
          <p:nvPr/>
        </p:nvSpPr>
        <p:spPr bwMode="auto">
          <a:xfrm>
            <a:off x="5638800" y="4343400"/>
            <a:ext cx="185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ym typeface="Symbol" pitchFamily="18" charset="2"/>
              </a:rPr>
              <a:t>y x P(x, y)</a:t>
            </a:r>
          </a:p>
        </p:txBody>
      </p:sp>
      <p:sp>
        <p:nvSpPr>
          <p:cNvPr id="5132" name="Text Box 29"/>
          <p:cNvSpPr txBox="1">
            <a:spLocks noChangeArrowheads="1"/>
          </p:cNvSpPr>
          <p:nvPr/>
        </p:nvSpPr>
        <p:spPr bwMode="auto">
          <a:xfrm>
            <a:off x="5638800" y="5638800"/>
            <a:ext cx="1881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ym typeface="Symbol" pitchFamily="18" charset="2"/>
              </a:rPr>
              <a:t> x y P(x, y)</a:t>
            </a:r>
          </a:p>
        </p:txBody>
      </p:sp>
      <p:sp>
        <p:nvSpPr>
          <p:cNvPr id="5133" name="Line 30"/>
          <p:cNvSpPr>
            <a:spLocks noChangeShapeType="1"/>
          </p:cNvSpPr>
          <p:nvPr/>
        </p:nvSpPr>
        <p:spPr bwMode="auto">
          <a:xfrm>
            <a:off x="3870325" y="20161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31"/>
          <p:cNvSpPr>
            <a:spLocks noChangeShapeType="1"/>
          </p:cNvSpPr>
          <p:nvPr/>
        </p:nvSpPr>
        <p:spPr bwMode="auto">
          <a:xfrm>
            <a:off x="3794125" y="59023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32"/>
          <p:cNvSpPr>
            <a:spLocks noChangeShapeType="1"/>
          </p:cNvSpPr>
          <p:nvPr/>
        </p:nvSpPr>
        <p:spPr bwMode="auto">
          <a:xfrm flipH="1">
            <a:off x="2727325" y="22447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33"/>
          <p:cNvSpPr>
            <a:spLocks noChangeShapeType="1"/>
          </p:cNvSpPr>
          <p:nvPr/>
        </p:nvSpPr>
        <p:spPr bwMode="auto">
          <a:xfrm flipH="1">
            <a:off x="6537325" y="21685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34"/>
          <p:cNvSpPr>
            <a:spLocks noChangeShapeType="1"/>
          </p:cNvSpPr>
          <p:nvPr/>
        </p:nvSpPr>
        <p:spPr bwMode="auto">
          <a:xfrm flipH="1">
            <a:off x="2727325" y="35401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35"/>
          <p:cNvSpPr>
            <a:spLocks noChangeShapeType="1"/>
          </p:cNvSpPr>
          <p:nvPr/>
        </p:nvSpPr>
        <p:spPr bwMode="auto">
          <a:xfrm flipH="1">
            <a:off x="6537325" y="354012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36"/>
          <p:cNvSpPr>
            <a:spLocks noChangeShapeType="1"/>
          </p:cNvSpPr>
          <p:nvPr/>
        </p:nvSpPr>
        <p:spPr bwMode="auto">
          <a:xfrm flipH="1">
            <a:off x="2727325" y="4759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37"/>
          <p:cNvSpPr>
            <a:spLocks noChangeShapeType="1"/>
          </p:cNvSpPr>
          <p:nvPr/>
        </p:nvSpPr>
        <p:spPr bwMode="auto">
          <a:xfrm flipH="1">
            <a:off x="6537325" y="4759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Text Box 38"/>
          <p:cNvSpPr txBox="1">
            <a:spLocks noChangeArrowheads="1"/>
          </p:cNvSpPr>
          <p:nvPr/>
        </p:nvSpPr>
        <p:spPr bwMode="auto">
          <a:xfrm>
            <a:off x="2895600" y="1219200"/>
            <a:ext cx="155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olidFill>
                  <a:schemeClr val="accent2"/>
                </a:solidFill>
              </a:rPr>
              <a:t>Legend: A </a:t>
            </a:r>
          </a:p>
        </p:txBody>
      </p:sp>
      <p:sp>
        <p:nvSpPr>
          <p:cNvPr id="5142" name="Line 39"/>
          <p:cNvSpPr>
            <a:spLocks noChangeShapeType="1"/>
          </p:cNvSpPr>
          <p:nvPr/>
        </p:nvSpPr>
        <p:spPr bwMode="auto">
          <a:xfrm>
            <a:off x="4343400" y="144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Text Box 40"/>
          <p:cNvSpPr txBox="1">
            <a:spLocks noChangeArrowheads="1"/>
          </p:cNvSpPr>
          <p:nvPr/>
        </p:nvSpPr>
        <p:spPr bwMode="auto">
          <a:xfrm>
            <a:off x="4876800" y="1219200"/>
            <a:ext cx="135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>
                <a:solidFill>
                  <a:schemeClr val="accent2"/>
                </a:solidFill>
              </a:rPr>
              <a:t>B is valid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1629F0F-B310-4A39-8D57-8F0E84DE6AA8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smtClean="0">
                <a:sym typeface="Symbol" pitchFamily="18" charset="2"/>
              </a:rPr>
              <a:t>Let the domain be the real numbers.</a:t>
            </a:r>
          </a:p>
          <a:p>
            <a:pPr lvl="1" eaLnBrk="1" hangingPunct="1">
              <a:lnSpc>
                <a:spcPct val="200000"/>
              </a:lnSpc>
              <a:buFontTx/>
              <a:buNone/>
            </a:pPr>
            <a:r>
              <a:rPr lang="en-US" smtClean="0">
                <a:sym typeface="Symbol" pitchFamily="18" charset="2"/>
              </a:rPr>
              <a:t>x y ( </a:t>
            </a:r>
            <a:r>
              <a:rPr lang="en-US" smtClean="0">
                <a:solidFill>
                  <a:srgbClr val="A80000"/>
                </a:solidFill>
                <a:sym typeface="Symbol" pitchFamily="18" charset="2"/>
              </a:rPr>
              <a:t>(</a:t>
            </a:r>
            <a:r>
              <a:rPr lang="en-US" smtClean="0">
                <a:sym typeface="Symbol" pitchFamily="18" charset="2"/>
              </a:rPr>
              <a:t>  x </a:t>
            </a:r>
            <a:r>
              <a:rPr lang="en-US" smtClean="0">
                <a:cs typeface="Arial" charset="0"/>
                <a:sym typeface="Symbol" pitchFamily="18" charset="2"/>
              </a:rPr>
              <a:t>≥  0  </a:t>
            </a:r>
            <a:r>
              <a:rPr lang="en-US" smtClean="0">
                <a:sym typeface="Symbol" pitchFamily="18" charset="2"/>
              </a:rPr>
              <a:t>  y &lt; 0  </a:t>
            </a:r>
            <a:r>
              <a:rPr lang="en-US" smtClean="0">
                <a:solidFill>
                  <a:srgbClr val="A80000"/>
                </a:solidFill>
                <a:sym typeface="Symbol" pitchFamily="18" charset="2"/>
              </a:rPr>
              <a:t>)</a:t>
            </a:r>
            <a:r>
              <a:rPr lang="en-US" smtClean="0">
                <a:sym typeface="Symbol" pitchFamily="18" charset="2"/>
              </a:rPr>
              <a:t>   x – y &gt; 0  )</a:t>
            </a:r>
          </a:p>
          <a:p>
            <a:pPr eaLnBrk="1" hangingPunct="1">
              <a:lnSpc>
                <a:spcPct val="200000"/>
              </a:lnSpc>
            </a:pPr>
            <a:r>
              <a:rPr lang="en-US" smtClean="0">
                <a:sym typeface="Symbol" pitchFamily="18" charset="2"/>
              </a:rPr>
              <a:t>Is there something wrong with</a:t>
            </a:r>
          </a:p>
          <a:p>
            <a:pPr lvl="1" eaLnBrk="1" hangingPunct="1">
              <a:lnSpc>
                <a:spcPct val="200000"/>
              </a:lnSpc>
              <a:buFontTx/>
              <a:buNone/>
            </a:pPr>
            <a:r>
              <a:rPr lang="en-US" smtClean="0">
                <a:sym typeface="Symbol" pitchFamily="18" charset="2"/>
              </a:rPr>
              <a:t>x  ( </a:t>
            </a:r>
            <a:r>
              <a:rPr lang="en-US" smtClean="0">
                <a:solidFill>
                  <a:srgbClr val="A80000"/>
                </a:solidFill>
                <a:sym typeface="Symbol" pitchFamily="18" charset="2"/>
              </a:rPr>
              <a:t>(</a:t>
            </a:r>
            <a:r>
              <a:rPr lang="en-US" smtClean="0">
                <a:sym typeface="Symbol" pitchFamily="18" charset="2"/>
              </a:rPr>
              <a:t> x </a:t>
            </a:r>
            <a:r>
              <a:rPr lang="en-US" smtClean="0">
                <a:cs typeface="Arial" charset="0"/>
                <a:sym typeface="Symbol" pitchFamily="18" charset="2"/>
              </a:rPr>
              <a:t>≥  0 </a:t>
            </a:r>
            <a:r>
              <a:rPr lang="en-US" smtClean="0">
                <a:sym typeface="Symbol" pitchFamily="18" charset="2"/>
              </a:rPr>
              <a:t> y </a:t>
            </a:r>
            <a:r>
              <a:rPr lang="en-US" smtClean="0">
                <a:solidFill>
                  <a:srgbClr val="00B050"/>
                </a:solidFill>
                <a:sym typeface="Symbol" pitchFamily="18" charset="2"/>
              </a:rPr>
              <a:t>(</a:t>
            </a:r>
            <a:r>
              <a:rPr lang="en-US" smtClean="0">
                <a:sym typeface="Symbol" pitchFamily="18" charset="2"/>
              </a:rPr>
              <a:t> y &lt; 0 </a:t>
            </a:r>
            <a:r>
              <a:rPr lang="en-US" smtClean="0">
                <a:solidFill>
                  <a:srgbClr val="00B050"/>
                </a:solidFill>
                <a:sym typeface="Symbol" pitchFamily="18" charset="2"/>
              </a:rPr>
              <a:t>)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solidFill>
                  <a:srgbClr val="A80000"/>
                </a:solidFill>
                <a:sym typeface="Symbol" pitchFamily="18" charset="2"/>
              </a:rPr>
              <a:t>)</a:t>
            </a:r>
            <a:r>
              <a:rPr lang="en-US" smtClean="0">
                <a:sym typeface="Symbol" pitchFamily="18" charset="2"/>
              </a:rPr>
              <a:t>  x – y &gt; 0 )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Translate to English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A4D305-2C80-4A1B-BEA7-9A0DB12C0379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Translate to a Logical Expression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648200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7F0000"/>
                </a:solidFill>
              </a:rPr>
              <a:t>Q( s, q )</a:t>
            </a:r>
            <a:r>
              <a:rPr lang="en-US" sz="2400" dirty="0" smtClean="0"/>
              <a:t> denote “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has been a contestant on quiz show </a:t>
            </a:r>
            <a:r>
              <a:rPr lang="en-US" sz="2400" dirty="0" smtClean="0">
                <a:solidFill>
                  <a:srgbClr val="7F0000"/>
                </a:solidFill>
              </a:rPr>
              <a:t>q</a:t>
            </a:r>
            <a:r>
              <a:rPr lang="en-US" sz="2400" dirty="0" smtClean="0"/>
              <a:t>”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I( s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, s</a:t>
            </a:r>
            <a:r>
              <a:rPr lang="en-US" sz="2400" baseline="-25000" dirty="0" smtClean="0">
                <a:solidFill>
                  <a:srgbClr val="7F0000"/>
                </a:solidFill>
              </a:rPr>
              <a:t>2 </a:t>
            </a:r>
            <a:r>
              <a:rPr lang="en-US" sz="2400" dirty="0" smtClean="0">
                <a:solidFill>
                  <a:srgbClr val="7F0000"/>
                </a:solidFill>
              </a:rPr>
              <a:t>)</a:t>
            </a:r>
            <a:r>
              <a:rPr lang="en-US" sz="2400" dirty="0" smtClean="0"/>
              <a:t> denote “student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baseline="-25000" dirty="0" smtClean="0"/>
              <a:t> </a:t>
            </a:r>
            <a:r>
              <a:rPr lang="en-US" sz="2400" i="1" dirty="0" smtClean="0"/>
              <a:t>is</a:t>
            </a:r>
            <a:r>
              <a:rPr lang="en-US" sz="2400" dirty="0" smtClean="0"/>
              <a:t> student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/>
              <a:t>”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dirty="0" smtClean="0"/>
              <a:t>The domain for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7F0000"/>
                </a:solidFill>
              </a:rPr>
              <a:t>students at UCSB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dirty="0" smtClean="0"/>
              <a:t>The domain for </a:t>
            </a:r>
            <a:r>
              <a:rPr lang="en-US" sz="2400" dirty="0" smtClean="0">
                <a:solidFill>
                  <a:srgbClr val="7F0000"/>
                </a:solidFill>
              </a:rPr>
              <a:t>q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7F0000"/>
                </a:solidFill>
              </a:rPr>
              <a:t>quiz shows on TV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dirty="0" smtClean="0"/>
              <a:t>Give a logical expression for: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/>
              <a:t>Every TV quiz show has had a student from UCSB as a contestant.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/>
              <a:t>At least 2 students from UCSB have been contestants on Jeopardy.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231FD3-3028-43C9-A008-3339A6D9A523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Translations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419600"/>
          </a:xfrm>
        </p:spPr>
        <p:txBody>
          <a:bodyPr/>
          <a:lstStyle/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mtClean="0">
                <a:sym typeface="Symbol" pitchFamily="18" charset="2"/>
              </a:rPr>
              <a:t>1. q s Q( s, q )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04234D-A5F6-4FA0-A795-43983570CDED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839200" cy="44196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2. 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 pitchFamily="18" charset="2"/>
              </a:rPr>
              <a:t> 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 pitchFamily="18" charset="2"/>
              </a:rPr>
              <a:t> ( I(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2 </a:t>
            </a:r>
            <a:r>
              <a:rPr lang="en-US" dirty="0" smtClean="0">
                <a:sym typeface="Symbol" pitchFamily="18" charset="2"/>
              </a:rPr>
              <a:t>) 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                Q(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 pitchFamily="18" charset="2"/>
              </a:rPr>
              <a:t>, Jeopardy )  Q(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, Jeopardy  )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mtClean="0">
                <a:sym typeface="Symbol" pitchFamily="18" charset="2"/>
              </a:rPr>
              <a:t>                </a:t>
            </a:r>
            <a:r>
              <a:rPr lang="en-US" smtClean="0">
                <a:sym typeface="Symbol" pitchFamily="18" charset="2"/>
              </a:rPr>
              <a:t> )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EEC2E-633F-48C8-9A60-82C7B96AFD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D190B9D1-A399-4288-8A60-129F67588AF5}" type="slidenum">
              <a:rPr lang="en-US" sz="1400" smtClean="0"/>
              <a:pPr eaLnBrk="1" hangingPunct="1"/>
              <a:t>9</a:t>
            </a:fld>
            <a:endParaRPr lang="en-US" sz="140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smtClean="0"/>
              <a:t>Negating Nested Quantifiers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676400"/>
            <a:ext cx="77724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sz="2800" kern="0" dirty="0" smtClean="0"/>
              <a:t>Negate </a:t>
            </a:r>
            <a:r>
              <a:rPr lang="en-US" sz="2800" kern="0" dirty="0" smtClean="0">
                <a:sym typeface="Symbol" pitchFamily="18" charset="2"/>
              </a:rPr>
              <a:t>x y ( P( x, y )  Q( x, y ) ) so that     </a:t>
            </a:r>
            <a:r>
              <a:rPr lang="en-US" sz="2800" kern="0" dirty="0" smtClean="0">
                <a:solidFill>
                  <a:srgbClr val="7F0000"/>
                </a:solidFill>
                <a:sym typeface="Symbol" pitchFamily="18" charset="2"/>
              </a:rPr>
              <a:t>no quantifiers are negated</a:t>
            </a:r>
            <a:r>
              <a:rPr lang="en-US" sz="2800" kern="0" dirty="0" smtClean="0">
                <a:sym typeface="Symbol" pitchFamily="18" charset="2"/>
              </a:rPr>
              <a:t>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sz="2800" kern="0" dirty="0" smtClean="0">
                <a:sym typeface="Symbol" pitchFamily="18" charset="2"/>
              </a:rPr>
              <a:t>x y ( P( x, y )  Q( x, y ) ).</a:t>
            </a:r>
          </a:p>
        </p:txBody>
      </p:sp>
    </p:spTree>
    <p:extLst>
      <p:ext uri="{BB962C8B-B14F-4D97-AF65-F5344CB8AC3E}">
        <p14:creationId xmlns:p14="http://schemas.microsoft.com/office/powerpoint/2010/main" val="4370257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32194</TotalTime>
  <Words>880</Words>
  <Application>Microsoft Macintosh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Nested Quantifiers</vt:lpstr>
      <vt:lpstr>Nested Iteration</vt:lpstr>
      <vt:lpstr>PowerPoint Presentation</vt:lpstr>
      <vt:lpstr>Multiple Quantifiers</vt:lpstr>
      <vt:lpstr>Translate to English</vt:lpstr>
      <vt:lpstr>Translate to a Logical Expression</vt:lpstr>
      <vt:lpstr>Translations</vt:lpstr>
      <vt:lpstr>PowerPoint Presentation</vt:lpstr>
      <vt:lpstr>PowerPoint Presentation</vt:lpstr>
      <vt:lpstr>Negating Nested Quantifiers</vt:lpstr>
      <vt:lpstr>PowerPoint Presentation</vt:lpstr>
      <vt:lpstr>PowerPoint Presentation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730</cp:revision>
  <dcterms:created xsi:type="dcterms:W3CDTF">2001-03-22T17:43:43Z</dcterms:created>
  <dcterms:modified xsi:type="dcterms:W3CDTF">2016-08-04T18:39:20Z</dcterms:modified>
</cp:coreProperties>
</file>