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73" r:id="rId9"/>
    <p:sldId id="274" r:id="rId10"/>
    <p:sldId id="275" r:id="rId11"/>
    <p:sldId id="286" r:id="rId12"/>
    <p:sldId id="284" r:id="rId13"/>
    <p:sldId id="276" r:id="rId14"/>
    <p:sldId id="287" r:id="rId15"/>
    <p:sldId id="285" r:id="rId16"/>
    <p:sldId id="277" r:id="rId17"/>
    <p:sldId id="279" r:id="rId18"/>
    <p:sldId id="267" r:id="rId19"/>
    <p:sldId id="282" r:id="rId20"/>
    <p:sldId id="283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007900"/>
    <a:srgbClr val="7F0000"/>
    <a:srgbClr val="CC3300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4304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ACA-18A5-48F4-BA63-39BB09A0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A439C-B4D4-4874-BF1F-38A9F8A3C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1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F38BC-08B7-4AE2-B31F-4F936C2BF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9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4C94-49C0-402B-A44A-2FA2E7451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9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ECDA-98BF-4882-B7E1-537887B16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8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0E5DB-A9AF-4E5C-B3E6-2E4A07672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5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1D53-2C66-466C-BE59-31D9D14CF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8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459B3-6643-4E24-9BAC-BEA24ACE0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3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F23E8-E2ED-43FC-B67B-C38B80A2C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1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203D-3C3D-4D7A-96D2-82903DB5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14836-34F0-4D68-B3F0-9000F50FE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937906D-E578-42A3-B2C0-B2EFB2164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Predicates &amp; Quantifiers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467600" cy="1752600"/>
          </a:xfrm>
        </p:spPr>
        <p:txBody>
          <a:bodyPr/>
          <a:lstStyle/>
          <a:p>
            <a:pPr algn="l" eaLnBrk="1" hangingPunct="1"/>
            <a:r>
              <a:rPr lang="en-US" sz="2400" dirty="0">
                <a:solidFill>
                  <a:srgbClr val="800000"/>
                </a:solidFill>
              </a:rPr>
              <a:t>Goal</a:t>
            </a:r>
            <a:r>
              <a:rPr lang="en-US" sz="2400" dirty="0"/>
              <a:t>: </a:t>
            </a:r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/>
              <a:t>Introduce predicate logic, </a:t>
            </a:r>
            <a:r>
              <a:rPr lang="en-US" sz="2400" dirty="0" smtClean="0"/>
              <a:t>including existential </a:t>
            </a:r>
            <a:r>
              <a:rPr lang="en-US" sz="2400" dirty="0"/>
              <a:t>&amp; universal quantiﬁcation</a:t>
            </a:r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/>
              <a:t>Introduce translation between English sentences &amp; logical expressions.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Universal Quantification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91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Universal quantification</a:t>
            </a:r>
            <a:r>
              <a:rPr lang="en-US" sz="2400" dirty="0" smtClean="0"/>
              <a:t> of P( x ) is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“For all x in the domain, P( x )”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“For all x in C, P( x )”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“For all x, P( x )”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x P( x )</a:t>
            </a:r>
            <a:r>
              <a:rPr lang="en-US" sz="2000" dirty="0" smtClean="0">
                <a:sym typeface="Symbol" pitchFamily="18" charset="2"/>
              </a:rPr>
              <a:t>”</a:t>
            </a:r>
            <a:endParaRPr lang="en-US" sz="2000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This </a:t>
            </a:r>
            <a:r>
              <a:rPr lang="en-US" sz="2400" dirty="0" smtClean="0">
                <a:solidFill>
                  <a:srgbClr val="7F0000"/>
                </a:solidFill>
              </a:rPr>
              <a:t>is</a:t>
            </a:r>
            <a:r>
              <a:rPr lang="en-US" sz="2400" dirty="0" smtClean="0">
                <a:solidFill>
                  <a:srgbClr val="000066"/>
                </a:solidFill>
              </a:rPr>
              <a:t> a </a:t>
            </a:r>
            <a:r>
              <a:rPr lang="en-US" sz="2400" i="1" dirty="0" smtClean="0">
                <a:solidFill>
                  <a:srgbClr val="000066"/>
                </a:solidFill>
              </a:rPr>
              <a:t>proposition</a:t>
            </a:r>
            <a:r>
              <a:rPr lang="en-US" sz="2400" dirty="0" smtClean="0">
                <a:solidFill>
                  <a:srgbClr val="000066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If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dirty="0" smtClean="0">
                <a:solidFill>
                  <a:srgbClr val="000066"/>
                </a:solidFill>
              </a:rPr>
              <a:t> denotes the set of all </a:t>
            </a:r>
            <a:r>
              <a:rPr lang="en-US" sz="2400" dirty="0" smtClean="0">
                <a:solidFill>
                  <a:srgbClr val="7F0000"/>
                </a:solidFill>
              </a:rPr>
              <a:t>UCSB</a:t>
            </a:r>
            <a:r>
              <a:rPr lang="en-US" sz="2400" dirty="0" smtClean="0">
                <a:solidFill>
                  <a:srgbClr val="000066"/>
                </a:solidFill>
              </a:rPr>
              <a:t> courses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66"/>
                </a:solidFill>
              </a:rPr>
              <a:t> is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x P( x )</a:t>
            </a:r>
            <a:r>
              <a:rPr lang="en-US" sz="2400" dirty="0" smtClean="0">
                <a:solidFill>
                  <a:srgbClr val="000066"/>
                </a:solidFill>
              </a:rPr>
              <a:t> true?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x P( x 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): </a:t>
            </a:r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 smtClean="0"/>
              <a:t>If S, a set with </a:t>
            </a:r>
            <a:r>
              <a:rPr lang="en-US" dirty="0" smtClean="0">
                <a:solidFill>
                  <a:srgbClr val="800000"/>
                </a:solidFill>
              </a:rPr>
              <a:t>n</a:t>
            </a:r>
            <a:r>
              <a:rPr lang="en-US" dirty="0" smtClean="0"/>
              <a:t> elements, </a:t>
            </a:r>
            <a:r>
              <a:rPr lang="en-US" dirty="0" err="1" smtClean="0">
                <a:solidFill>
                  <a:srgbClr val="800000"/>
                </a:solidFill>
              </a:rPr>
              <a:t>e</a:t>
            </a:r>
            <a:r>
              <a:rPr lang="en-US" baseline="-25000" dirty="0" err="1" smtClean="0">
                <a:solidFill>
                  <a:srgbClr val="800000"/>
                </a:solidFill>
              </a:rPr>
              <a:t>i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1 ≤ </a:t>
            </a:r>
            <a:r>
              <a:rPr lang="en-US" dirty="0" err="1" smtClean="0">
                <a:solidFill>
                  <a:srgbClr val="800000"/>
                </a:solidFill>
              </a:rPr>
              <a:t>i</a:t>
            </a:r>
            <a:r>
              <a:rPr lang="en-US" dirty="0" smtClean="0">
                <a:solidFill>
                  <a:srgbClr val="800000"/>
                </a:solidFill>
              </a:rPr>
              <a:t> ≤ n</a:t>
            </a:r>
            <a:r>
              <a:rPr lang="en-US" dirty="0" smtClean="0"/>
              <a:t>,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is the domain of propositional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function P( x ),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 smtClean="0"/>
              <a:t>Then</a:t>
            </a:r>
          </a:p>
          <a:p>
            <a:pPr marL="400050" lvl="1" indent="0">
              <a:lnSpc>
                <a:spcPct val="140000"/>
              </a:lnSpc>
              <a:buNone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x P( x 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) </a:t>
            </a:r>
            <a:r>
              <a:rPr lang="en-US" dirty="0">
                <a:solidFill>
                  <a:srgbClr val="800000"/>
                </a:solidFill>
                <a:cs typeface="Times New Roman" pitchFamily="18" charset="0"/>
              </a:rPr>
              <a:t>≡ 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P( e</a:t>
            </a:r>
            <a:r>
              <a:rPr lang="en-US" baseline="-25000" dirty="0" smtClean="0">
                <a:solidFill>
                  <a:srgbClr val="800000"/>
                </a:solidFill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 ) </a:t>
            </a:r>
            <a:r>
              <a:rPr lang="en-US" dirty="0" smtClean="0">
                <a:solidFill>
                  <a:srgbClr val="8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solidFill>
                  <a:srgbClr val="800000"/>
                </a:solidFill>
              </a:rPr>
              <a:t> P( 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800000"/>
                </a:solidFill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800000"/>
                </a:solidFill>
              </a:rPr>
              <a:t>) </a:t>
            </a:r>
            <a:r>
              <a:rPr lang="en-US" dirty="0" smtClean="0">
                <a:solidFill>
                  <a:srgbClr val="8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solidFill>
                  <a:srgbClr val="800000"/>
                </a:solidFill>
              </a:rPr>
              <a:t> … </a:t>
            </a:r>
            <a:r>
              <a:rPr lang="en-US" dirty="0" smtClean="0">
                <a:solidFill>
                  <a:srgbClr val="80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solidFill>
                  <a:srgbClr val="800000"/>
                </a:solidFill>
              </a:rPr>
              <a:t> P( 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800000"/>
                </a:solidFill>
                <a:cs typeface="Times New Roman" pitchFamily="18" charset="0"/>
              </a:rPr>
              <a:t>n 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 smtClean="0">
                <a:solidFill>
                  <a:srgbClr val="000090"/>
                </a:solidFill>
              </a:rPr>
              <a:t>What if S is infinite?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44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Computational </a:t>
            </a:r>
            <a:r>
              <a:rPr lang="en-US" dirty="0" smtClean="0"/>
              <a:t>Interpretation </a:t>
            </a:r>
            <a:r>
              <a:rPr lang="en-US" dirty="0" smtClean="0"/>
              <a:t>for </a:t>
            </a:r>
            <a:r>
              <a:rPr lang="en-US" dirty="0"/>
              <a:t>F</a:t>
            </a:r>
            <a:r>
              <a:rPr lang="en-US" dirty="0" smtClean="0"/>
              <a:t>inite </a:t>
            </a:r>
            <a:r>
              <a:rPr lang="en-US" dirty="0"/>
              <a:t>D</a:t>
            </a:r>
            <a:r>
              <a:rPr lang="en-US" dirty="0" smtClean="0"/>
              <a:t>omains</a:t>
            </a:r>
            <a:endParaRPr 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>
                <a:solidFill>
                  <a:srgbClr val="007900"/>
                </a:solidFill>
              </a:rPr>
              <a:t>// Pseudo-Java notation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err="1" smtClean="0"/>
              <a:t>boolean</a:t>
            </a:r>
            <a:r>
              <a:rPr lang="en-US" sz="2000" dirty="0" smtClean="0"/>
              <a:t> </a:t>
            </a:r>
            <a:r>
              <a:rPr lang="en-US" sz="2000" dirty="0" err="1" smtClean="0"/>
              <a:t>forAllxPx</a:t>
            </a:r>
            <a:r>
              <a:rPr lang="en-US" sz="2000" dirty="0" smtClean="0"/>
              <a:t>( Set domain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	for ( Object element : domain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	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		if ( ! P( element ) )</a:t>
            </a:r>
            <a:endParaRPr lang="en-US" sz="2000" dirty="0" smtClean="0">
              <a:solidFill>
                <a:srgbClr val="007900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		return false;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	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	return true;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Existential Quantification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Existential quantification</a:t>
            </a:r>
            <a:r>
              <a:rPr lang="en-US" sz="2400" dirty="0" smtClean="0"/>
              <a:t> of P( x ) is 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000" dirty="0" smtClean="0"/>
              <a:t>“There exists an x in the domain, P( x )”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000" dirty="0" smtClean="0"/>
              <a:t>“There exists an x in C, P( x )”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000" dirty="0" smtClean="0"/>
              <a:t>“There exists an x, P( x )”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2000" dirty="0" smtClean="0"/>
              <a:t>“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x P( x )</a:t>
            </a:r>
            <a:r>
              <a:rPr lang="en-US" sz="2000" dirty="0" smtClean="0">
                <a:sym typeface="Symbol" pitchFamily="18" charset="2"/>
              </a:rPr>
              <a:t>”</a:t>
            </a:r>
            <a:endParaRPr lang="en-US" sz="2000" dirty="0" smtClean="0"/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This </a:t>
            </a:r>
            <a:r>
              <a:rPr lang="en-US" sz="2400" dirty="0" smtClean="0">
                <a:solidFill>
                  <a:srgbClr val="7F0000"/>
                </a:solidFill>
              </a:rPr>
              <a:t>is</a:t>
            </a:r>
            <a:r>
              <a:rPr lang="en-US" sz="2400" dirty="0" smtClean="0">
                <a:solidFill>
                  <a:srgbClr val="000066"/>
                </a:solidFill>
              </a:rPr>
              <a:t> a </a:t>
            </a:r>
            <a:r>
              <a:rPr lang="en-US" sz="2400" i="1" dirty="0" smtClean="0">
                <a:solidFill>
                  <a:srgbClr val="000066"/>
                </a:solidFill>
              </a:rPr>
              <a:t>proposition</a:t>
            </a:r>
            <a:r>
              <a:rPr lang="en-US" sz="2400" dirty="0" smtClean="0">
                <a:solidFill>
                  <a:srgbClr val="000066"/>
                </a:solidFill>
              </a:rPr>
              <a:t>.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Is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x P( x )</a:t>
            </a:r>
            <a:r>
              <a:rPr lang="en-US" sz="2400" dirty="0" smtClean="0">
                <a:solidFill>
                  <a:srgbClr val="CC33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true?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ym typeface="Symbol" pitchFamily="18" charset="2"/>
              </a:rPr>
              <a:t>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x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P( x 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): </a:t>
            </a:r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 smtClean="0"/>
              <a:t>If S, a set with </a:t>
            </a:r>
            <a:r>
              <a:rPr lang="en-US" dirty="0" smtClean="0">
                <a:solidFill>
                  <a:srgbClr val="800000"/>
                </a:solidFill>
              </a:rPr>
              <a:t>n</a:t>
            </a:r>
            <a:r>
              <a:rPr lang="en-US" dirty="0" smtClean="0"/>
              <a:t> elements, </a:t>
            </a:r>
            <a:r>
              <a:rPr lang="en-US" dirty="0" err="1" smtClean="0">
                <a:solidFill>
                  <a:srgbClr val="800000"/>
                </a:solidFill>
              </a:rPr>
              <a:t>e</a:t>
            </a:r>
            <a:r>
              <a:rPr lang="en-US" baseline="-25000" dirty="0" err="1" smtClean="0">
                <a:solidFill>
                  <a:srgbClr val="800000"/>
                </a:solidFill>
              </a:rPr>
              <a:t>i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1 ≤ </a:t>
            </a:r>
            <a:r>
              <a:rPr lang="en-US" dirty="0" err="1" smtClean="0">
                <a:solidFill>
                  <a:srgbClr val="800000"/>
                </a:solidFill>
              </a:rPr>
              <a:t>i</a:t>
            </a:r>
            <a:r>
              <a:rPr lang="en-US" dirty="0" smtClean="0">
                <a:solidFill>
                  <a:srgbClr val="800000"/>
                </a:solidFill>
              </a:rPr>
              <a:t> ≤ n</a:t>
            </a:r>
            <a:r>
              <a:rPr lang="en-US" dirty="0" smtClean="0"/>
              <a:t>,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is the domain of propositional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function P( x ),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 smtClean="0"/>
              <a:t>Then</a:t>
            </a:r>
          </a:p>
          <a:p>
            <a:pPr marL="400050" lvl="1" indent="0">
              <a:lnSpc>
                <a:spcPct val="140000"/>
              </a:lnSpc>
              <a:buNone/>
            </a:pP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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x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P( x 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) </a:t>
            </a:r>
            <a:r>
              <a:rPr lang="en-US" dirty="0">
                <a:solidFill>
                  <a:srgbClr val="800000"/>
                </a:solidFill>
                <a:cs typeface="Times New Roman" pitchFamily="18" charset="0"/>
              </a:rPr>
              <a:t>≡ 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P( e</a:t>
            </a:r>
            <a:r>
              <a:rPr lang="en-US" baseline="-25000" dirty="0" smtClean="0">
                <a:solidFill>
                  <a:srgbClr val="800000"/>
                </a:solidFill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 ) </a:t>
            </a:r>
            <a:r>
              <a:rPr lang="en-US" dirty="0" smtClean="0">
                <a:solidFill>
                  <a:srgbClr val="800000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>
                <a:solidFill>
                  <a:srgbClr val="800000"/>
                </a:solidFill>
              </a:rPr>
              <a:t> P( 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800000"/>
                </a:solidFill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800000"/>
                </a:solidFill>
              </a:rPr>
              <a:t>) </a:t>
            </a:r>
            <a:r>
              <a:rPr lang="en-US" dirty="0" smtClean="0">
                <a:solidFill>
                  <a:srgbClr val="800000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>
                <a:solidFill>
                  <a:srgbClr val="800000"/>
                </a:solidFill>
              </a:rPr>
              <a:t> … </a:t>
            </a:r>
            <a:r>
              <a:rPr lang="en-US" dirty="0" smtClean="0">
                <a:solidFill>
                  <a:srgbClr val="800000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>
                <a:solidFill>
                  <a:srgbClr val="800000"/>
                </a:solidFill>
              </a:rPr>
              <a:t> P( </a:t>
            </a:r>
            <a:r>
              <a:rPr lang="en-US" dirty="0" smtClean="0">
                <a:solidFill>
                  <a:srgbClr val="800000"/>
                </a:solidFill>
                <a:cs typeface="Times New Roman" pitchFamily="18" charset="0"/>
              </a:rPr>
              <a:t>e</a:t>
            </a:r>
            <a:r>
              <a:rPr lang="en-US" baseline="-25000" dirty="0" smtClean="0">
                <a:solidFill>
                  <a:srgbClr val="800000"/>
                </a:solidFill>
                <a:cs typeface="Times New Roman" pitchFamily="18" charset="0"/>
              </a:rPr>
              <a:t>n 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 smtClean="0">
                <a:solidFill>
                  <a:srgbClr val="000090"/>
                </a:solidFill>
              </a:rPr>
              <a:t>What if S is infinite?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07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Computational </a:t>
            </a:r>
            <a:r>
              <a:rPr lang="en-US" dirty="0" smtClean="0"/>
              <a:t>Interpretation for Finite Domains</a:t>
            </a:r>
            <a:endParaRPr lang="en-US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>
                <a:solidFill>
                  <a:srgbClr val="007900"/>
                </a:solidFill>
              </a:rPr>
              <a:t>// Pseudo-Java notation</a:t>
            </a:r>
            <a:endParaRPr lang="en-US" sz="2000" smtClean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boolean thereExistsxPx( Set domain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for ( Object element : domain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	if (P( element ) )</a:t>
            </a:r>
            <a:endParaRPr lang="en-US" sz="2000" smtClean="0">
              <a:solidFill>
                <a:srgbClr val="007900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	return true;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return false;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of Quantifiers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 and  have higher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precedence</a:t>
            </a:r>
            <a:r>
              <a:rPr lang="en-US" sz="2400" dirty="0" smtClean="0">
                <a:sym typeface="Symbol" pitchFamily="18" charset="2"/>
              </a:rPr>
              <a:t> than logical operators.</a:t>
            </a:r>
          </a:p>
          <a:p>
            <a:pPr marL="457200" lvl="1" indent="0" eaLnBrk="1" hangingPunct="1">
              <a:lnSpc>
                <a:spcPct val="22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x P( x )   P( x ) </a:t>
            </a:r>
            <a:r>
              <a:rPr lang="en-US" sz="2400" dirty="0" smtClean="0">
                <a:solidFill>
                  <a:srgbClr val="000090"/>
                </a:solidFill>
                <a:sym typeface="Symbol" pitchFamily="18" charset="2"/>
              </a:rPr>
              <a:t>means </a:t>
            </a:r>
            <a:r>
              <a:rPr lang="en-US" sz="2400" dirty="0" smtClean="0">
                <a:sym typeface="Symbol" pitchFamily="18" charset="2"/>
              </a:rPr>
              <a:t>( x P( x ) )   P( x ) </a:t>
            </a:r>
          </a:p>
          <a:p>
            <a:pPr marL="457200" lvl="1" indent="0" eaLnBrk="1" hangingPunct="1">
              <a:lnSpc>
                <a:spcPct val="220000"/>
              </a:lnSpc>
              <a:buNone/>
            </a:pPr>
            <a:r>
              <a:rPr lang="en-US" sz="2400" dirty="0" smtClean="0">
                <a:solidFill>
                  <a:srgbClr val="000090"/>
                </a:solidFill>
                <a:sym typeface="Symbol" pitchFamily="18" charset="2"/>
              </a:rPr>
              <a:t>Is </a:t>
            </a:r>
            <a:r>
              <a:rPr lang="en-US" sz="2400" dirty="0" smtClean="0">
                <a:sym typeface="Symbol" pitchFamily="18" charset="2"/>
              </a:rPr>
              <a:t>( x P( x ) )   P( x ) </a:t>
            </a:r>
            <a:r>
              <a:rPr lang="en-US" sz="2400" dirty="0" smtClean="0">
                <a:solidFill>
                  <a:srgbClr val="000090"/>
                </a:solidFill>
                <a:sym typeface="Symbol" pitchFamily="18" charset="2"/>
              </a:rPr>
              <a:t>a proposition?</a:t>
            </a:r>
          </a:p>
          <a:p>
            <a:pPr lvl="2" eaLnBrk="1" hangingPunct="1">
              <a:lnSpc>
                <a:spcPct val="22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x in  “ P( x )” is called an </a:t>
            </a:r>
            <a:r>
              <a:rPr lang="en-US" i="1" dirty="0" smtClean="0">
                <a:solidFill>
                  <a:srgbClr val="7F0000"/>
                </a:solidFill>
                <a:sym typeface="Symbol" pitchFamily="18" charset="2"/>
              </a:rPr>
              <a:t>unbound</a:t>
            </a:r>
            <a:r>
              <a:rPr lang="en-US" dirty="0" smtClean="0">
                <a:sym typeface="Symbol" pitchFamily="18" charset="2"/>
              </a:rPr>
              <a:t> or </a:t>
            </a:r>
            <a:r>
              <a:rPr lang="en-US" i="1" dirty="0" smtClean="0">
                <a:solidFill>
                  <a:srgbClr val="7F0000"/>
                </a:solidFill>
                <a:sym typeface="Symbol" pitchFamily="18" charset="2"/>
              </a:rPr>
              <a:t>free</a:t>
            </a:r>
            <a:r>
              <a:rPr lang="en-US" dirty="0" smtClean="0">
                <a:sym typeface="Symbol" pitchFamily="18" charset="2"/>
              </a:rPr>
              <a:t> variable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Equivalence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pPr eaLnBrk="1" hangingPunct="1">
              <a:spcAft>
                <a:spcPts val="500"/>
              </a:spcAft>
            </a:pPr>
            <a:r>
              <a:rPr lang="en-US" sz="2400" dirty="0" smtClean="0"/>
              <a:t>Let S &amp; T be statements with predicates &amp; quantifiers.</a:t>
            </a:r>
          </a:p>
          <a:p>
            <a:pPr lvl="1" eaLnBrk="1" hangingPunct="1">
              <a:spcAft>
                <a:spcPts val="500"/>
              </a:spcAft>
              <a:buFontTx/>
              <a:buNone/>
            </a:pPr>
            <a:r>
              <a:rPr lang="en-US" sz="2400" dirty="0" smtClean="0"/>
              <a:t>For example </a:t>
            </a:r>
          </a:p>
          <a:p>
            <a:pPr lvl="2" eaLnBrk="1" hangingPunct="1">
              <a:spcAft>
                <a:spcPts val="500"/>
              </a:spcAft>
            </a:pPr>
            <a:r>
              <a:rPr lang="en-US" dirty="0" smtClean="0"/>
              <a:t>S denotes “</a:t>
            </a:r>
            <a:r>
              <a:rPr lang="en-US" dirty="0" smtClean="0">
                <a:sym typeface="Symbol" pitchFamily="18" charset="2"/>
              </a:rPr>
              <a:t>x ( P( x )  Q (x ) )</a:t>
            </a:r>
          </a:p>
          <a:p>
            <a:pPr lvl="2" eaLnBrk="1" hangingPunct="1">
              <a:spcAft>
                <a:spcPts val="500"/>
              </a:spcAft>
            </a:pPr>
            <a:r>
              <a:rPr lang="en-US" dirty="0" smtClean="0"/>
              <a:t>T denotes “</a:t>
            </a:r>
            <a:r>
              <a:rPr lang="en-US" dirty="0" smtClean="0">
                <a:sym typeface="Symbol" pitchFamily="18" charset="2"/>
              </a:rPr>
              <a:t>x P( x )  x Q( x )</a:t>
            </a:r>
            <a:endParaRPr lang="en-US" dirty="0" smtClean="0"/>
          </a:p>
          <a:p>
            <a:pPr eaLnBrk="1" hangingPunct="1">
              <a:spcAft>
                <a:spcPts val="500"/>
              </a:spcAft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S is </a:t>
            </a:r>
            <a:r>
              <a:rPr lang="en-US" sz="2400" i="1" dirty="0" smtClean="0">
                <a:solidFill>
                  <a:srgbClr val="7F0000"/>
                </a:solidFill>
              </a:rPr>
              <a:t>logically equivalent</a:t>
            </a:r>
            <a:r>
              <a:rPr lang="en-US" sz="2400" dirty="0" smtClean="0">
                <a:solidFill>
                  <a:srgbClr val="7F0000"/>
                </a:solidFill>
              </a:rPr>
              <a:t> to T, </a:t>
            </a:r>
            <a:r>
              <a:rPr lang="en-US" sz="2400" dirty="0">
                <a:solidFill>
                  <a:srgbClr val="7F0000"/>
                </a:solidFill>
              </a:rPr>
              <a:t>denoted S </a:t>
            </a:r>
            <a:r>
              <a:rPr lang="en-US" sz="2400" dirty="0">
                <a:solidFill>
                  <a:srgbClr val="7F0000"/>
                </a:solidFill>
                <a:cs typeface="Times New Roman" pitchFamily="18" charset="0"/>
              </a:rPr>
              <a:t>≡ </a:t>
            </a:r>
            <a:r>
              <a:rPr lang="en-US" sz="2400" dirty="0" smtClean="0">
                <a:solidFill>
                  <a:srgbClr val="7F0000"/>
                </a:solidFill>
                <a:cs typeface="Times New Roman" pitchFamily="18" charset="0"/>
              </a:rPr>
              <a:t>T, </a:t>
            </a:r>
            <a:r>
              <a:rPr lang="en-US" sz="2400" dirty="0" smtClean="0">
                <a:sym typeface="Symbol" pitchFamily="18" charset="2"/>
              </a:rPr>
              <a:t>when</a:t>
            </a:r>
            <a:r>
              <a:rPr lang="en-US" sz="2400" dirty="0" smtClean="0"/>
              <a:t> they have the same truth value </a:t>
            </a:r>
            <a:r>
              <a:rPr lang="en-US" sz="2400" i="1" dirty="0" smtClean="0"/>
              <a:t>regardless of which</a:t>
            </a:r>
          </a:p>
          <a:p>
            <a:pPr lvl="1" eaLnBrk="1" hangingPunct="1">
              <a:spcAft>
                <a:spcPts val="500"/>
              </a:spcAft>
            </a:pPr>
            <a:r>
              <a:rPr lang="en-US" sz="2400" dirty="0" smtClean="0">
                <a:solidFill>
                  <a:srgbClr val="7F0000"/>
                </a:solidFill>
              </a:rPr>
              <a:t>Predicates</a:t>
            </a:r>
            <a:r>
              <a:rPr lang="en-US" sz="2400" dirty="0" smtClean="0"/>
              <a:t> are substituted into the statements</a:t>
            </a:r>
          </a:p>
          <a:p>
            <a:pPr lvl="1" eaLnBrk="1" hangingPunct="1">
              <a:spcAft>
                <a:spcPts val="500"/>
              </a:spcAft>
            </a:pPr>
            <a:r>
              <a:rPr lang="en-US" sz="2400" dirty="0" smtClean="0">
                <a:solidFill>
                  <a:srgbClr val="7F0000"/>
                </a:solidFill>
              </a:rPr>
              <a:t>Domain</a:t>
            </a:r>
            <a:r>
              <a:rPr lang="en-US" sz="2400" dirty="0" smtClean="0"/>
              <a:t> of discourse is used for the variables.</a:t>
            </a:r>
          </a:p>
          <a:p>
            <a:pPr marL="0" indent="0" eaLnBrk="1" hangingPunct="1">
              <a:spcAft>
                <a:spcPts val="5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Is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sym typeface="Symbol" pitchFamily="18" charset="2"/>
              </a:rPr>
              <a:t>x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(</a:t>
            </a:r>
            <a:r>
              <a:rPr lang="en-US" sz="2400" dirty="0" smtClean="0">
                <a:sym typeface="Symbol" pitchFamily="18" charset="2"/>
              </a:rPr>
              <a:t> P( x )  P( x )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≡ </a:t>
            </a:r>
            <a:r>
              <a:rPr lang="en-US" sz="2400" dirty="0" smtClean="0">
                <a:sym typeface="Symbol" pitchFamily="18" charset="2"/>
              </a:rPr>
              <a:t>x P( x )  x P( x ) ?</a:t>
            </a: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Logically Equivalent Forms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800" dirty="0" smtClean="0"/>
              <a:t>Below, “one” means “at least one”</a:t>
            </a:r>
          </a:p>
          <a:p>
            <a:pPr eaLnBrk="1" hangingPunct="1">
              <a:lnSpc>
                <a:spcPct val="200000"/>
              </a:lnSpc>
            </a:pPr>
            <a:r>
              <a:rPr lang="en-US" sz="2800" dirty="0" smtClean="0"/>
              <a:t>“all </a:t>
            </a:r>
            <a:r>
              <a:rPr lang="en-US" sz="2800" dirty="0" smtClean="0"/>
              <a:t>true</a:t>
            </a:r>
            <a:r>
              <a:rPr lang="en-US" sz="2800" dirty="0" smtClean="0"/>
              <a:t>” </a:t>
            </a:r>
            <a:r>
              <a:rPr lang="en-US" sz="2800" dirty="0" smtClean="0">
                <a:sym typeface="Symbol" pitchFamily="18" charset="2"/>
              </a:rPr>
              <a:t>x P( x ) </a:t>
            </a:r>
            <a:r>
              <a:rPr lang="en-US" sz="2800" dirty="0" smtClean="0">
                <a:solidFill>
                  <a:srgbClr val="7F0000"/>
                </a:solidFill>
                <a:cs typeface="Times New Roman" pitchFamily="18" charset="0"/>
              </a:rPr>
              <a:t>≡</a:t>
            </a:r>
            <a:r>
              <a:rPr lang="en-US" sz="2800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ym typeface="Symbol" pitchFamily="18" charset="2"/>
              </a:rPr>
              <a:t>~x ~P( x ) “none </a:t>
            </a:r>
            <a:r>
              <a:rPr lang="en-US" sz="2800" dirty="0" smtClean="0">
                <a:sym typeface="Symbol" pitchFamily="18" charset="2"/>
              </a:rPr>
              <a:t>false</a:t>
            </a:r>
            <a:r>
              <a:rPr lang="en-US" sz="2800" dirty="0" smtClean="0">
                <a:sym typeface="Symbol" pitchFamily="18" charset="2"/>
              </a:rPr>
              <a:t>”</a:t>
            </a:r>
          </a:p>
          <a:p>
            <a:pPr eaLnBrk="1" hangingPunct="1">
              <a:lnSpc>
                <a:spcPct val="200000"/>
              </a:lnSpc>
            </a:pPr>
            <a:r>
              <a:rPr lang="en-US" sz="2800" dirty="0" smtClean="0">
                <a:sym typeface="Symbol" pitchFamily="18" charset="2"/>
              </a:rPr>
              <a:t>“</a:t>
            </a:r>
            <a:r>
              <a:rPr lang="en-US" sz="2800" dirty="0" smtClean="0">
                <a:sym typeface="Symbol" pitchFamily="18" charset="2"/>
              </a:rPr>
              <a:t>all false</a:t>
            </a:r>
            <a:r>
              <a:rPr lang="en-US" sz="2800" dirty="0" smtClean="0">
                <a:sym typeface="Symbol" pitchFamily="18" charset="2"/>
              </a:rPr>
              <a:t>”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x ~P( x ) </a:t>
            </a:r>
            <a:r>
              <a:rPr lang="en-US" sz="2800" dirty="0" smtClean="0">
                <a:solidFill>
                  <a:srgbClr val="7F0000"/>
                </a:solidFill>
                <a:cs typeface="Times New Roman" pitchFamily="18" charset="0"/>
              </a:rPr>
              <a:t>≡</a:t>
            </a:r>
            <a:r>
              <a:rPr lang="en-US" sz="2800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ym typeface="Symbol" pitchFamily="18" charset="2"/>
              </a:rPr>
              <a:t>~x P( x ) “none </a:t>
            </a:r>
            <a:r>
              <a:rPr lang="en-US" sz="2800" dirty="0" smtClean="0">
                <a:sym typeface="Symbol" pitchFamily="18" charset="2"/>
              </a:rPr>
              <a:t>true</a:t>
            </a:r>
            <a:r>
              <a:rPr lang="en-US" sz="2800" dirty="0" smtClean="0">
                <a:sym typeface="Symbol" pitchFamily="18" charset="2"/>
              </a:rPr>
              <a:t>”</a:t>
            </a:r>
          </a:p>
          <a:p>
            <a:pPr eaLnBrk="1" hangingPunct="1">
              <a:lnSpc>
                <a:spcPct val="200000"/>
              </a:lnSpc>
            </a:pPr>
            <a:r>
              <a:rPr lang="en-US" sz="2800" dirty="0" smtClean="0">
                <a:sym typeface="Symbol" pitchFamily="18" charset="2"/>
              </a:rPr>
              <a:t>“not all </a:t>
            </a:r>
            <a:r>
              <a:rPr lang="en-US" sz="2800" dirty="0" smtClean="0">
                <a:sym typeface="Symbol" pitchFamily="18" charset="2"/>
              </a:rPr>
              <a:t>true</a:t>
            </a:r>
            <a:r>
              <a:rPr lang="en-US" sz="2800" dirty="0" smtClean="0">
                <a:sym typeface="Symbol" pitchFamily="18" charset="2"/>
              </a:rPr>
              <a:t>”</a:t>
            </a:r>
            <a:r>
              <a:rPr lang="en-US" sz="2800" dirty="0" smtClean="0"/>
              <a:t> ~</a:t>
            </a:r>
            <a:r>
              <a:rPr lang="en-US" sz="2800" dirty="0" smtClean="0">
                <a:sym typeface="Symbol" pitchFamily="18" charset="2"/>
              </a:rPr>
              <a:t>x P( x ) </a:t>
            </a:r>
            <a:r>
              <a:rPr lang="en-US" sz="2800" dirty="0" smtClean="0">
                <a:solidFill>
                  <a:srgbClr val="7F0000"/>
                </a:solidFill>
                <a:cs typeface="Times New Roman" pitchFamily="18" charset="0"/>
              </a:rPr>
              <a:t>≡</a:t>
            </a:r>
            <a:r>
              <a:rPr lang="en-US" sz="2800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ym typeface="Symbol" pitchFamily="18" charset="2"/>
              </a:rPr>
              <a:t>x ~P( x ) </a:t>
            </a:r>
            <a:r>
              <a:rPr lang="en-US" sz="2800" dirty="0" smtClean="0">
                <a:sym typeface="Symbol" pitchFamily="18" charset="2"/>
              </a:rPr>
              <a:t>“one false</a:t>
            </a:r>
            <a:r>
              <a:rPr lang="en-US" sz="2800" dirty="0" smtClean="0">
                <a:sym typeface="Symbol" pitchFamily="18" charset="2"/>
              </a:rPr>
              <a:t>”</a:t>
            </a:r>
          </a:p>
          <a:p>
            <a:pPr eaLnBrk="1" hangingPunct="1">
              <a:lnSpc>
                <a:spcPct val="200000"/>
              </a:lnSpc>
            </a:pPr>
            <a:r>
              <a:rPr lang="en-US" sz="2800" dirty="0" smtClean="0">
                <a:sym typeface="Symbol" pitchFamily="18" charset="2"/>
              </a:rPr>
              <a:t>“not all </a:t>
            </a:r>
            <a:r>
              <a:rPr lang="en-US" sz="2800" dirty="0" smtClean="0">
                <a:sym typeface="Symbol" pitchFamily="18" charset="2"/>
              </a:rPr>
              <a:t>false</a:t>
            </a:r>
            <a:r>
              <a:rPr lang="en-US" sz="2800" dirty="0" smtClean="0">
                <a:sym typeface="Symbol" pitchFamily="18" charset="2"/>
              </a:rPr>
              <a:t>”</a:t>
            </a:r>
            <a:r>
              <a:rPr lang="en-US" sz="2800" dirty="0" smtClean="0"/>
              <a:t> ~</a:t>
            </a:r>
            <a:r>
              <a:rPr lang="en-US" sz="2800" dirty="0" smtClean="0">
                <a:sym typeface="Symbol" pitchFamily="18" charset="2"/>
              </a:rPr>
              <a:t>x ~P( x ) </a:t>
            </a:r>
            <a:r>
              <a:rPr lang="en-US" sz="2800" dirty="0" smtClean="0">
                <a:solidFill>
                  <a:srgbClr val="7F0000"/>
                </a:solidFill>
                <a:cs typeface="Times New Roman" pitchFamily="18" charset="0"/>
              </a:rPr>
              <a:t>≡</a:t>
            </a:r>
            <a:r>
              <a:rPr lang="en-US" sz="2800" dirty="0" smtClean="0">
                <a:solidFill>
                  <a:srgbClr val="CC33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ym typeface="Symbol" pitchFamily="18" charset="2"/>
              </a:rPr>
              <a:t>x P( x ) “one </a:t>
            </a:r>
            <a:r>
              <a:rPr lang="en-US" sz="2800" dirty="0" smtClean="0">
                <a:sym typeface="Symbol" pitchFamily="18" charset="2"/>
              </a:rPr>
              <a:t>true</a:t>
            </a:r>
            <a:r>
              <a:rPr lang="en-US" sz="2800" dirty="0" smtClean="0">
                <a:sym typeface="Symbol" pitchFamily="18" charset="2"/>
              </a:rPr>
              <a:t>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Translate English to a Logical Expression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6482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“A student is eligible to receive an MS degree, if the student has: 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dirty="0" smtClean="0"/>
              <a:t>at least 60 units, or at least 45 units and written a master’s thesis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dirty="0" smtClean="0"/>
              <a:t>received a grade no lower than B in all required courses</a:t>
            </a:r>
            <a:r>
              <a:rPr lang="en-US" sz="1800" dirty="0" smtClean="0">
                <a:solidFill>
                  <a:schemeClr val="accent6"/>
                </a:solidFill>
              </a:rPr>
              <a:t>.</a:t>
            </a:r>
            <a:r>
              <a:rPr lang="en-US" sz="2000" dirty="0" smtClean="0">
                <a:solidFill>
                  <a:schemeClr val="accent6"/>
                </a:solidFill>
              </a:rPr>
              <a:t>”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Where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dirty="0" smtClean="0"/>
              <a:t>E( </a:t>
            </a:r>
            <a:r>
              <a:rPr lang="en-US" sz="1800" dirty="0" smtClean="0">
                <a:solidFill>
                  <a:srgbClr val="CC3300"/>
                </a:solidFill>
              </a:rPr>
              <a:t>s </a:t>
            </a:r>
            <a:r>
              <a:rPr lang="en-US" sz="1800" dirty="0" smtClean="0"/>
              <a:t>) denotes “student </a:t>
            </a:r>
            <a:r>
              <a:rPr lang="en-US" sz="1800" dirty="0" smtClean="0">
                <a:solidFill>
                  <a:srgbClr val="CC3300"/>
                </a:solidFill>
              </a:rPr>
              <a:t>s</a:t>
            </a:r>
            <a:r>
              <a:rPr lang="en-US" sz="1800" dirty="0" smtClean="0"/>
              <a:t> is eligible to receive an MS degree.”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dirty="0" smtClean="0"/>
              <a:t>U( </a:t>
            </a:r>
            <a:r>
              <a:rPr lang="en-US" sz="1800" dirty="0" smtClean="0">
                <a:solidFill>
                  <a:srgbClr val="CC3300"/>
                </a:solidFill>
              </a:rPr>
              <a:t>s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CC3300"/>
                </a:solidFill>
              </a:rPr>
              <a:t>u </a:t>
            </a:r>
            <a:r>
              <a:rPr lang="en-US" sz="1800" dirty="0" smtClean="0"/>
              <a:t>) denotes “student </a:t>
            </a:r>
            <a:r>
              <a:rPr lang="en-US" sz="1800" dirty="0" smtClean="0">
                <a:solidFill>
                  <a:srgbClr val="CC3300"/>
                </a:solidFill>
              </a:rPr>
              <a:t>s</a:t>
            </a:r>
            <a:r>
              <a:rPr lang="en-US" sz="1800" dirty="0" smtClean="0"/>
              <a:t> has at least </a:t>
            </a:r>
            <a:r>
              <a:rPr lang="en-US" sz="1800" dirty="0" smtClean="0">
                <a:solidFill>
                  <a:srgbClr val="CC3300"/>
                </a:solidFill>
              </a:rPr>
              <a:t>u</a:t>
            </a:r>
            <a:r>
              <a:rPr lang="en-US" sz="1800" dirty="0" smtClean="0"/>
              <a:t> units.”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dirty="0" smtClean="0"/>
              <a:t>T( </a:t>
            </a:r>
            <a:r>
              <a:rPr lang="en-US" sz="1800" dirty="0" smtClean="0">
                <a:solidFill>
                  <a:srgbClr val="CC3300"/>
                </a:solidFill>
              </a:rPr>
              <a:t>s </a:t>
            </a:r>
            <a:r>
              <a:rPr lang="en-US" sz="1800" dirty="0" smtClean="0"/>
              <a:t>) denotes “student </a:t>
            </a:r>
            <a:r>
              <a:rPr lang="en-US" sz="1800" dirty="0" smtClean="0">
                <a:solidFill>
                  <a:srgbClr val="CC3300"/>
                </a:solidFill>
              </a:rPr>
              <a:t>s</a:t>
            </a:r>
            <a:r>
              <a:rPr lang="en-US" sz="1800" dirty="0" smtClean="0"/>
              <a:t> has written a master’s thesis.”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1800" dirty="0" smtClean="0"/>
              <a:t>G( </a:t>
            </a:r>
            <a:r>
              <a:rPr lang="en-US" sz="1800" dirty="0" smtClean="0">
                <a:solidFill>
                  <a:srgbClr val="CC3300"/>
                </a:solidFill>
              </a:rPr>
              <a:t>s </a:t>
            </a:r>
            <a:r>
              <a:rPr lang="en-US" sz="1800" dirty="0" smtClean="0"/>
              <a:t>) denotes “student </a:t>
            </a:r>
            <a:r>
              <a:rPr lang="en-US" sz="1800" dirty="0" smtClean="0">
                <a:solidFill>
                  <a:srgbClr val="CC3300"/>
                </a:solidFill>
              </a:rPr>
              <a:t>s</a:t>
            </a:r>
            <a:r>
              <a:rPr lang="en-US" sz="1800" dirty="0" smtClean="0"/>
              <a:t> received at least a B in all required courses</a:t>
            </a:r>
            <a:r>
              <a:rPr lang="en-US" sz="1800" dirty="0" smtClean="0"/>
              <a:t>.”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The Limits of Propositional Logic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868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Consider the argument</a:t>
            </a:r>
          </a:p>
          <a:p>
            <a:pPr marL="457200" lvl="1" indent="0" eaLnBrk="1" hangingPunct="1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All</a:t>
            </a:r>
            <a:r>
              <a:rPr lang="en-US" sz="2400" dirty="0" smtClean="0"/>
              <a:t> computer science courses are easy.</a:t>
            </a:r>
          </a:p>
          <a:p>
            <a:pPr marL="457200" lvl="1" indent="0" eaLnBrk="1" hangingPunct="1">
              <a:buNone/>
            </a:pPr>
            <a:r>
              <a:rPr lang="en-US" sz="2400" dirty="0" smtClean="0"/>
              <a:t>CS </a:t>
            </a:r>
            <a:r>
              <a:rPr lang="en-US" sz="2400" dirty="0" smtClean="0"/>
              <a:t>40 </a:t>
            </a:r>
            <a:r>
              <a:rPr lang="en-US" sz="2400" dirty="0" smtClean="0"/>
              <a:t>is a computer science course.</a:t>
            </a:r>
          </a:p>
          <a:p>
            <a:pPr marL="457200" lvl="1" indent="0" eaLnBrk="1" hangingPunct="1">
              <a:buNone/>
            </a:pPr>
            <a:r>
              <a:rPr lang="en-US" sz="2400" i="1" dirty="0" smtClean="0"/>
              <a:t>Therefore</a:t>
            </a:r>
            <a:r>
              <a:rPr lang="en-US" sz="2400" dirty="0" smtClean="0"/>
              <a:t>, CS </a:t>
            </a:r>
            <a:r>
              <a:rPr lang="en-US" sz="2400" dirty="0" smtClean="0"/>
              <a:t>40 </a:t>
            </a:r>
            <a:r>
              <a:rPr lang="en-US" sz="2400" dirty="0" smtClean="0"/>
              <a:t>is easy.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Translating into </a:t>
            </a:r>
            <a:r>
              <a:rPr lang="en-US" sz="2400" dirty="0" smtClean="0">
                <a:solidFill>
                  <a:srgbClr val="7F0000"/>
                </a:solidFill>
              </a:rPr>
              <a:t>propositions</a:t>
            </a:r>
            <a:r>
              <a:rPr lang="en-US" sz="2400" dirty="0" smtClean="0"/>
              <a:t>, gives the </a:t>
            </a:r>
            <a:r>
              <a:rPr lang="en-US" sz="2400" i="1" dirty="0" smtClean="0">
                <a:solidFill>
                  <a:srgbClr val="7F0000"/>
                </a:solidFill>
              </a:rPr>
              <a:t>form</a:t>
            </a:r>
            <a:r>
              <a:rPr lang="en-US" sz="2400" dirty="0" smtClean="0"/>
              <a:t>:</a:t>
            </a:r>
          </a:p>
          <a:p>
            <a:pPr marL="457200" lvl="1" indent="0" eaLnBrk="1" hangingPunct="1">
              <a:buNone/>
            </a:pPr>
            <a:r>
              <a:rPr lang="en-US" sz="2400" dirty="0" smtClean="0"/>
              <a:t>p</a:t>
            </a:r>
          </a:p>
          <a:p>
            <a:pPr marL="457200" lvl="1" indent="0" eaLnBrk="1" hangingPunct="1">
              <a:buNone/>
            </a:pPr>
            <a:r>
              <a:rPr lang="en-US" sz="2400" dirty="0" smtClean="0"/>
              <a:t>q</a:t>
            </a:r>
          </a:p>
          <a:p>
            <a:pPr marL="457200" lvl="1" indent="0" eaLnBrk="1" hangingPunct="1">
              <a:buNone/>
            </a:pPr>
            <a:r>
              <a:rPr lang="en-US" sz="2400" i="1" dirty="0" smtClean="0"/>
              <a:t>Therefore</a:t>
            </a:r>
            <a:r>
              <a:rPr lang="en-US" sz="2400" dirty="0" smtClean="0"/>
              <a:t>, r.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But, (p </a:t>
            </a:r>
            <a:r>
              <a:rPr lang="en-US" sz="2400" dirty="0" smtClean="0">
                <a:sym typeface="Symbol" pitchFamily="18" charset="2"/>
              </a:rPr>
              <a:t> q)  r is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not</a:t>
            </a:r>
            <a:r>
              <a:rPr lang="en-US" sz="2400" dirty="0" smtClean="0">
                <a:sym typeface="Symbol" pitchFamily="18" charset="2"/>
              </a:rPr>
              <a:t> a tautology</a:t>
            </a:r>
            <a:r>
              <a:rPr lang="en-US" sz="2400" dirty="0" smtClean="0"/>
              <a:t>: 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The argument is </a:t>
            </a:r>
            <a:r>
              <a:rPr lang="en-US" dirty="0" smtClean="0">
                <a:solidFill>
                  <a:srgbClr val="7F0000"/>
                </a:solidFill>
              </a:rPr>
              <a:t>not valid</a:t>
            </a:r>
            <a:r>
              <a:rPr lang="en-US" dirty="0" smtClean="0"/>
              <a:t> in </a:t>
            </a:r>
            <a:r>
              <a:rPr lang="en-US" i="1" dirty="0" smtClean="0">
                <a:solidFill>
                  <a:srgbClr val="800000"/>
                </a:solidFill>
              </a:rPr>
              <a:t>propositional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logic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Translation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5800" cy="41148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spcAft>
                <a:spcPts val="500"/>
              </a:spcAft>
            </a:pPr>
            <a:r>
              <a:rPr lang="en-US" sz="2400" dirty="0" smtClean="0"/>
              <a:t>E(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): “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eligible to receive an MS degree.”</a:t>
            </a:r>
          </a:p>
          <a:p>
            <a:pPr lvl="1" eaLnBrk="1" hangingPunct="1">
              <a:lnSpc>
                <a:spcPct val="150000"/>
              </a:lnSpc>
              <a:spcAft>
                <a:spcPts val="500"/>
              </a:spcAft>
            </a:pPr>
            <a:r>
              <a:rPr lang="en-US" sz="2400" dirty="0" smtClean="0"/>
              <a:t>U(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F0000"/>
                </a:solidFill>
              </a:rPr>
              <a:t>u</a:t>
            </a:r>
            <a:r>
              <a:rPr lang="en-US" sz="2400" dirty="0" smtClean="0"/>
              <a:t> ): “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has taken at least </a:t>
            </a:r>
            <a:r>
              <a:rPr lang="en-US" sz="2400" dirty="0" smtClean="0">
                <a:solidFill>
                  <a:srgbClr val="7F0000"/>
                </a:solidFill>
              </a:rPr>
              <a:t>u</a:t>
            </a:r>
            <a:r>
              <a:rPr lang="en-US" sz="2400" dirty="0" smtClean="0"/>
              <a:t> units.”</a:t>
            </a:r>
          </a:p>
          <a:p>
            <a:pPr lvl="1" eaLnBrk="1" hangingPunct="1">
              <a:lnSpc>
                <a:spcPct val="150000"/>
              </a:lnSpc>
              <a:spcAft>
                <a:spcPts val="500"/>
              </a:spcAft>
            </a:pPr>
            <a:r>
              <a:rPr lang="en-US" sz="2400" dirty="0" smtClean="0"/>
              <a:t>T(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): “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has written a master’s thesis.”</a:t>
            </a:r>
          </a:p>
          <a:p>
            <a:pPr lvl="1" eaLnBrk="1" hangingPunct="1">
              <a:lnSpc>
                <a:spcPct val="150000"/>
              </a:lnSpc>
              <a:spcAft>
                <a:spcPts val="500"/>
              </a:spcAft>
            </a:pPr>
            <a:r>
              <a:rPr lang="en-US" sz="2400" dirty="0" smtClean="0"/>
              <a:t>G(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): “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received at least a B in all required courses</a:t>
            </a:r>
            <a:r>
              <a:rPr lang="en-US" sz="2400" dirty="0" smtClean="0"/>
              <a:t>.”</a:t>
            </a:r>
            <a:endParaRPr lang="en-US" sz="2400" dirty="0" smtClean="0"/>
          </a:p>
          <a:p>
            <a:pPr eaLnBrk="1" hangingPunct="1">
              <a:lnSpc>
                <a:spcPct val="150000"/>
              </a:lnSpc>
              <a:spcAft>
                <a:spcPts val="500"/>
              </a:spcAft>
              <a:buFontTx/>
              <a:buNone/>
            </a:pPr>
            <a:r>
              <a:rPr lang="en-US" sz="2400" dirty="0" smtClean="0">
                <a:sym typeface="Symbol" pitchFamily="18" charset="2"/>
              </a:rPr>
              <a:t>s </a:t>
            </a:r>
            <a:r>
              <a:rPr lang="en-US" sz="2400" dirty="0" smtClean="0"/>
              <a:t>( 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/>
              <a:t> U( s, 60 ) </a:t>
            </a:r>
            <a:r>
              <a:rPr lang="en-US" sz="2400" dirty="0" smtClean="0">
                <a:sym typeface="Symbol" pitchFamily="18" charset="2"/>
              </a:rPr>
              <a:t>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(</a:t>
            </a:r>
            <a:r>
              <a:rPr lang="en-US" sz="2400" dirty="0" smtClean="0">
                <a:sym typeface="Symbol" pitchFamily="18" charset="2"/>
              </a:rPr>
              <a:t> U( s, 45 )  T( s ) </a:t>
            </a:r>
            <a:r>
              <a:rPr lang="en-US" sz="2400" dirty="0" smtClean="0">
                <a:solidFill>
                  <a:srgbClr val="007900"/>
                </a:solidFill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 G(s)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 E( s ) )</a:t>
            </a:r>
          </a:p>
          <a:p>
            <a:pPr eaLnBrk="1" hangingPunct="1">
              <a:lnSpc>
                <a:spcPct val="150000"/>
              </a:lnSpc>
              <a:spcAft>
                <a:spcPts val="500"/>
              </a:spcAft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Is this what you think the department wanted to state?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Translate English to a Logical Expression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0386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spcAft>
                <a:spcPts val="500"/>
              </a:spcAft>
              <a:buFontTx/>
              <a:buNone/>
            </a:pPr>
            <a:r>
              <a:rPr lang="en-US" sz="2400" dirty="0" smtClean="0"/>
              <a:t>“There is </a:t>
            </a:r>
            <a:r>
              <a:rPr lang="en-US" sz="2400" dirty="0" smtClean="0">
                <a:solidFill>
                  <a:srgbClr val="7F0000"/>
                </a:solidFill>
              </a:rPr>
              <a:t>a student</a:t>
            </a:r>
            <a:r>
              <a:rPr lang="en-US" sz="2400" dirty="0" smtClean="0"/>
              <a:t> who has taken more than 21 units </a:t>
            </a:r>
            <a:r>
              <a:rPr lang="en-US" sz="2400" dirty="0" smtClean="0"/>
              <a:t>in     </a:t>
            </a:r>
            <a:r>
              <a:rPr lang="en-US" sz="2400" dirty="0" smtClean="0">
                <a:solidFill>
                  <a:srgbClr val="7F0000"/>
                </a:solidFill>
              </a:rPr>
              <a:t>a quarter</a:t>
            </a:r>
            <a:r>
              <a:rPr lang="en-US" sz="2400" dirty="0" smtClean="0"/>
              <a:t> and received all As.”</a:t>
            </a:r>
          </a:p>
          <a:p>
            <a:pPr marL="609600" indent="-609600" eaLnBrk="1" hangingPunct="1">
              <a:lnSpc>
                <a:spcPct val="150000"/>
              </a:lnSpc>
              <a:spcAft>
                <a:spcPts val="500"/>
              </a:spcAft>
              <a:buFontTx/>
              <a:buNone/>
            </a:pPr>
            <a:r>
              <a:rPr lang="en-US" sz="2400" dirty="0" smtClean="0"/>
              <a:t>Where</a:t>
            </a:r>
          </a:p>
          <a:p>
            <a:pPr marL="990600" lvl="1" indent="-533400" eaLnBrk="1" hangingPunct="1">
              <a:lnSpc>
                <a:spcPct val="150000"/>
              </a:lnSpc>
              <a:spcAft>
                <a:spcPts val="500"/>
              </a:spcAft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P(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 ) denotes “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took &gt; 21 units in quarter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.”</a:t>
            </a:r>
          </a:p>
          <a:p>
            <a:pPr marL="990600" lvl="1" indent="-533400" eaLnBrk="1" hangingPunct="1">
              <a:lnSpc>
                <a:spcPct val="150000"/>
              </a:lnSpc>
              <a:spcAft>
                <a:spcPts val="500"/>
              </a:spcAft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Q(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 ) denotes “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received all </a:t>
            </a:r>
            <a:r>
              <a:rPr lang="en-US" sz="2400" dirty="0" smtClean="0">
                <a:sym typeface="Symbol" pitchFamily="18" charset="2"/>
              </a:rPr>
              <a:t>As in quarter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.”</a:t>
            </a:r>
          </a:p>
          <a:p>
            <a:pPr marL="457200" lvl="1" indent="0" eaLnBrk="1" hangingPunct="1">
              <a:lnSpc>
                <a:spcPct val="150000"/>
              </a:lnSpc>
              <a:spcAft>
                <a:spcPts val="500"/>
              </a:spcAft>
              <a:buNone/>
            </a:pPr>
            <a:r>
              <a:rPr lang="en-US" sz="2400" dirty="0" smtClean="0">
                <a:sym typeface="Symbol" pitchFamily="18" charset="2"/>
              </a:rPr>
              <a:t>(Is Q defined correctly?)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</a:t>
            </a:r>
            <a:r>
              <a:rPr lang="en-US" sz="1400"/>
              <a:t>Peter </a:t>
            </a:r>
            <a:r>
              <a:rPr lang="en-US" sz="1400" smtClean="0"/>
              <a:t>Cappello</a:t>
            </a:r>
            <a:endParaRPr lang="en-US" sz="1400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Translation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962400"/>
          </a:xfrm>
        </p:spPr>
        <p:txBody>
          <a:bodyPr/>
          <a:lstStyle/>
          <a:p>
            <a:pPr marL="609600" indent="-609600" eaLnBrk="1" hangingPunct="1">
              <a:lnSpc>
                <a:spcPct val="23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s q ( P( s, q )  Q( s, q ) ), where</a:t>
            </a:r>
          </a:p>
          <a:p>
            <a:pPr marL="990600" lvl="1" indent="-533400" eaLnBrk="1" hangingPunct="1">
              <a:lnSpc>
                <a:spcPct val="230000"/>
              </a:lnSpc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P(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 ): “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took &gt; 21 units in quarter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.”</a:t>
            </a:r>
          </a:p>
          <a:p>
            <a:pPr marL="990600" lvl="1" indent="-533400" eaLnBrk="1" hangingPunct="1">
              <a:lnSpc>
                <a:spcPct val="230000"/>
              </a:lnSpc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Q(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 )</a:t>
            </a:r>
            <a:r>
              <a:rPr lang="en-US" sz="2400" smtClean="0">
                <a:sym typeface="Symbol" pitchFamily="18" charset="2"/>
              </a:rPr>
              <a:t>: </a:t>
            </a:r>
            <a:r>
              <a:rPr lang="en-US" sz="2400" smtClean="0">
                <a:sym typeface="Symbol" pitchFamily="18" charset="2"/>
              </a:rPr>
              <a:t>“</a:t>
            </a:r>
            <a:r>
              <a:rPr lang="en-US" sz="240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received all </a:t>
            </a:r>
            <a:r>
              <a:rPr lang="en-US" sz="2400" dirty="0" smtClean="0">
                <a:sym typeface="Symbol" pitchFamily="18" charset="2"/>
              </a:rPr>
              <a:t>As in quarter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q</a:t>
            </a:r>
            <a:r>
              <a:rPr lang="en-US" sz="2400" dirty="0" smtClean="0">
                <a:sym typeface="Symbol" pitchFamily="18" charset="2"/>
              </a:rPr>
              <a:t>.”</a:t>
            </a:r>
          </a:p>
          <a:p>
            <a:pPr marL="609600" indent="-609600" eaLnBrk="1" hangingPunct="1">
              <a:lnSpc>
                <a:spcPct val="23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This is an example of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nested quantifiers</a:t>
            </a:r>
            <a:r>
              <a:rPr lang="en-US" sz="2400" dirty="0" smtClean="0">
                <a:sym typeface="Symbol" pitchFamily="18" charset="2"/>
              </a:rPr>
              <a:t>, our next topic.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Declaration = subject + predicate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400" smtClean="0"/>
              <a:t>A declarative sentence has a </a:t>
            </a:r>
            <a:r>
              <a:rPr lang="en-US" sz="2400" smtClean="0">
                <a:solidFill>
                  <a:srgbClr val="7F0000"/>
                </a:solidFill>
              </a:rPr>
              <a:t>subject</a:t>
            </a:r>
            <a:r>
              <a:rPr lang="en-US" sz="2400" smtClean="0"/>
              <a:t> &amp; a </a:t>
            </a:r>
            <a:r>
              <a:rPr lang="en-US" sz="2400" smtClean="0">
                <a:solidFill>
                  <a:srgbClr val="7F0000"/>
                </a:solidFill>
              </a:rPr>
              <a:t>predicate</a:t>
            </a:r>
            <a:r>
              <a:rPr lang="en-US" sz="2400" smtClean="0"/>
              <a:t>.</a:t>
            </a:r>
          </a:p>
          <a:p>
            <a:pPr lvl="1" eaLnBrk="1" hangingPunct="1">
              <a:lnSpc>
                <a:spcPct val="22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7F0000"/>
                </a:solidFill>
              </a:rPr>
              <a:t>subject</a:t>
            </a:r>
            <a:r>
              <a:rPr lang="en-US" sz="2400" smtClean="0"/>
              <a:t> is a </a:t>
            </a:r>
            <a:r>
              <a:rPr lang="en-US" sz="2400" i="1" smtClean="0">
                <a:solidFill>
                  <a:srgbClr val="007900"/>
                </a:solidFill>
              </a:rPr>
              <a:t>thing</a:t>
            </a:r>
            <a:r>
              <a:rPr lang="en-US" sz="2400" smtClean="0">
                <a:solidFill>
                  <a:srgbClr val="007900"/>
                </a:solidFill>
              </a:rPr>
              <a:t> </a:t>
            </a:r>
            <a:r>
              <a:rPr lang="en-US" sz="2400" smtClean="0"/>
              <a:t>(e.g., object, entity, concept).</a:t>
            </a:r>
          </a:p>
          <a:p>
            <a:pPr lvl="1" eaLnBrk="1" hangingPunct="1">
              <a:lnSpc>
                <a:spcPct val="22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7F0000"/>
                </a:solidFill>
              </a:rPr>
              <a:t>predicate</a:t>
            </a:r>
            <a:r>
              <a:rPr lang="en-US" sz="2400" smtClean="0"/>
              <a:t> asserts that its subject has some </a:t>
            </a:r>
            <a:r>
              <a:rPr lang="en-US" sz="2400" i="1" smtClean="0">
                <a:solidFill>
                  <a:srgbClr val="007900"/>
                </a:solidFill>
              </a:rPr>
              <a:t>property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800" dirty="0" smtClean="0">
                <a:solidFill>
                  <a:srgbClr val="7F0000"/>
                </a:solidFill>
              </a:rPr>
              <a:t>Joe’s</a:t>
            </a:r>
            <a:r>
              <a:rPr lang="en-US" sz="2800" dirty="0" smtClean="0"/>
              <a:t> serves prime rib.    [ P( Joe’s ) ]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dirty="0" smtClean="0">
                <a:solidFill>
                  <a:srgbClr val="7F0000"/>
                </a:solidFill>
              </a:rPr>
              <a:t>7</a:t>
            </a:r>
            <a:r>
              <a:rPr lang="en-US" sz="2800" dirty="0" smtClean="0"/>
              <a:t> is a prime number.       [Q( 7 ) ]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dirty="0" smtClean="0">
                <a:solidFill>
                  <a:srgbClr val="7F0000"/>
                </a:solidFill>
              </a:rPr>
              <a:t>Jill</a:t>
            </a:r>
            <a:r>
              <a:rPr lang="en-US" sz="2800" dirty="0" smtClean="0"/>
              <a:t> is a prime candidate. [R( Jill ) ]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dirty="0" smtClean="0"/>
              <a:t>In a </a:t>
            </a:r>
            <a:r>
              <a:rPr lang="en-US" sz="2800" i="1" dirty="0" smtClean="0">
                <a:solidFill>
                  <a:srgbClr val="800000"/>
                </a:solidFill>
              </a:rPr>
              <a:t>propositional function</a:t>
            </a:r>
            <a:r>
              <a:rPr lang="en-US" sz="2800" dirty="0" smtClean="0"/>
              <a:t>, each variable takes </a:t>
            </a:r>
            <a:r>
              <a:rPr lang="en-US" sz="2800" i="1" dirty="0" smtClean="0">
                <a:solidFill>
                  <a:srgbClr val="007900"/>
                </a:solidFill>
              </a:rPr>
              <a:t>values</a:t>
            </a:r>
            <a:r>
              <a:rPr lang="en-US" sz="2800" dirty="0" smtClean="0">
                <a:solidFill>
                  <a:srgbClr val="007900"/>
                </a:solidFill>
              </a:rPr>
              <a:t> </a:t>
            </a:r>
            <a:r>
              <a:rPr lang="en-US" sz="2800" dirty="0" smtClean="0"/>
              <a:t>from a set called the variable’s </a:t>
            </a:r>
            <a:r>
              <a:rPr lang="en-US" sz="2800" dirty="0" smtClean="0">
                <a:solidFill>
                  <a:srgbClr val="7F0000"/>
                </a:solidFill>
              </a:rPr>
              <a:t>domain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dirty="0" smtClean="0"/>
              <a:t>Each propositional function above has a </a:t>
            </a:r>
            <a:r>
              <a:rPr lang="en-US" sz="2800" i="1" dirty="0" smtClean="0"/>
              <a:t>different</a:t>
            </a:r>
            <a:r>
              <a:rPr lang="en-US" sz="2800" dirty="0" smtClean="0"/>
              <a:t> domain </a:t>
            </a:r>
            <a:r>
              <a:rPr lang="en-US" sz="2400" dirty="0" smtClean="0"/>
              <a:t>(restaurants, integers, candidates).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variables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800" dirty="0" smtClean="0">
                <a:sym typeface="Symbol" pitchFamily="18" charset="2"/>
              </a:rPr>
              <a:t>Consider the argument: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dirty="0" smtClean="0">
                <a:solidFill>
                  <a:srgbClr val="A80000"/>
                </a:solidFill>
              </a:rPr>
              <a:t>If </a:t>
            </a:r>
            <a:endParaRPr lang="en-US" dirty="0" smtClean="0">
              <a:solidFill>
                <a:srgbClr val="A80000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dirty="0">
                <a:solidFill>
                  <a:srgbClr val="A80000"/>
                </a:solidFill>
              </a:rPr>
              <a:t>	</a:t>
            </a:r>
            <a:r>
              <a:rPr lang="en-US" dirty="0" smtClean="0"/>
              <a:t>( </a:t>
            </a:r>
            <a:r>
              <a:rPr lang="en-US" dirty="0" smtClean="0">
                <a:solidFill>
                  <a:srgbClr val="7F0000"/>
                </a:solidFill>
              </a:rPr>
              <a:t>x</a:t>
            </a:r>
            <a:r>
              <a:rPr lang="en-US" dirty="0" smtClean="0"/>
              <a:t> is a CS course ) </a:t>
            </a:r>
            <a:r>
              <a:rPr lang="en-US" dirty="0" smtClean="0">
                <a:solidFill>
                  <a:srgbClr val="800000"/>
                </a:solidFill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dirty="0" smtClean="0">
                <a:solidFill>
                  <a:srgbClr val="7F0000"/>
                </a:solidFill>
              </a:rPr>
              <a:t>x</a:t>
            </a:r>
            <a:r>
              <a:rPr lang="en-US" dirty="0" smtClean="0"/>
              <a:t> is easy ) 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dirty="0" smtClean="0">
                <a:solidFill>
                  <a:srgbClr val="A80000"/>
                </a:solidFill>
              </a:rPr>
              <a:t>	AND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dirty="0" smtClean="0"/>
              <a:t>	CS </a:t>
            </a:r>
            <a:r>
              <a:rPr lang="en-US" dirty="0" smtClean="0"/>
              <a:t>40 </a:t>
            </a:r>
            <a:r>
              <a:rPr lang="en-US" dirty="0" smtClean="0"/>
              <a:t>is a CS course.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dirty="0" smtClean="0">
                <a:solidFill>
                  <a:srgbClr val="A80000"/>
                </a:solidFill>
              </a:rPr>
              <a:t>then</a:t>
            </a:r>
            <a:r>
              <a:rPr lang="en-US" dirty="0" smtClean="0"/>
              <a:t> CS </a:t>
            </a:r>
            <a:r>
              <a:rPr lang="en-US" dirty="0" smtClean="0"/>
              <a:t>40 </a:t>
            </a:r>
            <a:r>
              <a:rPr lang="en-US" dirty="0" smtClean="0"/>
              <a:t>is easy.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7F0000"/>
                </a:solidFill>
              </a:rPr>
              <a:t>x</a:t>
            </a:r>
            <a:r>
              <a:rPr lang="en-US" sz="2800" dirty="0" smtClean="0"/>
              <a:t> is a CS course” is </a:t>
            </a:r>
            <a:r>
              <a:rPr lang="en-US" sz="2800" dirty="0" smtClean="0">
                <a:solidFill>
                  <a:srgbClr val="7F0000"/>
                </a:solidFill>
              </a:rPr>
              <a:t>not</a:t>
            </a:r>
            <a:r>
              <a:rPr lang="en-US" sz="2800" dirty="0" smtClean="0"/>
              <a:t> a proposition because </a:t>
            </a:r>
            <a:r>
              <a:rPr lang="en-US" sz="2800" dirty="0" smtClean="0">
                <a:solidFill>
                  <a:srgbClr val="7F0000"/>
                </a:solidFill>
              </a:rPr>
              <a:t>x</a:t>
            </a:r>
            <a:r>
              <a:rPr lang="en-US" sz="2800" dirty="0" smtClean="0"/>
              <a:t> is a variable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Propositional Function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20000"/>
              </a:lnSpc>
            </a:pPr>
            <a:r>
              <a:rPr lang="en-US" smtClean="0"/>
              <a:t>Denote “x is a CS class” by P( x ).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P( Math 3A ) is a proposition.</a:t>
            </a:r>
          </a:p>
          <a:p>
            <a:pPr eaLnBrk="1" hangingPunct="1">
              <a:lnSpc>
                <a:spcPct val="220000"/>
              </a:lnSpc>
            </a:pPr>
            <a:r>
              <a:rPr lang="en-US" smtClean="0"/>
              <a:t>Denote “x</a:t>
            </a:r>
            <a:r>
              <a:rPr lang="en-US" baseline="30000" smtClean="0"/>
              <a:t>2</a:t>
            </a:r>
            <a:r>
              <a:rPr lang="en-US" smtClean="0"/>
              <a:t> + y</a:t>
            </a:r>
            <a:r>
              <a:rPr lang="en-US" baseline="30000" smtClean="0"/>
              <a:t>2</a:t>
            </a:r>
            <a:r>
              <a:rPr lang="en-US" smtClean="0"/>
              <a:t> = z</a:t>
            </a:r>
            <a:r>
              <a:rPr lang="en-US" baseline="30000" smtClean="0"/>
              <a:t>2</a:t>
            </a:r>
            <a:r>
              <a:rPr lang="en-US" smtClean="0"/>
              <a:t>” by P( x, y, z ).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P( -1, 1, 17 ) is a proposition.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Preconditions &amp; Postconditions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mtClean="0"/>
              <a:t>The Java </a:t>
            </a:r>
            <a:r>
              <a:rPr lang="en-US" smtClean="0">
                <a:solidFill>
                  <a:srgbClr val="7F0000"/>
                </a:solidFill>
              </a:rPr>
              <a:t>assert</a:t>
            </a:r>
            <a:r>
              <a:rPr lang="en-US" smtClean="0"/>
              <a:t> statement incorporates an </a:t>
            </a:r>
            <a:r>
              <a:rPr lang="en-US" i="1" smtClean="0">
                <a:solidFill>
                  <a:srgbClr val="7F0000"/>
                </a:solidFill>
              </a:rPr>
              <a:t>executable</a:t>
            </a:r>
            <a:r>
              <a:rPr lang="en-US" smtClean="0"/>
              <a:t> propositional function.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mtClean="0">
                <a:solidFill>
                  <a:srgbClr val="000066"/>
                </a:solidFill>
              </a:rPr>
              <a:t>assert x != null;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Preconditions &amp; Postconditions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Integer abs( Integer x 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7F0000"/>
                </a:solidFill>
              </a:rPr>
              <a:t>assert x != null;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if ( x &lt; 0 )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x = new Integer( -x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7F0000"/>
                </a:solidFill>
              </a:rPr>
              <a:t>assert x &gt;=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return 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Quantifiers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z="2800" smtClean="0"/>
              <a:t>A </a:t>
            </a:r>
            <a:r>
              <a:rPr lang="en-US" sz="2800" i="1" smtClean="0">
                <a:solidFill>
                  <a:srgbClr val="7F0000"/>
                </a:solidFill>
              </a:rPr>
              <a:t>propositional function</a:t>
            </a:r>
            <a:r>
              <a:rPr lang="en-US" sz="2800" smtClean="0">
                <a:solidFill>
                  <a:srgbClr val="7F0000"/>
                </a:solidFill>
              </a:rPr>
              <a:t> </a:t>
            </a:r>
            <a:r>
              <a:rPr lang="en-US" sz="2800" smtClean="0"/>
              <a:t>also is converted to a proposition via </a:t>
            </a:r>
            <a:r>
              <a:rPr lang="en-US" sz="2800" i="1" smtClean="0">
                <a:solidFill>
                  <a:srgbClr val="7F0000"/>
                </a:solidFill>
              </a:rPr>
              <a:t>quantification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sz="2800" smtClean="0"/>
              <a:t>Let </a:t>
            </a:r>
            <a:r>
              <a:rPr lang="en-US" sz="2800" smtClean="0">
                <a:solidFill>
                  <a:srgbClr val="7F0000"/>
                </a:solidFill>
              </a:rPr>
              <a:t>C</a:t>
            </a:r>
            <a:r>
              <a:rPr lang="en-US" sz="2800" smtClean="0"/>
              <a:t> denote the </a:t>
            </a:r>
            <a:r>
              <a:rPr lang="en-US" sz="2800" smtClean="0">
                <a:solidFill>
                  <a:srgbClr val="7F0000"/>
                </a:solidFill>
              </a:rPr>
              <a:t>set of all UCSB courses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sz="2800" smtClean="0"/>
              <a:t>Let </a:t>
            </a:r>
            <a:r>
              <a:rPr lang="en-US" sz="2800" smtClean="0">
                <a:solidFill>
                  <a:srgbClr val="7F0000"/>
                </a:solidFill>
              </a:rPr>
              <a:t>C</a:t>
            </a:r>
            <a:r>
              <a:rPr lang="en-US" sz="2800" smtClean="0"/>
              <a:t> be the </a:t>
            </a:r>
            <a:r>
              <a:rPr lang="en-US" sz="2800" i="1" smtClean="0">
                <a:solidFill>
                  <a:srgbClr val="7F0000"/>
                </a:solidFill>
              </a:rPr>
              <a:t>domain of discourse</a:t>
            </a:r>
            <a:r>
              <a:rPr lang="en-US" sz="2800" smtClean="0"/>
              <a:t> or </a:t>
            </a:r>
            <a:r>
              <a:rPr lang="en-US" sz="2800" i="1" smtClean="0">
                <a:solidFill>
                  <a:srgbClr val="7F0000"/>
                </a:solidFill>
              </a:rPr>
              <a:t>domain</a:t>
            </a:r>
            <a:r>
              <a:rPr lang="en-US" sz="2800" i="1" smtClean="0">
                <a:solidFill>
                  <a:srgbClr val="CC3300"/>
                </a:solidFill>
              </a:rPr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sz="2800" smtClean="0"/>
              <a:t>Let </a:t>
            </a:r>
            <a:r>
              <a:rPr lang="en-US" sz="2800" smtClean="0">
                <a:solidFill>
                  <a:srgbClr val="7F0000"/>
                </a:solidFill>
              </a:rPr>
              <a:t>P( </a:t>
            </a:r>
            <a:r>
              <a:rPr lang="en-US" sz="2800" smtClean="0">
                <a:solidFill>
                  <a:srgbClr val="007900"/>
                </a:solidFill>
              </a:rPr>
              <a:t>x</a:t>
            </a:r>
            <a:r>
              <a:rPr lang="en-US" sz="2800" smtClean="0">
                <a:solidFill>
                  <a:srgbClr val="7F0000"/>
                </a:solidFill>
              </a:rPr>
              <a:t> )</a:t>
            </a:r>
            <a:r>
              <a:rPr lang="en-US" sz="2800" smtClean="0"/>
              <a:t> denote “</a:t>
            </a:r>
            <a:r>
              <a:rPr lang="en-US" sz="2800" smtClean="0">
                <a:solidFill>
                  <a:srgbClr val="007900"/>
                </a:solidFill>
              </a:rPr>
              <a:t>x</a:t>
            </a:r>
            <a:r>
              <a:rPr lang="en-US" sz="2800" smtClean="0">
                <a:solidFill>
                  <a:srgbClr val="7F0000"/>
                </a:solidFill>
              </a:rPr>
              <a:t> is a CS class</a:t>
            </a:r>
            <a:r>
              <a:rPr lang="en-US" sz="2800" smtClean="0"/>
              <a:t>”.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25158</TotalTime>
  <Words>1332</Words>
  <Application>Microsoft Macintosh PowerPoint</Application>
  <PresentationFormat>On-screen Show (4:3)</PresentationFormat>
  <Paragraphs>175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1_Custom Design</vt:lpstr>
      <vt:lpstr>Predicates &amp; Quantifiers</vt:lpstr>
      <vt:lpstr>The Limits of Propositional Logic</vt:lpstr>
      <vt:lpstr>Declaration = subject + predicate</vt:lpstr>
      <vt:lpstr>Examples</vt:lpstr>
      <vt:lpstr>Using variables</vt:lpstr>
      <vt:lpstr>Propositional Function</vt:lpstr>
      <vt:lpstr>Preconditions &amp; Postconditions</vt:lpstr>
      <vt:lpstr>Preconditions &amp; Postconditions</vt:lpstr>
      <vt:lpstr>Quantifiers</vt:lpstr>
      <vt:lpstr>Universal Quantification</vt:lpstr>
      <vt:lpstr>x P( x ): Logical Equivalence</vt:lpstr>
      <vt:lpstr> Computational Interpretation for Finite Domains</vt:lpstr>
      <vt:lpstr>Existential Quantification</vt:lpstr>
      <vt:lpstr>x P( x ): Logical Equivalence</vt:lpstr>
      <vt:lpstr>Computational Interpretation for Finite Domains</vt:lpstr>
      <vt:lpstr>Precedence of Quantifiers</vt:lpstr>
      <vt:lpstr>Logical Equivalence</vt:lpstr>
      <vt:lpstr>Logically Equivalent Forms</vt:lpstr>
      <vt:lpstr>Translate English to a Logical Expression</vt:lpstr>
      <vt:lpstr>One Translation</vt:lpstr>
      <vt:lpstr>Translate English to a Logical Expression</vt:lpstr>
      <vt:lpstr>One Translation</vt:lpstr>
    </vt:vector>
  </TitlesOfParts>
  <Company>Computer Science Department, 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&amp; Functions</dc:title>
  <dc:creator>Peter Cappello</dc:creator>
  <cp:lastModifiedBy>Peter Cappello</cp:lastModifiedBy>
  <cp:revision>384</cp:revision>
  <dcterms:created xsi:type="dcterms:W3CDTF">1999-10-05T03:33:04Z</dcterms:created>
  <dcterms:modified xsi:type="dcterms:W3CDTF">2016-08-03T18:29:28Z</dcterms:modified>
</cp:coreProperties>
</file>