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3" r:id="rId3"/>
    <p:sldId id="269" r:id="rId4"/>
    <p:sldId id="270" r:id="rId5"/>
    <p:sldId id="264" r:id="rId6"/>
    <p:sldId id="265" r:id="rId7"/>
    <p:sldId id="266" r:id="rId8"/>
    <p:sldId id="267" r:id="rId9"/>
    <p:sldId id="268" r:id="rId10"/>
    <p:sldId id="285" r:id="rId11"/>
    <p:sldId id="282" r:id="rId12"/>
    <p:sldId id="271" r:id="rId13"/>
    <p:sldId id="273" r:id="rId14"/>
    <p:sldId id="274" r:id="rId15"/>
    <p:sldId id="275" r:id="rId16"/>
    <p:sldId id="276" r:id="rId17"/>
    <p:sldId id="272" r:id="rId18"/>
    <p:sldId id="284" r:id="rId19"/>
    <p:sldId id="283" r:id="rId20"/>
    <p:sldId id="261" r:id="rId21"/>
    <p:sldId id="260" r:id="rId22"/>
    <p:sldId id="262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0053"/>
    <a:srgbClr val="A10000"/>
    <a:srgbClr val="7F0000"/>
    <a:srgbClr val="FF0053"/>
    <a:srgbClr val="A10053"/>
    <a:srgbClr val="000053"/>
    <a:srgbClr val="0078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36" y="-8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napToObjects="1">
      <p:cViewPr varScale="1">
        <p:scale>
          <a:sx n="156" d="100"/>
          <a:sy n="156" d="100"/>
        </p:scale>
        <p:origin x="-6808" y="-112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996D61-FC26-496A-BC80-1E2431F24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7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44E77A-B8F8-4EFF-8368-714E3FD72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4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4E77A-B8F8-4EFF-8368-714E3FD725A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4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B892-16D7-4EEA-BBF3-115ACB896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BD22-1270-435F-A64B-8E1A17049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6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3204-981B-4AFE-B1FE-B810D76DB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6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60A67-EEFF-4C08-9DF1-E3CC4119F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1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E840-5DE7-4BD3-B2D7-0D7F57FED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4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9A2FE-AE01-4125-9ADE-22E6921F9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F74E-4A19-4E1D-8CDA-CB9E27C11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91001-6C18-4B88-9211-EEDEE83B3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3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4661-EC85-44A9-A817-0B309BD27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81D70-1704-4F11-A683-8BD293C19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3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508E7-5288-4986-A899-B5D486937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8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7709A6-2F33-4168-9D80-68DB1C22C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Quicksor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hworld.wolfram.com/GrayCode.html" TargetMode="External"/><Relationship Id="rId3" Type="http://schemas.openxmlformats.org/officeDocument/2006/relationships/hyperlink" Target="http://en.wikipedia.org/wiki/Gray_cod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Recursive Algorithms: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in 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err="1" smtClean="0"/>
              <a:t>qsort</a:t>
            </a:r>
            <a:r>
              <a:rPr lang="en-US" sz="2400" dirty="0" smtClean="0"/>
              <a:t> :: </a:t>
            </a:r>
            <a:r>
              <a:rPr lang="en-US" sz="2400" dirty="0" err="1" smtClean="0"/>
              <a:t>Ord</a:t>
            </a:r>
            <a:r>
              <a:rPr lang="en-US" sz="2400" dirty="0" smtClean="0"/>
              <a:t> a =&gt; [a] </a:t>
            </a:r>
            <a:r>
              <a:rPr lang="en-US" sz="2400" dirty="0" smtClean="0">
                <a:sym typeface="Wingdings"/>
              </a:rPr>
              <a:t> [a]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err="1" smtClean="0">
                <a:sym typeface="Wingdings"/>
              </a:rPr>
              <a:t>qsort</a:t>
            </a:r>
            <a:r>
              <a:rPr lang="en-US" sz="2400" dirty="0" smtClean="0">
                <a:sym typeface="Wingdings"/>
              </a:rPr>
              <a:t> [ ]          = [ 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err="1" smtClean="0">
                <a:sym typeface="Wingdings"/>
              </a:rPr>
              <a:t>qsort</a:t>
            </a:r>
            <a:r>
              <a:rPr lang="en-US" sz="2400" dirty="0" smtClean="0">
                <a:sym typeface="Wingdings"/>
              </a:rPr>
              <a:t> (x : </a:t>
            </a:r>
            <a:r>
              <a:rPr lang="en-US" sz="2400" dirty="0" err="1" smtClean="0">
                <a:sym typeface="Wingdings"/>
              </a:rPr>
              <a:t>xs</a:t>
            </a:r>
            <a:r>
              <a:rPr lang="en-US" sz="2400" dirty="0" smtClean="0">
                <a:sym typeface="Wingdings"/>
              </a:rPr>
              <a:t> ) = </a:t>
            </a:r>
            <a:r>
              <a:rPr lang="en-US" sz="2400" dirty="0" err="1" smtClean="0">
                <a:sym typeface="Wingdings"/>
              </a:rPr>
              <a:t>qsort</a:t>
            </a:r>
            <a:r>
              <a:rPr lang="en-US" sz="2400" dirty="0" smtClean="0">
                <a:sym typeface="Wingdings"/>
              </a:rPr>
              <a:t> smaller ++ [x] ++ </a:t>
            </a:r>
            <a:r>
              <a:rPr lang="en-US" sz="2400" dirty="0" err="1" smtClean="0">
                <a:sym typeface="Wingdings"/>
              </a:rPr>
              <a:t>qsort</a:t>
            </a:r>
            <a:r>
              <a:rPr lang="en-US" sz="2400" dirty="0" smtClean="0">
                <a:sym typeface="Wingdings"/>
              </a:rPr>
              <a:t> larger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                         where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smaller = [ a | a &lt;- </a:t>
            </a:r>
            <a:r>
              <a:rPr lang="en-US" sz="2400" dirty="0" err="1" smtClean="0"/>
              <a:t>xs</a:t>
            </a:r>
            <a:r>
              <a:rPr lang="en-US" sz="2400" dirty="0" smtClean="0"/>
              <a:t>, a &lt;= x 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                           larger   = </a:t>
            </a:r>
            <a:r>
              <a:rPr lang="en-US" sz="2400" dirty="0"/>
              <a:t>[ </a:t>
            </a:r>
            <a:r>
              <a:rPr lang="en-US" sz="2400" dirty="0" smtClean="0"/>
              <a:t>b </a:t>
            </a:r>
            <a:r>
              <a:rPr lang="en-US" sz="2400" dirty="0"/>
              <a:t>| </a:t>
            </a:r>
            <a:r>
              <a:rPr lang="en-US" sz="2400" dirty="0" smtClean="0"/>
              <a:t>b </a:t>
            </a:r>
            <a:r>
              <a:rPr lang="en-US" sz="2400" dirty="0"/>
              <a:t>&lt;- </a:t>
            </a:r>
            <a:r>
              <a:rPr lang="en-US" sz="2400" dirty="0" err="1"/>
              <a:t>xs</a:t>
            </a:r>
            <a:r>
              <a:rPr lang="en-US" sz="2400" dirty="0"/>
              <a:t>, </a:t>
            </a:r>
            <a:r>
              <a:rPr lang="en-US" sz="2400" dirty="0" smtClean="0"/>
              <a:t>b  &gt;  </a:t>
            </a:r>
            <a:r>
              <a:rPr lang="en-US" sz="2400" dirty="0"/>
              <a:t>x ]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60A67-EEFF-4C08-9DF1-E3CC4119F6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9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A4DF0A-63E2-4434-A7F7-C00035ABA109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hlinkClick r:id="rId2"/>
              </a:rPr>
              <a:t>Wikipedia entry for Quicksort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FE7B20-B4E3-4E07-B6F9-8B603709ACB0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Gray Codes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84688"/>
          </a:xfrm>
        </p:spPr>
        <p:txBody>
          <a:bodyPr/>
          <a:lstStyle/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>
                <a:hlinkClick r:id="rId2"/>
              </a:rPr>
              <a:t>Wolfram MathWorld reference</a:t>
            </a:r>
            <a:endParaRPr lang="en-US" sz="2000" smtClean="0"/>
          </a:p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 </a:t>
            </a:r>
            <a:r>
              <a:rPr lang="en-US" sz="2000" smtClean="0">
                <a:hlinkClick r:id="rId3"/>
              </a:rPr>
              <a:t>Wikipedia</a:t>
            </a:r>
            <a:endParaRPr lang="en-US" sz="2000" smtClean="0"/>
          </a:p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>
                <a:solidFill>
                  <a:srgbClr val="7F0000"/>
                </a:solidFill>
              </a:rPr>
              <a:t>Gray code</a:t>
            </a:r>
            <a:r>
              <a:rPr lang="en-US" sz="2000" smtClean="0"/>
              <a:t>: A </a:t>
            </a:r>
            <a:r>
              <a:rPr lang="en-US" sz="2000" i="1" smtClean="0">
                <a:solidFill>
                  <a:srgbClr val="7F0000"/>
                </a:solidFill>
              </a:rPr>
              <a:t>sequence</a:t>
            </a:r>
            <a:r>
              <a:rPr lang="en-US" sz="2000" smtClean="0"/>
              <a:t> of numbers where adjacent numbers differ in a </a:t>
            </a:r>
            <a:r>
              <a:rPr lang="en-US" sz="2000" i="1" smtClean="0">
                <a:solidFill>
                  <a:srgbClr val="7F0000"/>
                </a:solidFill>
              </a:rPr>
              <a:t>single</a:t>
            </a:r>
            <a:r>
              <a:rPr lang="en-US" sz="2000" smtClean="0"/>
              <a:t> digit by </a:t>
            </a:r>
            <a:r>
              <a:rPr lang="en-US" sz="2000" smtClean="0">
                <a:solidFill>
                  <a:srgbClr val="7F0000"/>
                </a:solidFill>
              </a:rPr>
              <a:t>1</a:t>
            </a:r>
            <a:r>
              <a:rPr lang="en-US" sz="2000" smtClean="0"/>
              <a:t>.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For numbers 1, 2, 3, and 4, as </a:t>
            </a:r>
            <a:r>
              <a:rPr lang="en-US" sz="2000" smtClean="0">
                <a:solidFill>
                  <a:srgbClr val="7F0000"/>
                </a:solidFill>
              </a:rPr>
              <a:t>bit</a:t>
            </a:r>
            <a:r>
              <a:rPr lang="en-US" sz="2000" smtClean="0"/>
              <a:t> strings,   00, 01, 10, 11, one </a:t>
            </a:r>
            <a:r>
              <a:rPr lang="en-US" sz="2000" smtClean="0">
                <a:solidFill>
                  <a:srgbClr val="7F0000"/>
                </a:solidFill>
              </a:rPr>
              <a:t>gray code</a:t>
            </a:r>
            <a:r>
              <a:rPr lang="en-US" sz="2000" smtClean="0"/>
              <a:t> is:</a:t>
            </a:r>
          </a:p>
          <a:p>
            <a:pPr marL="914400" lvl="1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2000" smtClean="0"/>
              <a:t>00</a:t>
            </a:r>
          </a:p>
          <a:p>
            <a:pPr marL="914400" lvl="1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2000" smtClean="0"/>
              <a:t>01</a:t>
            </a:r>
          </a:p>
          <a:p>
            <a:pPr marL="914400" lvl="1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2000" smtClean="0"/>
              <a:t>11</a:t>
            </a:r>
          </a:p>
          <a:p>
            <a:pPr marL="914400" lvl="1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2000" smtClean="0"/>
              <a:t>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C2B6D3-57FF-40C5-9704-C9D0A8F8AAD6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6388" name="Line 31"/>
          <p:cNvSpPr>
            <a:spLocks noChangeShapeType="1"/>
          </p:cNvSpPr>
          <p:nvPr/>
        </p:nvSpPr>
        <p:spPr bwMode="auto">
          <a:xfrm flipV="1">
            <a:off x="5029200" y="1909763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30"/>
          <p:cNvSpPr>
            <a:spLocks noChangeShapeType="1"/>
          </p:cNvSpPr>
          <p:nvPr/>
        </p:nvSpPr>
        <p:spPr bwMode="auto">
          <a:xfrm flipV="1">
            <a:off x="5029200" y="3586163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29"/>
          <p:cNvSpPr>
            <a:spLocks noChangeShapeType="1"/>
          </p:cNvSpPr>
          <p:nvPr/>
        </p:nvSpPr>
        <p:spPr bwMode="auto">
          <a:xfrm flipV="1">
            <a:off x="2362200" y="1909763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28"/>
          <p:cNvSpPr>
            <a:spLocks noChangeShapeType="1"/>
          </p:cNvSpPr>
          <p:nvPr/>
        </p:nvSpPr>
        <p:spPr bwMode="auto">
          <a:xfrm flipV="1">
            <a:off x="2362200" y="3662363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9"/>
          <p:cNvSpPr>
            <a:spLocks noChangeShapeType="1"/>
          </p:cNvSpPr>
          <p:nvPr/>
        </p:nvSpPr>
        <p:spPr bwMode="auto">
          <a:xfrm flipV="1">
            <a:off x="5029200" y="259556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8"/>
          <p:cNvSpPr>
            <a:spLocks noChangeShapeType="1"/>
          </p:cNvSpPr>
          <p:nvPr/>
        </p:nvSpPr>
        <p:spPr bwMode="auto">
          <a:xfrm flipV="1">
            <a:off x="2362200" y="274796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>
            <a:off x="2362200" y="4424363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Gray Codes &amp; the N-Cube</a:t>
            </a:r>
          </a:p>
        </p:txBody>
      </p:sp>
      <p:sp>
        <p:nvSpPr>
          <p:cNvPr id="16396" name="Oval 5"/>
          <p:cNvSpPr>
            <a:spLocks noChangeArrowheads="1"/>
          </p:cNvSpPr>
          <p:nvPr/>
        </p:nvSpPr>
        <p:spPr bwMode="auto">
          <a:xfrm>
            <a:off x="4648200" y="41195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001</a:t>
            </a:r>
          </a:p>
        </p:txBody>
      </p:sp>
      <p:sp>
        <p:nvSpPr>
          <p:cNvPr id="16397" name="Oval 6"/>
          <p:cNvSpPr>
            <a:spLocks noChangeArrowheads="1"/>
          </p:cNvSpPr>
          <p:nvPr/>
        </p:nvSpPr>
        <p:spPr bwMode="auto">
          <a:xfrm>
            <a:off x="1981200" y="41195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000</a:t>
            </a:r>
          </a:p>
        </p:txBody>
      </p:sp>
      <p:sp>
        <p:nvSpPr>
          <p:cNvPr id="16398" name="Line 15"/>
          <p:cNvSpPr>
            <a:spLocks noChangeShapeType="1"/>
          </p:cNvSpPr>
          <p:nvPr/>
        </p:nvSpPr>
        <p:spPr bwMode="auto">
          <a:xfrm>
            <a:off x="2362200" y="2671763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6"/>
          <p:cNvSpPr>
            <a:spLocks noChangeArrowheads="1"/>
          </p:cNvSpPr>
          <p:nvPr/>
        </p:nvSpPr>
        <p:spPr bwMode="auto">
          <a:xfrm>
            <a:off x="4648200" y="23669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011</a:t>
            </a:r>
          </a:p>
        </p:txBody>
      </p:sp>
      <p:sp>
        <p:nvSpPr>
          <p:cNvPr id="16400" name="Oval 17"/>
          <p:cNvSpPr>
            <a:spLocks noChangeArrowheads="1"/>
          </p:cNvSpPr>
          <p:nvPr/>
        </p:nvSpPr>
        <p:spPr bwMode="auto">
          <a:xfrm>
            <a:off x="1981200" y="23669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010</a:t>
            </a:r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 flipV="1">
            <a:off x="6400800" y="175736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 flipV="1">
            <a:off x="3733800" y="190976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3733800" y="3586163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Oval 23"/>
          <p:cNvSpPr>
            <a:spLocks noChangeArrowheads="1"/>
          </p:cNvSpPr>
          <p:nvPr/>
        </p:nvSpPr>
        <p:spPr bwMode="auto">
          <a:xfrm>
            <a:off x="6019800" y="32813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101</a:t>
            </a:r>
          </a:p>
        </p:txBody>
      </p:sp>
      <p:sp>
        <p:nvSpPr>
          <p:cNvPr id="16405" name="Oval 24"/>
          <p:cNvSpPr>
            <a:spLocks noChangeArrowheads="1"/>
          </p:cNvSpPr>
          <p:nvPr/>
        </p:nvSpPr>
        <p:spPr bwMode="auto">
          <a:xfrm>
            <a:off x="3352800" y="32813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16406" name="Line 25"/>
          <p:cNvSpPr>
            <a:spLocks noChangeShapeType="1"/>
          </p:cNvSpPr>
          <p:nvPr/>
        </p:nvSpPr>
        <p:spPr bwMode="auto">
          <a:xfrm>
            <a:off x="3733800" y="1833563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6"/>
          <p:cNvSpPr>
            <a:spLocks noChangeArrowheads="1"/>
          </p:cNvSpPr>
          <p:nvPr/>
        </p:nvSpPr>
        <p:spPr bwMode="auto">
          <a:xfrm>
            <a:off x="6019800" y="15287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111</a:t>
            </a:r>
          </a:p>
        </p:txBody>
      </p:sp>
      <p:sp>
        <p:nvSpPr>
          <p:cNvPr id="16408" name="Oval 27"/>
          <p:cNvSpPr>
            <a:spLocks noChangeArrowheads="1"/>
          </p:cNvSpPr>
          <p:nvPr/>
        </p:nvSpPr>
        <p:spPr bwMode="auto">
          <a:xfrm>
            <a:off x="3352800" y="1528763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110</a:t>
            </a:r>
          </a:p>
        </p:txBody>
      </p:sp>
      <p:sp>
        <p:nvSpPr>
          <p:cNvPr id="16409" name="Text Box 32"/>
          <p:cNvSpPr txBox="1">
            <a:spLocks noChangeArrowheads="1"/>
          </p:cNvSpPr>
          <p:nvPr/>
        </p:nvSpPr>
        <p:spPr bwMode="auto">
          <a:xfrm>
            <a:off x="625475" y="4946650"/>
            <a:ext cx="785812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>
                <a:solidFill>
                  <a:srgbClr val="00007F"/>
                </a:solidFill>
              </a:rPr>
              <a:t> </a:t>
            </a:r>
            <a:r>
              <a:rPr lang="en-US" sz="2400">
                <a:solidFill>
                  <a:srgbClr val="00007F"/>
                </a:solidFill>
              </a:rPr>
              <a:t>A</a:t>
            </a:r>
            <a:r>
              <a:rPr lang="en-US" sz="2400">
                <a:solidFill>
                  <a:srgbClr val="007F00"/>
                </a:solidFill>
              </a:rPr>
              <a:t> </a:t>
            </a:r>
            <a:r>
              <a:rPr lang="en-US" sz="2400">
                <a:solidFill>
                  <a:srgbClr val="7F0000"/>
                </a:solidFill>
              </a:rPr>
              <a:t>path</a:t>
            </a:r>
            <a:r>
              <a:rPr lang="en-US" sz="2400">
                <a:solidFill>
                  <a:srgbClr val="007F00"/>
                </a:solidFill>
              </a:rPr>
              <a:t> </a:t>
            </a:r>
            <a:r>
              <a:rPr lang="en-US" sz="2400">
                <a:solidFill>
                  <a:srgbClr val="00007F"/>
                </a:solidFill>
              </a:rPr>
              <a:t>that visits each vertex exactly once is</a:t>
            </a:r>
            <a:r>
              <a:rPr lang="en-US" sz="2400">
                <a:solidFill>
                  <a:srgbClr val="007F00"/>
                </a:solidFill>
              </a:rPr>
              <a:t> </a:t>
            </a:r>
            <a:r>
              <a:rPr lang="en-US" sz="2400">
                <a:solidFill>
                  <a:srgbClr val="7F0000"/>
                </a:solidFill>
              </a:rPr>
              <a:t>Hamiltonian</a:t>
            </a:r>
            <a:r>
              <a:rPr lang="en-US" sz="2400">
                <a:solidFill>
                  <a:srgbClr val="007F00"/>
                </a:solidFill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007F"/>
                </a:solidFill>
              </a:rPr>
              <a:t>  There is a</a:t>
            </a:r>
            <a:r>
              <a:rPr lang="en-US" sz="2400">
                <a:solidFill>
                  <a:srgbClr val="7F0000"/>
                </a:solidFill>
              </a:rPr>
              <a:t> 1-to-1 correspondence </a:t>
            </a:r>
            <a:r>
              <a:rPr lang="en-US" sz="2400">
                <a:solidFill>
                  <a:srgbClr val="00007F"/>
                </a:solidFill>
              </a:rPr>
              <a:t>between</a:t>
            </a:r>
            <a:r>
              <a:rPr lang="en-US" sz="2400">
                <a:solidFill>
                  <a:srgbClr val="007F00"/>
                </a:solidFill>
              </a:rPr>
              <a:t> </a:t>
            </a:r>
            <a:r>
              <a:rPr lang="en-US" sz="2400">
                <a:solidFill>
                  <a:srgbClr val="00007F"/>
                </a:solidFill>
              </a:rPr>
              <a:t>Hamiltonian paths</a:t>
            </a:r>
          </a:p>
          <a:p>
            <a:pPr eaLnBrk="1" hangingPunct="1"/>
            <a:r>
              <a:rPr lang="en-US" sz="2400">
                <a:solidFill>
                  <a:srgbClr val="00007F"/>
                </a:solidFill>
              </a:rPr>
              <a:t>   in the</a:t>
            </a:r>
            <a:r>
              <a:rPr lang="en-US" sz="2400">
                <a:solidFill>
                  <a:srgbClr val="007F00"/>
                </a:solidFill>
              </a:rPr>
              <a:t> </a:t>
            </a:r>
            <a:r>
              <a:rPr lang="en-US" sz="2400">
                <a:solidFill>
                  <a:srgbClr val="7F0000"/>
                </a:solidFill>
              </a:rPr>
              <a:t>n</a:t>
            </a:r>
            <a:r>
              <a:rPr lang="en-US" sz="2400">
                <a:solidFill>
                  <a:srgbClr val="00007F"/>
                </a:solidFill>
              </a:rPr>
              <a:t>-cube and </a:t>
            </a:r>
            <a:r>
              <a:rPr lang="en-US" sz="2400">
                <a:solidFill>
                  <a:srgbClr val="7F0000"/>
                </a:solidFill>
              </a:rPr>
              <a:t>n</a:t>
            </a:r>
            <a:r>
              <a:rPr lang="en-US" sz="2400">
                <a:solidFill>
                  <a:srgbClr val="00007F"/>
                </a:solidFill>
              </a:rPr>
              <a:t>-bit gray codes.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0C2A08-8C65-4ACF-8B44-96AADA014E16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4191000" y="2514600"/>
            <a:ext cx="1371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4191000" y="41910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524000" y="2514600"/>
            <a:ext cx="1371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1524000" y="42672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4191000" y="32004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15240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524000" y="50292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Gray Codes &amp; the N-Cube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3810000" y="47244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001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1143000" y="47244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000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524000" y="3276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3810000" y="29718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011</a:t>
            </a: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1143000" y="29718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010</a:t>
            </a: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5562600" y="23622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2895600" y="25146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2895600" y="4191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5181600" y="38862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101</a:t>
            </a:r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2514600" y="38862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2895600" y="2438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5181600" y="21336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111</a:t>
            </a:r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2514600" y="21336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110</a:t>
            </a:r>
          </a:p>
        </p:txBody>
      </p:sp>
      <p:sp>
        <p:nvSpPr>
          <p:cNvPr id="17433" name="Text Box 29"/>
          <p:cNvSpPr txBox="1">
            <a:spLocks noChangeArrowheads="1"/>
          </p:cNvSpPr>
          <p:nvPr/>
        </p:nvSpPr>
        <p:spPr bwMode="auto">
          <a:xfrm>
            <a:off x="6858000" y="1371600"/>
            <a:ext cx="838200" cy="50180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000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001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011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111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101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100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110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010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68724B-6688-485C-B561-E7846EB1562A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RGB Colors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Assume we have </a:t>
            </a:r>
            <a:r>
              <a:rPr lang="en-US" dirty="0" smtClean="0">
                <a:solidFill>
                  <a:srgbClr val="7F0000"/>
                </a:solidFill>
              </a:rPr>
              <a:t>2</a:t>
            </a:r>
            <a:r>
              <a:rPr lang="en-US" dirty="0" smtClean="0"/>
              <a:t> levels (1-bit) for each of </a:t>
            </a:r>
            <a:r>
              <a:rPr lang="en-US" dirty="0" smtClean="0">
                <a:solidFill>
                  <a:srgbClr val="7F0000"/>
                </a:solidFill>
              </a:rPr>
              <a:t>3</a:t>
            </a:r>
            <a:r>
              <a:rPr lang="en-US" dirty="0" smtClean="0"/>
              <a:t> colors: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FF00"/>
                </a:solidFill>
              </a:rPr>
              <a:t>green</a:t>
            </a:r>
            <a:r>
              <a:rPr lang="en-US" dirty="0" smtClean="0"/>
              <a:t>, &amp;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: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No: 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All: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3352800" y="3276600"/>
            <a:ext cx="6858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3352800" y="41148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4343400" y="3276600"/>
            <a:ext cx="6858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4343400" y="4114800"/>
            <a:ext cx="685800" cy="685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5334000" y="3276600"/>
            <a:ext cx="6858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5334000" y="4114800"/>
            <a:ext cx="685800" cy="685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4A50C2-8B42-47E1-8220-9CE7D3653650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4191000" y="2514600"/>
            <a:ext cx="13716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4191000" y="4191000"/>
            <a:ext cx="13716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524000" y="2514600"/>
            <a:ext cx="13716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1524000" y="4267200"/>
            <a:ext cx="13716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191000" y="3200400"/>
            <a:ext cx="0" cy="1676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1524000" y="3352800"/>
            <a:ext cx="0" cy="1676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524000" y="502920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25475" y="3175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Gray Codes &amp; the N-Cube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3810000" y="4724400"/>
            <a:ext cx="7620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1143000" y="4724400"/>
            <a:ext cx="762000" cy="685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524000" y="3276600"/>
            <a:ext cx="2667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3810000" y="2971800"/>
            <a:ext cx="7620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1143000" y="2971800"/>
            <a:ext cx="762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5562600" y="2362200"/>
            <a:ext cx="0" cy="1676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2895600" y="2514600"/>
            <a:ext cx="0" cy="1676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895600" y="419100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5181600" y="3886200"/>
            <a:ext cx="762000" cy="685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514600" y="3886200"/>
            <a:ext cx="7620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2895600" y="2438400"/>
            <a:ext cx="2667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5181600" y="2133600"/>
            <a:ext cx="762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2514600" y="2133600"/>
            <a:ext cx="762000" cy="685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6858000" y="1371600"/>
            <a:ext cx="838200" cy="50180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000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001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011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111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101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100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110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010</a:t>
            </a:r>
          </a:p>
        </p:txBody>
      </p:sp>
      <p:sp>
        <p:nvSpPr>
          <p:cNvPr id="19482" name="Rectangle 27"/>
          <p:cNvSpPr>
            <a:spLocks noChangeArrowheads="1"/>
          </p:cNvSpPr>
          <p:nvPr/>
        </p:nvSpPr>
        <p:spPr bwMode="auto">
          <a:xfrm>
            <a:off x="7772400" y="1371600"/>
            <a:ext cx="685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8"/>
          <p:cNvSpPr>
            <a:spLocks noChangeArrowheads="1"/>
          </p:cNvSpPr>
          <p:nvPr/>
        </p:nvSpPr>
        <p:spPr bwMode="auto">
          <a:xfrm>
            <a:off x="7772400" y="2057400"/>
            <a:ext cx="6858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9"/>
          <p:cNvSpPr>
            <a:spLocks noChangeArrowheads="1"/>
          </p:cNvSpPr>
          <p:nvPr/>
        </p:nvSpPr>
        <p:spPr bwMode="auto">
          <a:xfrm>
            <a:off x="7772400" y="2667000"/>
            <a:ext cx="685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30"/>
          <p:cNvSpPr>
            <a:spLocks noChangeArrowheads="1"/>
          </p:cNvSpPr>
          <p:nvPr/>
        </p:nvSpPr>
        <p:spPr bwMode="auto">
          <a:xfrm>
            <a:off x="7772400" y="3962400"/>
            <a:ext cx="685800" cy="533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31"/>
          <p:cNvSpPr>
            <a:spLocks noChangeArrowheads="1"/>
          </p:cNvSpPr>
          <p:nvPr/>
        </p:nvSpPr>
        <p:spPr bwMode="auto">
          <a:xfrm>
            <a:off x="7772400" y="4572000"/>
            <a:ext cx="6858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2"/>
          <p:cNvSpPr>
            <a:spLocks noChangeArrowheads="1"/>
          </p:cNvSpPr>
          <p:nvPr/>
        </p:nvSpPr>
        <p:spPr bwMode="auto">
          <a:xfrm>
            <a:off x="7772400" y="5181600"/>
            <a:ext cx="685800" cy="533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3"/>
          <p:cNvSpPr>
            <a:spLocks noChangeArrowheads="1"/>
          </p:cNvSpPr>
          <p:nvPr/>
        </p:nvSpPr>
        <p:spPr bwMode="auto">
          <a:xfrm>
            <a:off x="7772400" y="5791200"/>
            <a:ext cx="6858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4"/>
          <p:cNvSpPr>
            <a:spLocks noChangeArrowheads="1"/>
          </p:cNvSpPr>
          <p:nvPr/>
        </p:nvSpPr>
        <p:spPr bwMode="auto">
          <a:xfrm>
            <a:off x="7772400" y="33528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4213D7-B1DD-4EA1-AAA3-9A588F2914F8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Enumerate a Cyclic Gray Code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1682750"/>
            <a:ext cx="7588250" cy="4419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A gray code is </a:t>
            </a:r>
            <a:r>
              <a:rPr lang="en-US" sz="2400" i="1" smtClean="0">
                <a:solidFill>
                  <a:srgbClr val="7F0000"/>
                </a:solidFill>
              </a:rPr>
              <a:t>cyclic</a:t>
            </a:r>
            <a:r>
              <a:rPr lang="en-US" sz="2400" smtClean="0"/>
              <a:t> when its </a:t>
            </a:r>
            <a:r>
              <a:rPr lang="en-US" sz="2400" smtClean="0">
                <a:solidFill>
                  <a:srgbClr val="7F0000"/>
                </a:solidFill>
              </a:rPr>
              <a:t>last</a:t>
            </a:r>
            <a:r>
              <a:rPr lang="en-US" sz="2400" smtClean="0"/>
              <a:t> value differs from its </a:t>
            </a:r>
            <a:r>
              <a:rPr lang="en-US" sz="2400" smtClean="0">
                <a:solidFill>
                  <a:srgbClr val="7F0000"/>
                </a:solidFill>
              </a:rPr>
              <a:t>first</a:t>
            </a:r>
            <a:r>
              <a:rPr lang="en-US" sz="2400" smtClean="0"/>
              <a:t> value by 1 in a single digit. </a:t>
            </a:r>
            <a:r>
              <a:rPr lang="en-US" sz="2400" smtClean="0">
                <a:solidFill>
                  <a:srgbClr val="007800"/>
                </a:solidFill>
              </a:rPr>
              <a:t>(See previous slide.)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Give a </a:t>
            </a:r>
            <a:r>
              <a:rPr lang="en-US" sz="2400" i="1" smtClean="0">
                <a:solidFill>
                  <a:srgbClr val="7F0000"/>
                </a:solidFill>
              </a:rPr>
              <a:t>recursive</a:t>
            </a:r>
            <a:r>
              <a:rPr lang="en-US" sz="2400" smtClean="0"/>
              <a:t> algorithm for enumerating the </a:t>
            </a:r>
            <a:r>
              <a:rPr lang="en-US" sz="2400" smtClean="0">
                <a:solidFill>
                  <a:srgbClr val="7F0000"/>
                </a:solidFill>
              </a:rPr>
              <a:t>2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smtClean="0"/>
              <a:t>                   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smtClean="0"/>
              <a:t>-bit binary numbers as </a:t>
            </a: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7F0000"/>
                </a:solidFill>
              </a:rPr>
              <a:t>cyclic</a:t>
            </a:r>
            <a:r>
              <a:rPr lang="en-US" sz="2400" smtClean="0"/>
              <a:t> gray code: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List&lt;BitString&gt; enumerateGrayCode( int n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</a:t>
            </a:r>
            <a:r>
              <a:rPr lang="en-US" sz="2400" smtClean="0">
                <a:solidFill>
                  <a:srgbClr val="007800"/>
                </a:solidFill>
              </a:rPr>
              <a:t>// your algorithm goes here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7AF2CC-6060-4BD4-92E2-3847ADA225EB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25475" y="469900"/>
            <a:ext cx="864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7F"/>
                </a:solidFill>
              </a:rPr>
              <a:t>1-</a:t>
            </a:r>
            <a:r>
              <a:rPr lang="en-US" dirty="0">
                <a:solidFill>
                  <a:srgbClr val="00007F"/>
                </a:solidFill>
              </a:rPr>
              <a:t>bit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586163" y="469900"/>
            <a:ext cx="864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7F"/>
                </a:solidFill>
              </a:rPr>
              <a:t>2-</a:t>
            </a:r>
            <a:r>
              <a:rPr lang="en-US" dirty="0">
                <a:solidFill>
                  <a:srgbClr val="00007F"/>
                </a:solidFill>
              </a:rPr>
              <a:t>bit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242050" y="469900"/>
            <a:ext cx="864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7F"/>
                </a:solidFill>
              </a:rPr>
              <a:t>3-</a:t>
            </a:r>
            <a:r>
              <a:rPr lang="en-US" dirty="0">
                <a:solidFill>
                  <a:srgbClr val="00007F"/>
                </a:solidFill>
              </a:rPr>
              <a:t>bit</a:t>
            </a:r>
          </a:p>
        </p:txBody>
      </p:sp>
      <p:grpSp>
        <p:nvGrpSpPr>
          <p:cNvPr id="21511" name="Group 10"/>
          <p:cNvGrpSpPr>
            <a:grpSpLocks/>
          </p:cNvGrpSpPr>
          <p:nvPr/>
        </p:nvGrpSpPr>
        <p:grpSpPr bwMode="auto">
          <a:xfrm>
            <a:off x="852488" y="1228725"/>
            <a:ext cx="395287" cy="1136650"/>
            <a:chOff x="623" y="767"/>
            <a:chExt cx="249" cy="716"/>
          </a:xfrm>
        </p:grpSpPr>
        <p:sp>
          <p:nvSpPr>
            <p:cNvPr id="21565" name="Text Box 7"/>
            <p:cNvSpPr txBox="1">
              <a:spLocks noChangeArrowheads="1"/>
            </p:cNvSpPr>
            <p:nvPr/>
          </p:nvSpPr>
          <p:spPr bwMode="auto">
            <a:xfrm>
              <a:off x="623" y="76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21566" name="Text Box 8"/>
            <p:cNvSpPr txBox="1">
              <a:spLocks noChangeArrowheads="1"/>
            </p:cNvSpPr>
            <p:nvPr/>
          </p:nvSpPr>
          <p:spPr bwMode="auto">
            <a:xfrm>
              <a:off x="633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1567" name="Line 9"/>
            <p:cNvSpPr>
              <a:spLocks noChangeShapeType="1"/>
            </p:cNvSpPr>
            <p:nvPr/>
          </p:nvSpPr>
          <p:spPr bwMode="auto">
            <a:xfrm>
              <a:off x="633" y="1108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2" name="Group 11"/>
          <p:cNvGrpSpPr>
            <a:grpSpLocks/>
          </p:cNvGrpSpPr>
          <p:nvPr/>
        </p:nvGrpSpPr>
        <p:grpSpPr bwMode="auto">
          <a:xfrm>
            <a:off x="3965575" y="1228725"/>
            <a:ext cx="395288" cy="1136650"/>
            <a:chOff x="623" y="767"/>
            <a:chExt cx="249" cy="716"/>
          </a:xfrm>
        </p:grpSpPr>
        <p:sp>
          <p:nvSpPr>
            <p:cNvPr id="21562" name="Text Box 12"/>
            <p:cNvSpPr txBox="1">
              <a:spLocks noChangeArrowheads="1"/>
            </p:cNvSpPr>
            <p:nvPr/>
          </p:nvSpPr>
          <p:spPr bwMode="auto">
            <a:xfrm>
              <a:off x="623" y="76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21563" name="Text Box 13"/>
            <p:cNvSpPr txBox="1">
              <a:spLocks noChangeArrowheads="1"/>
            </p:cNvSpPr>
            <p:nvPr/>
          </p:nvSpPr>
          <p:spPr bwMode="auto">
            <a:xfrm>
              <a:off x="633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1564" name="Line 14"/>
            <p:cNvSpPr>
              <a:spLocks noChangeShapeType="1"/>
            </p:cNvSpPr>
            <p:nvPr/>
          </p:nvSpPr>
          <p:spPr bwMode="auto">
            <a:xfrm>
              <a:off x="633" y="1108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3" name="Group 15"/>
          <p:cNvGrpSpPr>
            <a:grpSpLocks/>
          </p:cNvGrpSpPr>
          <p:nvPr/>
        </p:nvGrpSpPr>
        <p:grpSpPr bwMode="auto">
          <a:xfrm>
            <a:off x="3965575" y="2443163"/>
            <a:ext cx="395288" cy="1136650"/>
            <a:chOff x="623" y="767"/>
            <a:chExt cx="249" cy="716"/>
          </a:xfrm>
        </p:grpSpPr>
        <p:sp>
          <p:nvSpPr>
            <p:cNvPr id="21559" name="Text Box 16"/>
            <p:cNvSpPr txBox="1">
              <a:spLocks noChangeArrowheads="1"/>
            </p:cNvSpPr>
            <p:nvPr/>
          </p:nvSpPr>
          <p:spPr bwMode="auto">
            <a:xfrm>
              <a:off x="623" y="76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1560" name="Text Box 17"/>
            <p:cNvSpPr txBox="1">
              <a:spLocks noChangeArrowheads="1"/>
            </p:cNvSpPr>
            <p:nvPr/>
          </p:nvSpPr>
          <p:spPr bwMode="auto">
            <a:xfrm>
              <a:off x="633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21561" name="Line 18"/>
            <p:cNvSpPr>
              <a:spLocks noChangeShapeType="1"/>
            </p:cNvSpPr>
            <p:nvPr/>
          </p:nvSpPr>
          <p:spPr bwMode="auto">
            <a:xfrm>
              <a:off x="633" y="1108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4" name="Text Box 19"/>
          <p:cNvSpPr txBox="1">
            <a:spLocks noChangeArrowheads="1"/>
          </p:cNvSpPr>
          <p:nvPr/>
        </p:nvSpPr>
        <p:spPr bwMode="auto">
          <a:xfrm>
            <a:off x="3435350" y="12287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15" name="Line 20"/>
          <p:cNvSpPr>
            <a:spLocks noChangeShapeType="1"/>
          </p:cNvSpPr>
          <p:nvPr/>
        </p:nvSpPr>
        <p:spPr bwMode="auto">
          <a:xfrm>
            <a:off x="3814763" y="1379538"/>
            <a:ext cx="0" cy="2125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1"/>
          <p:cNvSpPr>
            <a:spLocks noChangeShapeType="1"/>
          </p:cNvSpPr>
          <p:nvPr/>
        </p:nvSpPr>
        <p:spPr bwMode="auto">
          <a:xfrm>
            <a:off x="3359150" y="24431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22"/>
          <p:cNvSpPr txBox="1">
            <a:spLocks noChangeArrowheads="1"/>
          </p:cNvSpPr>
          <p:nvPr/>
        </p:nvSpPr>
        <p:spPr bwMode="auto">
          <a:xfrm>
            <a:off x="3435350" y="18351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18" name="Text Box 23"/>
          <p:cNvSpPr txBox="1">
            <a:spLocks noChangeArrowheads="1"/>
          </p:cNvSpPr>
          <p:nvPr/>
        </p:nvSpPr>
        <p:spPr bwMode="auto">
          <a:xfrm>
            <a:off x="3435350" y="24431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1519" name="Text Box 24"/>
          <p:cNvSpPr txBox="1">
            <a:spLocks noChangeArrowheads="1"/>
          </p:cNvSpPr>
          <p:nvPr/>
        </p:nvSpPr>
        <p:spPr bwMode="auto">
          <a:xfrm>
            <a:off x="3435350" y="30495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grpSp>
        <p:nvGrpSpPr>
          <p:cNvPr id="21520" name="Group 27"/>
          <p:cNvGrpSpPr>
            <a:grpSpLocks/>
          </p:cNvGrpSpPr>
          <p:nvPr/>
        </p:nvGrpSpPr>
        <p:grpSpPr bwMode="auto">
          <a:xfrm>
            <a:off x="7304088" y="1076325"/>
            <a:ext cx="395287" cy="1136650"/>
            <a:chOff x="623" y="767"/>
            <a:chExt cx="249" cy="716"/>
          </a:xfrm>
        </p:grpSpPr>
        <p:sp>
          <p:nvSpPr>
            <p:cNvPr id="21556" name="Text Box 28"/>
            <p:cNvSpPr txBox="1">
              <a:spLocks noChangeArrowheads="1"/>
            </p:cNvSpPr>
            <p:nvPr/>
          </p:nvSpPr>
          <p:spPr bwMode="auto">
            <a:xfrm>
              <a:off x="623" y="76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21557" name="Text Box 29"/>
            <p:cNvSpPr txBox="1">
              <a:spLocks noChangeArrowheads="1"/>
            </p:cNvSpPr>
            <p:nvPr/>
          </p:nvSpPr>
          <p:spPr bwMode="auto">
            <a:xfrm>
              <a:off x="633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1558" name="Line 30"/>
            <p:cNvSpPr>
              <a:spLocks noChangeShapeType="1"/>
            </p:cNvSpPr>
            <p:nvPr/>
          </p:nvSpPr>
          <p:spPr bwMode="auto">
            <a:xfrm>
              <a:off x="633" y="1108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1" name="Group 31"/>
          <p:cNvGrpSpPr>
            <a:grpSpLocks/>
          </p:cNvGrpSpPr>
          <p:nvPr/>
        </p:nvGrpSpPr>
        <p:grpSpPr bwMode="auto">
          <a:xfrm>
            <a:off x="7304088" y="2290763"/>
            <a:ext cx="395287" cy="1136650"/>
            <a:chOff x="623" y="767"/>
            <a:chExt cx="249" cy="716"/>
          </a:xfrm>
        </p:grpSpPr>
        <p:sp>
          <p:nvSpPr>
            <p:cNvPr id="21553" name="Text Box 32"/>
            <p:cNvSpPr txBox="1">
              <a:spLocks noChangeArrowheads="1"/>
            </p:cNvSpPr>
            <p:nvPr/>
          </p:nvSpPr>
          <p:spPr bwMode="auto">
            <a:xfrm>
              <a:off x="623" y="76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1554" name="Text Box 33"/>
            <p:cNvSpPr txBox="1">
              <a:spLocks noChangeArrowheads="1"/>
            </p:cNvSpPr>
            <p:nvPr/>
          </p:nvSpPr>
          <p:spPr bwMode="auto">
            <a:xfrm>
              <a:off x="633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21555" name="Line 34"/>
            <p:cNvSpPr>
              <a:spLocks noChangeShapeType="1"/>
            </p:cNvSpPr>
            <p:nvPr/>
          </p:nvSpPr>
          <p:spPr bwMode="auto">
            <a:xfrm>
              <a:off x="633" y="1108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6773863" y="10763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23" name="Line 36"/>
          <p:cNvSpPr>
            <a:spLocks noChangeShapeType="1"/>
          </p:cNvSpPr>
          <p:nvPr/>
        </p:nvSpPr>
        <p:spPr bwMode="auto">
          <a:xfrm>
            <a:off x="7153275" y="1227138"/>
            <a:ext cx="0" cy="204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37"/>
          <p:cNvSpPr>
            <a:spLocks noChangeShapeType="1"/>
          </p:cNvSpPr>
          <p:nvPr/>
        </p:nvSpPr>
        <p:spPr bwMode="auto">
          <a:xfrm>
            <a:off x="6697663" y="22907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6772275" y="16827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6773863" y="22907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6772275" y="28971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grpSp>
        <p:nvGrpSpPr>
          <p:cNvPr id="21528" name="Group 42"/>
          <p:cNvGrpSpPr>
            <a:grpSpLocks/>
          </p:cNvGrpSpPr>
          <p:nvPr/>
        </p:nvGrpSpPr>
        <p:grpSpPr bwMode="auto">
          <a:xfrm>
            <a:off x="7304088" y="3505200"/>
            <a:ext cx="395287" cy="1136650"/>
            <a:chOff x="623" y="767"/>
            <a:chExt cx="249" cy="716"/>
          </a:xfrm>
        </p:grpSpPr>
        <p:sp>
          <p:nvSpPr>
            <p:cNvPr id="21550" name="Text Box 43"/>
            <p:cNvSpPr txBox="1">
              <a:spLocks noChangeArrowheads="1"/>
            </p:cNvSpPr>
            <p:nvPr/>
          </p:nvSpPr>
          <p:spPr bwMode="auto">
            <a:xfrm>
              <a:off x="623" y="76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21551" name="Text Box 44"/>
            <p:cNvSpPr txBox="1">
              <a:spLocks noChangeArrowheads="1"/>
            </p:cNvSpPr>
            <p:nvPr/>
          </p:nvSpPr>
          <p:spPr bwMode="auto">
            <a:xfrm>
              <a:off x="633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1552" name="Line 45"/>
            <p:cNvSpPr>
              <a:spLocks noChangeShapeType="1"/>
            </p:cNvSpPr>
            <p:nvPr/>
          </p:nvSpPr>
          <p:spPr bwMode="auto">
            <a:xfrm>
              <a:off x="633" y="1108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9" name="Group 46"/>
          <p:cNvGrpSpPr>
            <a:grpSpLocks/>
          </p:cNvGrpSpPr>
          <p:nvPr/>
        </p:nvGrpSpPr>
        <p:grpSpPr bwMode="auto">
          <a:xfrm>
            <a:off x="7304088" y="4719638"/>
            <a:ext cx="395287" cy="1136650"/>
            <a:chOff x="623" y="767"/>
            <a:chExt cx="249" cy="716"/>
          </a:xfrm>
        </p:grpSpPr>
        <p:sp>
          <p:nvSpPr>
            <p:cNvPr id="21547" name="Text Box 47"/>
            <p:cNvSpPr txBox="1">
              <a:spLocks noChangeArrowheads="1"/>
            </p:cNvSpPr>
            <p:nvPr/>
          </p:nvSpPr>
          <p:spPr bwMode="auto">
            <a:xfrm>
              <a:off x="623" y="76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1548" name="Text Box 48"/>
            <p:cNvSpPr txBox="1">
              <a:spLocks noChangeArrowheads="1"/>
            </p:cNvSpPr>
            <p:nvPr/>
          </p:nvSpPr>
          <p:spPr bwMode="auto">
            <a:xfrm>
              <a:off x="633" y="115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21549" name="Line 49"/>
            <p:cNvSpPr>
              <a:spLocks noChangeShapeType="1"/>
            </p:cNvSpPr>
            <p:nvPr/>
          </p:nvSpPr>
          <p:spPr bwMode="auto">
            <a:xfrm>
              <a:off x="633" y="1108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0" name="Text Box 50"/>
          <p:cNvSpPr txBox="1">
            <a:spLocks noChangeArrowheads="1"/>
          </p:cNvSpPr>
          <p:nvPr/>
        </p:nvSpPr>
        <p:spPr bwMode="auto">
          <a:xfrm>
            <a:off x="6773863" y="3505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1531" name="Line 51"/>
          <p:cNvSpPr>
            <a:spLocks noChangeShapeType="1"/>
          </p:cNvSpPr>
          <p:nvPr/>
        </p:nvSpPr>
        <p:spPr bwMode="auto">
          <a:xfrm>
            <a:off x="7153275" y="3656013"/>
            <a:ext cx="0" cy="204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52"/>
          <p:cNvSpPr>
            <a:spLocks noChangeShapeType="1"/>
          </p:cNvSpPr>
          <p:nvPr/>
        </p:nvSpPr>
        <p:spPr bwMode="auto">
          <a:xfrm>
            <a:off x="6697663" y="47196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Text Box 53"/>
          <p:cNvSpPr txBox="1">
            <a:spLocks noChangeArrowheads="1"/>
          </p:cNvSpPr>
          <p:nvPr/>
        </p:nvSpPr>
        <p:spPr bwMode="auto">
          <a:xfrm>
            <a:off x="6772275" y="41116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1534" name="Text Box 54"/>
          <p:cNvSpPr txBox="1">
            <a:spLocks noChangeArrowheads="1"/>
          </p:cNvSpPr>
          <p:nvPr/>
        </p:nvSpPr>
        <p:spPr bwMode="auto">
          <a:xfrm>
            <a:off x="6773863" y="47196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35" name="Text Box 55"/>
          <p:cNvSpPr txBox="1">
            <a:spLocks noChangeArrowheads="1"/>
          </p:cNvSpPr>
          <p:nvPr/>
        </p:nvSpPr>
        <p:spPr bwMode="auto">
          <a:xfrm>
            <a:off x="6772275" y="53260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36" name="Text Box 56"/>
          <p:cNvSpPr txBox="1">
            <a:spLocks noChangeArrowheads="1"/>
          </p:cNvSpPr>
          <p:nvPr/>
        </p:nvSpPr>
        <p:spPr bwMode="auto">
          <a:xfrm>
            <a:off x="2203450" y="50879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537" name="Text Box 57"/>
          <p:cNvSpPr txBox="1">
            <a:spLocks noChangeArrowheads="1"/>
          </p:cNvSpPr>
          <p:nvPr/>
        </p:nvSpPr>
        <p:spPr bwMode="auto">
          <a:xfrm>
            <a:off x="6089650" y="10763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38" name="Text Box 58"/>
          <p:cNvSpPr txBox="1">
            <a:spLocks noChangeArrowheads="1"/>
          </p:cNvSpPr>
          <p:nvPr/>
        </p:nvSpPr>
        <p:spPr bwMode="auto">
          <a:xfrm>
            <a:off x="6089650" y="16827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39" name="Line 59"/>
          <p:cNvSpPr>
            <a:spLocks noChangeShapeType="1"/>
          </p:cNvSpPr>
          <p:nvPr/>
        </p:nvSpPr>
        <p:spPr bwMode="auto">
          <a:xfrm>
            <a:off x="6545263" y="1228725"/>
            <a:ext cx="0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60"/>
          <p:cNvSpPr>
            <a:spLocks noChangeShapeType="1"/>
          </p:cNvSpPr>
          <p:nvPr/>
        </p:nvSpPr>
        <p:spPr bwMode="auto">
          <a:xfrm>
            <a:off x="5938838" y="3505200"/>
            <a:ext cx="1820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61"/>
          <p:cNvSpPr txBox="1">
            <a:spLocks noChangeArrowheads="1"/>
          </p:cNvSpPr>
          <p:nvPr/>
        </p:nvSpPr>
        <p:spPr bwMode="auto">
          <a:xfrm>
            <a:off x="6089650" y="22907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42" name="Text Box 62"/>
          <p:cNvSpPr txBox="1">
            <a:spLocks noChangeArrowheads="1"/>
          </p:cNvSpPr>
          <p:nvPr/>
        </p:nvSpPr>
        <p:spPr bwMode="auto">
          <a:xfrm>
            <a:off x="6089650" y="28971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1543" name="Text Box 63"/>
          <p:cNvSpPr txBox="1">
            <a:spLocks noChangeArrowheads="1"/>
          </p:cNvSpPr>
          <p:nvPr/>
        </p:nvSpPr>
        <p:spPr bwMode="auto">
          <a:xfrm>
            <a:off x="6089650" y="3505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1544" name="Text Box 64"/>
          <p:cNvSpPr txBox="1">
            <a:spLocks noChangeArrowheads="1"/>
          </p:cNvSpPr>
          <p:nvPr/>
        </p:nvSpPr>
        <p:spPr bwMode="auto">
          <a:xfrm>
            <a:off x="6089650" y="41116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1545" name="Text Box 65"/>
          <p:cNvSpPr txBox="1">
            <a:spLocks noChangeArrowheads="1"/>
          </p:cNvSpPr>
          <p:nvPr/>
        </p:nvSpPr>
        <p:spPr bwMode="auto">
          <a:xfrm>
            <a:off x="6089650" y="47196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1546" name="Text Box 66"/>
          <p:cNvSpPr txBox="1">
            <a:spLocks noChangeArrowheads="1"/>
          </p:cNvSpPr>
          <p:nvPr/>
        </p:nvSpPr>
        <p:spPr bwMode="auto">
          <a:xfrm>
            <a:off x="6089650" y="53260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D0E64C-73EB-446C-B0AD-91C19BD7D0FB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CF47EE-F4A6-4D6A-83D4-5C98E05FAFE6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30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1152525"/>
            <a:ext cx="7513637" cy="4941888"/>
          </a:xfrm>
        </p:spPr>
        <p:txBody>
          <a:bodyPr/>
          <a:lstStyle/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400" smtClean="0"/>
              <a:t>Devise a recursive </a:t>
            </a:r>
            <a:r>
              <a:rPr lang="en-US" sz="2400" i="1" smtClean="0">
                <a:solidFill>
                  <a:srgbClr val="7F0000"/>
                </a:solidFill>
              </a:rPr>
              <a:t>algorithm</a:t>
            </a:r>
            <a:r>
              <a:rPr lang="en-US" sz="2400" smtClean="0"/>
              <a:t> to find the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baseline="30000" smtClean="0"/>
              <a:t>th</a:t>
            </a:r>
            <a:r>
              <a:rPr lang="en-US" sz="2400" smtClean="0"/>
              <a:t> term of the sequence defined by: 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i="1" smtClean="0"/>
              <a:t>a</a:t>
            </a:r>
            <a:r>
              <a:rPr lang="en-US" i="1" baseline="-25000" smtClean="0">
                <a:solidFill>
                  <a:srgbClr val="7F0000"/>
                </a:solidFill>
              </a:rPr>
              <a:t>0</a:t>
            </a:r>
            <a:r>
              <a:rPr lang="en-US" smtClean="0"/>
              <a:t> = 1, </a:t>
            </a:r>
            <a:r>
              <a:rPr lang="en-US" i="1" smtClean="0"/>
              <a:t>a</a:t>
            </a:r>
            <a:r>
              <a:rPr lang="en-US" i="1" baseline="-25000" smtClean="0">
                <a:solidFill>
                  <a:srgbClr val="7F0000"/>
                </a:solidFill>
              </a:rPr>
              <a:t>1</a:t>
            </a:r>
            <a:r>
              <a:rPr lang="en-US" smtClean="0"/>
              <a:t> = 2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i="1" smtClean="0"/>
              <a:t>a</a:t>
            </a:r>
            <a:r>
              <a:rPr lang="en-US" i="1" baseline="-25000" smtClean="0">
                <a:solidFill>
                  <a:srgbClr val="7F0000"/>
                </a:solidFill>
              </a:rPr>
              <a:t>n</a:t>
            </a:r>
            <a:r>
              <a:rPr lang="en-US" smtClean="0"/>
              <a:t> = </a:t>
            </a:r>
            <a:r>
              <a:rPr lang="en-US" i="1" smtClean="0"/>
              <a:t>a</a:t>
            </a:r>
            <a:r>
              <a:rPr lang="en-US" i="1" baseline="-25000" smtClean="0">
                <a:solidFill>
                  <a:srgbClr val="7F0000"/>
                </a:solidFill>
              </a:rPr>
              <a:t>n-1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i="1" baseline="-25000" smtClean="0">
                <a:solidFill>
                  <a:srgbClr val="7F0000"/>
                </a:solidFill>
              </a:rPr>
              <a:t>n-2</a:t>
            </a:r>
            <a:r>
              <a:rPr lang="en-US" smtClean="0"/>
              <a:t>, for </a:t>
            </a:r>
            <a:r>
              <a:rPr lang="en-US" i="1" smtClean="0">
                <a:solidFill>
                  <a:srgbClr val="7F0000"/>
                </a:solidFill>
              </a:rPr>
              <a:t>n</a:t>
            </a:r>
            <a:r>
              <a:rPr lang="en-US" smtClean="0"/>
              <a:t> = 2, 3, 4,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63AABC-D17F-403C-B911-BF24D2C2A02A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682750"/>
            <a:ext cx="7816850" cy="4419600"/>
          </a:xfrm>
        </p:spPr>
        <p:txBody>
          <a:bodyPr/>
          <a:lstStyle/>
          <a:p>
            <a:pPr eaLnBrk="1" hangingPunct="1">
              <a:lnSpc>
                <a:spcPct val="230000"/>
              </a:lnSpc>
              <a:buFontTx/>
              <a:buNone/>
            </a:pPr>
            <a:r>
              <a:rPr lang="en-US" sz="2400" smtClean="0"/>
              <a:t>Give a recursive </a:t>
            </a:r>
            <a:r>
              <a:rPr lang="en-US" sz="2400" i="1" smtClean="0">
                <a:solidFill>
                  <a:srgbClr val="7F0000"/>
                </a:solidFill>
              </a:rPr>
              <a:t>algorithm</a:t>
            </a:r>
            <a:r>
              <a:rPr lang="en-US" sz="2400" smtClean="0"/>
              <a:t> for finding the maximum of a finite set of integers, using the fact that the maximum of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smtClean="0"/>
              <a:t> integers is the larger of:</a:t>
            </a:r>
          </a:p>
          <a:p>
            <a:pPr lvl="1" eaLnBrk="1" hangingPunct="1">
              <a:lnSpc>
                <a:spcPct val="230000"/>
              </a:lnSpc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7F0000"/>
                </a:solidFill>
              </a:rPr>
              <a:t>last</a:t>
            </a:r>
            <a:r>
              <a:rPr lang="en-US" sz="2400" smtClean="0"/>
              <a:t> integer in the list</a:t>
            </a:r>
          </a:p>
          <a:p>
            <a:pPr lvl="1" eaLnBrk="1" hangingPunct="1">
              <a:lnSpc>
                <a:spcPct val="230000"/>
              </a:lnSpc>
            </a:pPr>
            <a:r>
              <a:rPr lang="en-US" sz="2400" smtClean="0"/>
              <a:t>the maximum of the first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smtClean="0">
                <a:solidFill>
                  <a:srgbClr val="7F0000"/>
                </a:solidFill>
              </a:rPr>
              <a:t> – 1</a:t>
            </a:r>
            <a:r>
              <a:rPr lang="en-US" sz="2400" smtClean="0"/>
              <a:t> integers in the list.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75052B-6BEF-4787-8F1A-0AAFE502194D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303338"/>
            <a:ext cx="7666038" cy="4789487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int </a:t>
            </a:r>
            <a:r>
              <a:rPr lang="en-US" sz="2400" smtClean="0">
                <a:solidFill>
                  <a:srgbClr val="7F0000"/>
                </a:solidFill>
              </a:rPr>
              <a:t>maximum</a:t>
            </a:r>
            <a:r>
              <a:rPr lang="en-US" sz="2400" smtClean="0"/>
              <a:t>( LinkedList&lt;Integer&gt; a 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{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</a:t>
            </a:r>
            <a:r>
              <a:rPr lang="en-US" sz="2400" smtClean="0">
                <a:solidFill>
                  <a:srgbClr val="007F00"/>
                </a:solidFill>
              </a:rPr>
              <a:t>assert a != null &amp;&amp;  !a.isEmpty();</a:t>
            </a:r>
            <a:endParaRPr lang="en-US" sz="2400" smtClean="0"/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int first = a.removeFirst();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if ( a.isEmpty() 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			return first;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int maxRest = </a:t>
            </a:r>
            <a:r>
              <a:rPr lang="en-US" sz="2400" smtClean="0">
                <a:solidFill>
                  <a:srgbClr val="7F0000"/>
                </a:solidFill>
              </a:rPr>
              <a:t>maximum</a:t>
            </a:r>
            <a:r>
              <a:rPr lang="en-US" sz="2400" smtClean="0"/>
              <a:t>( a ); </a:t>
            </a:r>
            <a:r>
              <a:rPr lang="en-US" sz="2400" smtClean="0">
                <a:solidFill>
                  <a:srgbClr val="007800"/>
                </a:solidFill>
              </a:rPr>
              <a:t>// necessary?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        return ( first &lt; maxRest ) ? maxRest : first;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}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10 continued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42C7E3-13DC-4CEC-99EC-18DB259242DF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303338"/>
            <a:ext cx="7893050" cy="4941887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000" smtClean="0"/>
              <a:t>Prove that the </a:t>
            </a:r>
            <a:r>
              <a:rPr lang="en-US" sz="2000" i="1" smtClean="0">
                <a:solidFill>
                  <a:srgbClr val="7F0000"/>
                </a:solidFill>
              </a:rPr>
              <a:t>algorithm</a:t>
            </a:r>
            <a:r>
              <a:rPr lang="en-US" sz="2000" smtClean="0"/>
              <a:t> that you devised in Exercise </a:t>
            </a:r>
            <a:r>
              <a:rPr lang="en-US" sz="2000" smtClean="0">
                <a:solidFill>
                  <a:srgbClr val="7F0000"/>
                </a:solidFill>
              </a:rPr>
              <a:t>10</a:t>
            </a:r>
            <a:r>
              <a:rPr lang="en-US" sz="2000" smtClean="0"/>
              <a:t> is correct.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000" smtClean="0"/>
              <a:t>Basis n = 1: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None/>
            </a:pPr>
            <a:r>
              <a:rPr lang="en-US" sz="2000" smtClean="0"/>
              <a:t>If argument </a:t>
            </a:r>
            <a:r>
              <a:rPr lang="en-US" sz="2000" smtClean="0">
                <a:solidFill>
                  <a:srgbClr val="7F0000"/>
                </a:solidFill>
              </a:rPr>
              <a:t>a</a:t>
            </a:r>
            <a:r>
              <a:rPr lang="en-US" sz="2000" smtClean="0"/>
              <a:t> has only 1 element, its value is returned. 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olidFill>
                  <a:srgbClr val="006600"/>
                </a:solidFill>
              </a:rPr>
              <a:t>(statement in “if” clause)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000" smtClean="0"/>
              <a:t>Inductive hypothesis: </a:t>
            </a:r>
            <a:r>
              <a:rPr lang="en-US" sz="2000" smtClean="0">
                <a:solidFill>
                  <a:srgbClr val="7F0000"/>
                </a:solidFill>
              </a:rPr>
              <a:t>maximum</a:t>
            </a:r>
            <a:r>
              <a:rPr lang="en-US" sz="2000" smtClean="0"/>
              <a:t> is correct for Lists of size </a:t>
            </a:r>
            <a:r>
              <a:rPr lang="en-US" sz="2000" smtClean="0">
                <a:solidFill>
                  <a:srgbClr val="7F0000"/>
                </a:solidFill>
              </a:rPr>
              <a:t>&lt; </a:t>
            </a:r>
            <a:r>
              <a:rPr lang="en-US" sz="2000" i="1" smtClean="0">
                <a:solidFill>
                  <a:srgbClr val="7F0000"/>
                </a:solidFill>
              </a:rPr>
              <a:t>n</a:t>
            </a:r>
            <a:r>
              <a:rPr lang="en-US" sz="2000" smtClean="0"/>
              <a:t>.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000" smtClean="0"/>
              <a:t>Induction step: </a:t>
            </a:r>
            <a:r>
              <a:rPr lang="en-US" sz="2000" smtClean="0">
                <a:solidFill>
                  <a:srgbClr val="7F0000"/>
                </a:solidFill>
              </a:rPr>
              <a:t>maximum</a:t>
            </a:r>
            <a:r>
              <a:rPr lang="en-US" sz="2000" smtClean="0"/>
              <a:t> is given an argument with </a:t>
            </a:r>
            <a:r>
              <a:rPr lang="en-US" sz="2000" i="1" smtClean="0">
                <a:solidFill>
                  <a:srgbClr val="7F0000"/>
                </a:solidFill>
              </a:rPr>
              <a:t>n</a:t>
            </a:r>
            <a:r>
              <a:rPr lang="en-US" sz="2000" smtClean="0"/>
              <a:t> elements: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sz="2000" smtClean="0"/>
              <a:t>The first element, </a:t>
            </a:r>
            <a:r>
              <a:rPr lang="en-US" sz="2000" smtClean="0">
                <a:solidFill>
                  <a:srgbClr val="990000"/>
                </a:solidFill>
              </a:rPr>
              <a:t>first</a:t>
            </a:r>
            <a:r>
              <a:rPr lang="en-US" sz="2000" smtClean="0"/>
              <a:t>, is </a:t>
            </a:r>
            <a:r>
              <a:rPr lang="en-US" sz="2000" smtClean="0">
                <a:solidFill>
                  <a:srgbClr val="006600"/>
                </a:solidFill>
              </a:rPr>
              <a:t>removed: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990000"/>
                </a:solidFill>
              </a:rPr>
              <a:t>a</a:t>
            </a:r>
            <a:r>
              <a:rPr lang="en-US" sz="2000" smtClean="0"/>
              <a:t> has </a:t>
            </a:r>
            <a:r>
              <a:rPr lang="en-US" sz="2000" i="1" smtClean="0">
                <a:solidFill>
                  <a:srgbClr val="990000"/>
                </a:solidFill>
              </a:rPr>
              <a:t>n</a:t>
            </a:r>
            <a:r>
              <a:rPr lang="en-US" sz="2000" smtClean="0">
                <a:solidFill>
                  <a:srgbClr val="990000"/>
                </a:solidFill>
              </a:rPr>
              <a:t> – 1</a:t>
            </a:r>
            <a:r>
              <a:rPr lang="en-US" sz="2000" smtClean="0"/>
              <a:t> elements.</a:t>
            </a:r>
            <a:endParaRPr lang="en-US" sz="2000" smtClean="0">
              <a:solidFill>
                <a:srgbClr val="006600"/>
              </a:solidFill>
            </a:endParaRPr>
          </a:p>
          <a:p>
            <a:pPr marL="990600" lvl="1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sz="2000" smtClean="0">
                <a:solidFill>
                  <a:srgbClr val="00007F"/>
                </a:solidFill>
              </a:rPr>
              <a:t> </a:t>
            </a:r>
            <a:r>
              <a:rPr lang="en-US" sz="2000" smtClean="0">
                <a:solidFill>
                  <a:srgbClr val="990000"/>
                </a:solidFill>
              </a:rPr>
              <a:t>maxRest</a:t>
            </a:r>
            <a:r>
              <a:rPr lang="en-US" sz="2000" smtClean="0"/>
              <a:t> is correct maximum of remaining elements. </a:t>
            </a:r>
            <a:r>
              <a:rPr lang="en-US" sz="2000" smtClean="0">
                <a:solidFill>
                  <a:srgbClr val="006600"/>
                </a:solidFill>
              </a:rPr>
              <a:t>(I.H.)</a:t>
            </a:r>
            <a:r>
              <a:rPr lang="en-US" sz="2000" smtClean="0"/>
              <a:t> </a:t>
            </a:r>
            <a:endParaRPr lang="en-US" sz="2000" smtClean="0">
              <a:solidFill>
                <a:srgbClr val="006600"/>
              </a:solidFill>
            </a:endParaRPr>
          </a:p>
          <a:p>
            <a:pPr marL="990600" lvl="1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sz="2000" smtClean="0">
                <a:solidFill>
                  <a:srgbClr val="00007F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maximum</a:t>
            </a:r>
            <a:r>
              <a:rPr lang="en-US" sz="2000" smtClean="0">
                <a:solidFill>
                  <a:srgbClr val="000099"/>
                </a:solidFill>
              </a:rPr>
              <a:t> returns maximum of { </a:t>
            </a:r>
            <a:r>
              <a:rPr lang="en-US" sz="2000" smtClean="0">
                <a:solidFill>
                  <a:srgbClr val="990000"/>
                </a:solidFill>
              </a:rPr>
              <a:t>first</a:t>
            </a:r>
            <a:r>
              <a:rPr lang="en-US" sz="2000" smtClean="0">
                <a:solidFill>
                  <a:srgbClr val="000099"/>
                </a:solidFill>
              </a:rPr>
              <a:t>, </a:t>
            </a:r>
            <a:r>
              <a:rPr lang="en-US" sz="2000" smtClean="0">
                <a:solidFill>
                  <a:srgbClr val="990000"/>
                </a:solidFill>
              </a:rPr>
              <a:t>maxRest </a:t>
            </a:r>
            <a:r>
              <a:rPr lang="en-US" sz="2000" smtClean="0">
                <a:solidFill>
                  <a:srgbClr val="000099"/>
                </a:solidFill>
              </a:rPr>
              <a:t>}.  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olidFill>
                  <a:srgbClr val="006600"/>
                </a:solidFill>
              </a:rPr>
              <a:t>	(last statement)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240958-FE7F-4EC7-96BE-A7B3E73CB33D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004888" y="1682750"/>
            <a:ext cx="736123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7F"/>
                </a:solidFill>
                <a:latin typeface="Arial" charset="0"/>
              </a:rPr>
              <a:t>Assume we have </a:t>
            </a:r>
            <a:r>
              <a:rPr lang="en-US" sz="32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3200" baseline="300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3200" baseline="30000" dirty="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00007F"/>
                </a:solidFill>
                <a:latin typeface="Arial" charset="0"/>
              </a:rPr>
              <a:t>levels (</a:t>
            </a:r>
            <a:r>
              <a:rPr lang="en-US" sz="32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3200" dirty="0">
                <a:solidFill>
                  <a:srgbClr val="00007F"/>
                </a:solidFill>
                <a:latin typeface="Arial" charset="0"/>
              </a:rPr>
              <a:t>-bits) for each of </a:t>
            </a:r>
            <a:r>
              <a:rPr lang="en-US" sz="3200" dirty="0">
                <a:solidFill>
                  <a:srgbClr val="7F0000"/>
                </a:solidFill>
                <a:latin typeface="Arial" charset="0"/>
              </a:rPr>
              <a:t>3</a:t>
            </a:r>
            <a:r>
              <a:rPr lang="en-US" sz="3200" dirty="0">
                <a:solidFill>
                  <a:srgbClr val="00007F"/>
                </a:solidFill>
                <a:latin typeface="Arial" charset="0"/>
              </a:rPr>
              <a:t> colors: 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red</a:t>
            </a:r>
            <a:r>
              <a:rPr lang="en-US" sz="3200" dirty="0">
                <a:solidFill>
                  <a:srgbClr val="00007F"/>
                </a:solidFill>
                <a:latin typeface="Arial" charset="0"/>
              </a:rPr>
              <a:t>, </a:t>
            </a:r>
            <a:r>
              <a:rPr lang="en-US" sz="3200" dirty="0">
                <a:solidFill>
                  <a:srgbClr val="00FF00"/>
                </a:solidFill>
                <a:latin typeface="Arial" charset="0"/>
              </a:rPr>
              <a:t>green</a:t>
            </a:r>
            <a:r>
              <a:rPr lang="en-US" sz="3200" dirty="0">
                <a:solidFill>
                  <a:srgbClr val="00007F"/>
                </a:solidFill>
                <a:latin typeface="Arial" charset="0"/>
              </a:rPr>
              <a:t>, </a:t>
            </a:r>
            <a:r>
              <a:rPr lang="en-US" sz="3200" dirty="0" smtClean="0">
                <a:solidFill>
                  <a:srgbClr val="00007F"/>
                </a:solidFill>
                <a:latin typeface="Arial" charset="0"/>
              </a:rPr>
              <a:t>&amp; </a:t>
            </a:r>
            <a:r>
              <a:rPr lang="en-US" sz="3200" dirty="0" smtClean="0">
                <a:solidFill>
                  <a:srgbClr val="0000FF"/>
                </a:solidFill>
                <a:latin typeface="Arial" charset="0"/>
              </a:rPr>
              <a:t>blue</a:t>
            </a:r>
            <a:r>
              <a:rPr lang="en-US" sz="3200" dirty="0">
                <a:solidFill>
                  <a:srgbClr val="00007F"/>
                </a:solidFill>
                <a:latin typeface="Arial" charset="0"/>
              </a:rPr>
              <a:t>: 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None: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1/3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2/3 </a:t>
            </a:r>
            <a:endParaRPr lang="en-US" dirty="0" smtClean="0">
              <a:latin typeface="Arial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All</a:t>
            </a:r>
            <a:r>
              <a:rPr lang="en-US" dirty="0">
                <a:latin typeface="Arial" charset="0"/>
              </a:rPr>
              <a:t>: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77875" y="3175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Gray Codes, RGB Colors,                   &amp; the 3 X 2</a:t>
            </a:r>
            <a:r>
              <a:rPr lang="en-US" sz="4000" baseline="30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4000">
                <a:solidFill>
                  <a:srgbClr val="7F0000"/>
                </a:solidFill>
                <a:latin typeface="Arial" charset="0"/>
              </a:rPr>
              <a:t> Mesh</a:t>
            </a:r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2667000" y="3048000"/>
            <a:ext cx="6858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2667000" y="3886200"/>
            <a:ext cx="685800" cy="685800"/>
          </a:xfrm>
          <a:prstGeom prst="rect">
            <a:avLst/>
          </a:prstGeom>
          <a:solidFill>
            <a:srgbClr val="55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3657600" y="3048000"/>
            <a:ext cx="6858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3657600" y="3886200"/>
            <a:ext cx="685800" cy="685800"/>
          </a:xfrm>
          <a:prstGeom prst="rect">
            <a:avLst/>
          </a:prstGeom>
          <a:solidFill>
            <a:srgbClr val="0055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4648200" y="3048000"/>
            <a:ext cx="6858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7"/>
          <p:cNvSpPr>
            <a:spLocks noChangeArrowheads="1"/>
          </p:cNvSpPr>
          <p:nvPr/>
        </p:nvSpPr>
        <p:spPr bwMode="auto">
          <a:xfrm>
            <a:off x="4648200" y="3886200"/>
            <a:ext cx="685800" cy="685800"/>
          </a:xfrm>
          <a:prstGeom prst="rect">
            <a:avLst/>
          </a:prstGeom>
          <a:solidFill>
            <a:srgbClr val="00005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8"/>
          <p:cNvSpPr>
            <a:spLocks noChangeArrowheads="1"/>
          </p:cNvSpPr>
          <p:nvPr/>
        </p:nvSpPr>
        <p:spPr bwMode="auto">
          <a:xfrm>
            <a:off x="2667000" y="4724400"/>
            <a:ext cx="685800" cy="685800"/>
          </a:xfrm>
          <a:prstGeom prst="rect">
            <a:avLst/>
          </a:prstGeom>
          <a:solidFill>
            <a:srgbClr val="A1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9"/>
          <p:cNvSpPr>
            <a:spLocks noChangeArrowheads="1"/>
          </p:cNvSpPr>
          <p:nvPr/>
        </p:nvSpPr>
        <p:spPr bwMode="auto">
          <a:xfrm>
            <a:off x="2667000" y="55626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20"/>
          <p:cNvSpPr>
            <a:spLocks noChangeArrowheads="1"/>
          </p:cNvSpPr>
          <p:nvPr/>
        </p:nvSpPr>
        <p:spPr bwMode="auto">
          <a:xfrm>
            <a:off x="3657600" y="4724400"/>
            <a:ext cx="685800" cy="685800"/>
          </a:xfrm>
          <a:prstGeom prst="rect">
            <a:avLst/>
          </a:prstGeom>
          <a:solidFill>
            <a:srgbClr val="00A1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21"/>
          <p:cNvSpPr>
            <a:spLocks noChangeArrowheads="1"/>
          </p:cNvSpPr>
          <p:nvPr/>
        </p:nvSpPr>
        <p:spPr bwMode="auto">
          <a:xfrm>
            <a:off x="3657600" y="5562600"/>
            <a:ext cx="685800" cy="685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22"/>
          <p:cNvSpPr>
            <a:spLocks noChangeArrowheads="1"/>
          </p:cNvSpPr>
          <p:nvPr/>
        </p:nvSpPr>
        <p:spPr bwMode="auto">
          <a:xfrm>
            <a:off x="4648200" y="4724400"/>
            <a:ext cx="685800" cy="685800"/>
          </a:xfrm>
          <a:prstGeom prst="rect">
            <a:avLst/>
          </a:prstGeom>
          <a:solidFill>
            <a:srgbClr val="00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3"/>
          <p:cNvSpPr>
            <a:spLocks noChangeArrowheads="1"/>
          </p:cNvSpPr>
          <p:nvPr/>
        </p:nvSpPr>
        <p:spPr bwMode="auto">
          <a:xfrm>
            <a:off x="4648200" y="5562600"/>
            <a:ext cx="685800" cy="685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Text Box 24"/>
          <p:cNvSpPr txBox="1">
            <a:spLocks noChangeArrowheads="1"/>
          </p:cNvSpPr>
          <p:nvPr/>
        </p:nvSpPr>
        <p:spPr bwMode="auto">
          <a:xfrm>
            <a:off x="6392863" y="3201988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Level 0</a:t>
            </a:r>
          </a:p>
        </p:txBody>
      </p:sp>
      <p:sp>
        <p:nvSpPr>
          <p:cNvPr id="23571" name="Text Box 25"/>
          <p:cNvSpPr txBox="1">
            <a:spLocks noChangeArrowheads="1"/>
          </p:cNvSpPr>
          <p:nvPr/>
        </p:nvSpPr>
        <p:spPr bwMode="auto">
          <a:xfrm>
            <a:off x="6392863" y="4035425"/>
            <a:ext cx="1258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Level 1</a:t>
            </a:r>
          </a:p>
        </p:txBody>
      </p:sp>
      <p:sp>
        <p:nvSpPr>
          <p:cNvPr id="23572" name="Text Box 26"/>
          <p:cNvSpPr txBox="1">
            <a:spLocks noChangeArrowheads="1"/>
          </p:cNvSpPr>
          <p:nvPr/>
        </p:nvSpPr>
        <p:spPr bwMode="auto">
          <a:xfrm>
            <a:off x="6392863" y="4870450"/>
            <a:ext cx="1258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Level 2</a:t>
            </a:r>
          </a:p>
        </p:txBody>
      </p:sp>
      <p:sp>
        <p:nvSpPr>
          <p:cNvPr id="23573" name="Text Box 27"/>
          <p:cNvSpPr txBox="1">
            <a:spLocks noChangeArrowheads="1"/>
          </p:cNvSpPr>
          <p:nvPr/>
        </p:nvSpPr>
        <p:spPr bwMode="auto">
          <a:xfrm>
            <a:off x="6392863" y="5705475"/>
            <a:ext cx="1258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Level 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B274B4-AE88-4A3B-8FC3-093D293F4EFD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  <p:sp>
        <p:nvSpPr>
          <p:cNvPr id="24580" name="Line 25"/>
          <p:cNvSpPr>
            <a:spLocks noChangeShapeType="1"/>
          </p:cNvSpPr>
          <p:nvPr/>
        </p:nvSpPr>
        <p:spPr bwMode="auto">
          <a:xfrm flipV="1">
            <a:off x="1993107" y="2139028"/>
            <a:ext cx="0" cy="3567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26"/>
          <p:cNvSpPr>
            <a:spLocks noChangeShapeType="1"/>
          </p:cNvSpPr>
          <p:nvPr/>
        </p:nvSpPr>
        <p:spPr bwMode="auto">
          <a:xfrm flipV="1">
            <a:off x="3205957" y="2062828"/>
            <a:ext cx="0" cy="3567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27"/>
          <p:cNvSpPr>
            <a:spLocks noChangeShapeType="1"/>
          </p:cNvSpPr>
          <p:nvPr/>
        </p:nvSpPr>
        <p:spPr bwMode="auto">
          <a:xfrm flipV="1">
            <a:off x="4420394" y="2139028"/>
            <a:ext cx="0" cy="3567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28"/>
          <p:cNvSpPr>
            <a:spLocks noChangeShapeType="1"/>
          </p:cNvSpPr>
          <p:nvPr/>
        </p:nvSpPr>
        <p:spPr bwMode="auto">
          <a:xfrm flipV="1">
            <a:off x="5634832" y="2139028"/>
            <a:ext cx="0" cy="3567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22"/>
          <p:cNvSpPr>
            <a:spLocks noChangeShapeType="1"/>
          </p:cNvSpPr>
          <p:nvPr/>
        </p:nvSpPr>
        <p:spPr bwMode="auto">
          <a:xfrm>
            <a:off x="1993107" y="3353465"/>
            <a:ext cx="3641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23"/>
          <p:cNvSpPr>
            <a:spLocks noChangeShapeType="1"/>
          </p:cNvSpPr>
          <p:nvPr/>
        </p:nvSpPr>
        <p:spPr bwMode="auto">
          <a:xfrm>
            <a:off x="2067719" y="4491703"/>
            <a:ext cx="3641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4"/>
          <p:cNvSpPr>
            <a:spLocks noChangeShapeType="1"/>
          </p:cNvSpPr>
          <p:nvPr/>
        </p:nvSpPr>
        <p:spPr bwMode="auto">
          <a:xfrm>
            <a:off x="2067719" y="5706140"/>
            <a:ext cx="3641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21"/>
          <p:cNvSpPr>
            <a:spLocks noChangeShapeType="1"/>
          </p:cNvSpPr>
          <p:nvPr/>
        </p:nvSpPr>
        <p:spPr bwMode="auto">
          <a:xfrm>
            <a:off x="1993107" y="2139028"/>
            <a:ext cx="3641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75" y="3175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Confining ourselves to 2</a:t>
            </a:r>
            <a:r>
              <a:rPr lang="en-US" sz="3600" baseline="30000" smtClean="0"/>
              <a:t>2</a:t>
            </a:r>
            <a:r>
              <a:rPr lang="en-US" sz="3600" smtClean="0"/>
              <a:t>-levels of </a:t>
            </a:r>
            <a:r>
              <a:rPr lang="en-US" sz="3600" smtClean="0">
                <a:solidFill>
                  <a:srgbClr val="FF0000"/>
                </a:solidFill>
              </a:rPr>
              <a:t>red</a:t>
            </a:r>
            <a:r>
              <a:rPr lang="en-US" sz="3600" smtClean="0"/>
              <a:t> &amp; </a:t>
            </a:r>
            <a:r>
              <a:rPr lang="en-US" sz="3600" smtClean="0">
                <a:solidFill>
                  <a:srgbClr val="0000FF"/>
                </a:solidFill>
              </a:rPr>
              <a:t>blue</a:t>
            </a:r>
            <a:r>
              <a:rPr lang="en-US" sz="3600" smtClean="0"/>
              <a:t> . . . A 2 X 2</a:t>
            </a:r>
            <a:r>
              <a:rPr lang="en-US" sz="3600" baseline="30000" smtClean="0"/>
              <a:t>2</a:t>
            </a:r>
            <a:r>
              <a:rPr lang="en-US" sz="3600" smtClean="0"/>
              <a:t> Mesh</a:t>
            </a:r>
          </a:p>
        </p:txBody>
      </p:sp>
      <p:sp>
        <p:nvSpPr>
          <p:cNvPr id="24589" name="Rectangle 5"/>
          <p:cNvSpPr>
            <a:spLocks noChangeArrowheads="1"/>
          </p:cNvSpPr>
          <p:nvPr/>
        </p:nvSpPr>
        <p:spPr bwMode="auto">
          <a:xfrm>
            <a:off x="1537494" y="1683415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3,0</a:t>
            </a:r>
          </a:p>
        </p:txBody>
      </p:sp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2751932" y="1683415"/>
            <a:ext cx="909637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3,1</a:t>
            </a:r>
          </a:p>
        </p:txBody>
      </p:sp>
      <p:sp>
        <p:nvSpPr>
          <p:cNvPr id="24591" name="Rectangle 7"/>
          <p:cNvSpPr>
            <a:spLocks noChangeArrowheads="1"/>
          </p:cNvSpPr>
          <p:nvPr/>
        </p:nvSpPr>
        <p:spPr bwMode="auto">
          <a:xfrm>
            <a:off x="3966369" y="1683415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3,2</a:t>
            </a:r>
          </a:p>
        </p:txBody>
      </p:sp>
      <p:sp>
        <p:nvSpPr>
          <p:cNvPr id="24592" name="Rectangle 8"/>
          <p:cNvSpPr>
            <a:spLocks noChangeArrowheads="1"/>
          </p:cNvSpPr>
          <p:nvPr/>
        </p:nvSpPr>
        <p:spPr bwMode="auto">
          <a:xfrm>
            <a:off x="5179219" y="1683415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3,3</a:t>
            </a:r>
          </a:p>
        </p:txBody>
      </p:sp>
      <p:sp>
        <p:nvSpPr>
          <p:cNvPr id="24593" name="Rectangle 9"/>
          <p:cNvSpPr>
            <a:spLocks noChangeArrowheads="1"/>
          </p:cNvSpPr>
          <p:nvPr/>
        </p:nvSpPr>
        <p:spPr bwMode="auto">
          <a:xfrm>
            <a:off x="1537494" y="2897853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2,0</a:t>
            </a:r>
          </a:p>
        </p:txBody>
      </p:sp>
      <p:sp>
        <p:nvSpPr>
          <p:cNvPr id="24594" name="Rectangle 10"/>
          <p:cNvSpPr>
            <a:spLocks noChangeArrowheads="1"/>
          </p:cNvSpPr>
          <p:nvPr/>
        </p:nvSpPr>
        <p:spPr bwMode="auto">
          <a:xfrm>
            <a:off x="2751932" y="2897853"/>
            <a:ext cx="909637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2,1</a:t>
            </a:r>
          </a:p>
        </p:txBody>
      </p:sp>
      <p:sp>
        <p:nvSpPr>
          <p:cNvPr id="24595" name="Rectangle 11"/>
          <p:cNvSpPr>
            <a:spLocks noChangeArrowheads="1"/>
          </p:cNvSpPr>
          <p:nvPr/>
        </p:nvSpPr>
        <p:spPr bwMode="auto">
          <a:xfrm>
            <a:off x="3966369" y="2897853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2,2</a:t>
            </a:r>
          </a:p>
        </p:txBody>
      </p:sp>
      <p:sp>
        <p:nvSpPr>
          <p:cNvPr id="24596" name="Rectangle 12"/>
          <p:cNvSpPr>
            <a:spLocks noChangeArrowheads="1"/>
          </p:cNvSpPr>
          <p:nvPr/>
        </p:nvSpPr>
        <p:spPr bwMode="auto">
          <a:xfrm>
            <a:off x="5179219" y="2897853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2,3</a:t>
            </a:r>
          </a:p>
        </p:txBody>
      </p:sp>
      <p:sp>
        <p:nvSpPr>
          <p:cNvPr id="24597" name="Rectangle 13"/>
          <p:cNvSpPr>
            <a:spLocks noChangeArrowheads="1"/>
          </p:cNvSpPr>
          <p:nvPr/>
        </p:nvSpPr>
        <p:spPr bwMode="auto">
          <a:xfrm>
            <a:off x="1537494" y="4036090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1,0</a:t>
            </a:r>
          </a:p>
        </p:txBody>
      </p:sp>
      <p:sp>
        <p:nvSpPr>
          <p:cNvPr id="24598" name="Rectangle 14"/>
          <p:cNvSpPr>
            <a:spLocks noChangeArrowheads="1"/>
          </p:cNvSpPr>
          <p:nvPr/>
        </p:nvSpPr>
        <p:spPr bwMode="auto">
          <a:xfrm>
            <a:off x="2751932" y="4036090"/>
            <a:ext cx="909637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1,1</a:t>
            </a:r>
          </a:p>
        </p:txBody>
      </p:sp>
      <p:sp>
        <p:nvSpPr>
          <p:cNvPr id="24599" name="Rectangle 15"/>
          <p:cNvSpPr>
            <a:spLocks noChangeArrowheads="1"/>
          </p:cNvSpPr>
          <p:nvPr/>
        </p:nvSpPr>
        <p:spPr bwMode="auto">
          <a:xfrm>
            <a:off x="3966369" y="4036090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1,2</a:t>
            </a:r>
          </a:p>
        </p:txBody>
      </p:sp>
      <p:sp>
        <p:nvSpPr>
          <p:cNvPr id="24600" name="Rectangle 16"/>
          <p:cNvSpPr>
            <a:spLocks noChangeArrowheads="1"/>
          </p:cNvSpPr>
          <p:nvPr/>
        </p:nvSpPr>
        <p:spPr bwMode="auto">
          <a:xfrm>
            <a:off x="5179219" y="4036090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1,3</a:t>
            </a:r>
          </a:p>
        </p:txBody>
      </p:sp>
      <p:sp>
        <p:nvSpPr>
          <p:cNvPr id="24601" name="Rectangle 17"/>
          <p:cNvSpPr>
            <a:spLocks noChangeArrowheads="1"/>
          </p:cNvSpPr>
          <p:nvPr/>
        </p:nvSpPr>
        <p:spPr bwMode="auto">
          <a:xfrm>
            <a:off x="1537494" y="5250528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0,0</a:t>
            </a:r>
          </a:p>
        </p:txBody>
      </p:sp>
      <p:sp>
        <p:nvSpPr>
          <p:cNvPr id="24602" name="Rectangle 18"/>
          <p:cNvSpPr>
            <a:spLocks noChangeArrowheads="1"/>
          </p:cNvSpPr>
          <p:nvPr/>
        </p:nvSpPr>
        <p:spPr bwMode="auto">
          <a:xfrm>
            <a:off x="2751932" y="5250528"/>
            <a:ext cx="909637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0,1</a:t>
            </a:r>
          </a:p>
        </p:txBody>
      </p:sp>
      <p:sp>
        <p:nvSpPr>
          <p:cNvPr id="24603" name="Rectangle 19"/>
          <p:cNvSpPr>
            <a:spLocks noChangeArrowheads="1"/>
          </p:cNvSpPr>
          <p:nvPr/>
        </p:nvSpPr>
        <p:spPr bwMode="auto">
          <a:xfrm>
            <a:off x="3966369" y="5250528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0,2</a:t>
            </a:r>
          </a:p>
        </p:txBody>
      </p:sp>
      <p:sp>
        <p:nvSpPr>
          <p:cNvPr id="24604" name="Rectangle 20"/>
          <p:cNvSpPr>
            <a:spLocks noChangeArrowheads="1"/>
          </p:cNvSpPr>
          <p:nvPr/>
        </p:nvSpPr>
        <p:spPr bwMode="auto">
          <a:xfrm>
            <a:off x="5179219" y="5250528"/>
            <a:ext cx="909638" cy="911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0,3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242050" y="3125788"/>
            <a:ext cx="25511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7800"/>
                </a:solidFill>
              </a:rPr>
              <a:t>Gray code the bit</a:t>
            </a:r>
          </a:p>
          <a:p>
            <a:pPr eaLnBrk="1" hangingPunct="1"/>
            <a:r>
              <a:rPr lang="en-US" sz="2400">
                <a:solidFill>
                  <a:srgbClr val="007800"/>
                </a:solidFill>
              </a:rPr>
              <a:t>representation of</a:t>
            </a:r>
          </a:p>
          <a:p>
            <a:pPr eaLnBrk="1" hangingPunct="1"/>
            <a:r>
              <a:rPr lang="en-US" sz="2400">
                <a:solidFill>
                  <a:srgbClr val="007800"/>
                </a:solidFill>
              </a:rPr>
              <a:t>{ 0, 1, 2, 3 }</a:t>
            </a:r>
          </a:p>
          <a:p>
            <a:pPr eaLnBrk="1" hangingPunct="1"/>
            <a:endParaRPr lang="en-US" sz="2400">
              <a:solidFill>
                <a:srgbClr val="007800"/>
              </a:solidFill>
            </a:endParaRPr>
          </a:p>
          <a:p>
            <a:pPr eaLnBrk="1" hangingPunct="1"/>
            <a:r>
              <a:rPr lang="en-US" sz="2400">
                <a:solidFill>
                  <a:srgbClr val="007800"/>
                </a:solidFill>
              </a:rPr>
              <a:t>Find a Hamiltonian</a:t>
            </a:r>
          </a:p>
          <a:p>
            <a:pPr eaLnBrk="1" hangingPunct="1"/>
            <a:r>
              <a:rPr lang="en-US" sz="2400">
                <a:solidFill>
                  <a:srgbClr val="007800"/>
                </a:solidFill>
              </a:rPr>
              <a:t>path in this mesh.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047855-6847-4A32-B236-63D16B9BA6EA}" type="slidenum">
              <a:rPr lang="en-US" sz="1400" smtClean="0"/>
              <a:pPr eaLnBrk="1" hangingPunct="1"/>
              <a:t>25</a:t>
            </a:fld>
            <a:endParaRPr lang="en-US" sz="1400" smtClean="0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 flipV="1">
            <a:off x="1992313" y="2366963"/>
            <a:ext cx="0" cy="35671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V="1">
            <a:off x="3205163" y="2290763"/>
            <a:ext cx="0" cy="35671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4419600" y="2366963"/>
            <a:ext cx="0" cy="35671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V="1">
            <a:off x="5634038" y="2366963"/>
            <a:ext cx="0" cy="35671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1992313" y="3581400"/>
            <a:ext cx="36417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2066925" y="4719638"/>
            <a:ext cx="36417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2066925" y="5934075"/>
            <a:ext cx="36417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1992313" y="2366963"/>
            <a:ext cx="36417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777875" y="3175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7F0000"/>
                </a:solidFill>
                <a:latin typeface="Arial" charset="0"/>
              </a:rPr>
              <a:t>Confining ourselves to 2</a:t>
            </a:r>
            <a:r>
              <a:rPr lang="en-US" sz="3600" baseline="300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3600" dirty="0">
                <a:solidFill>
                  <a:srgbClr val="7F0000"/>
                </a:solidFill>
                <a:latin typeface="Arial" charset="0"/>
              </a:rPr>
              <a:t>-levels of 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red</a:t>
            </a:r>
            <a:r>
              <a:rPr lang="en-US" sz="3600" dirty="0">
                <a:solidFill>
                  <a:srgbClr val="7F0000"/>
                </a:solidFill>
                <a:latin typeface="Arial" charset="0"/>
              </a:rPr>
              <a:t> &amp; 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blue</a:t>
            </a:r>
            <a:r>
              <a:rPr lang="en-US" sz="3600" dirty="0">
                <a:solidFill>
                  <a:srgbClr val="7F0000"/>
                </a:solidFill>
                <a:latin typeface="Arial" charset="0"/>
              </a:rPr>
              <a:t> . . . A </a:t>
            </a:r>
            <a:r>
              <a:rPr lang="en-US" sz="3600" dirty="0" smtClean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3600" baseline="30000" dirty="0" smtClean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3600" dirty="0" smtClean="0">
                <a:solidFill>
                  <a:srgbClr val="7F0000"/>
                </a:solidFill>
                <a:latin typeface="Arial" charset="0"/>
              </a:rPr>
              <a:t> </a:t>
            </a:r>
            <a:r>
              <a:rPr lang="en-US" sz="3600" dirty="0">
                <a:solidFill>
                  <a:srgbClr val="7F0000"/>
                </a:solidFill>
                <a:latin typeface="Arial" charset="0"/>
              </a:rPr>
              <a:t>X 2</a:t>
            </a:r>
            <a:r>
              <a:rPr lang="en-US" sz="3600" baseline="300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3600" dirty="0">
                <a:solidFill>
                  <a:srgbClr val="7F0000"/>
                </a:solidFill>
                <a:latin typeface="Arial" charset="0"/>
              </a:rPr>
              <a:t> Mesh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1536700" y="1911350"/>
            <a:ext cx="909638" cy="9112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2751138" y="1911350"/>
            <a:ext cx="909637" cy="911225"/>
          </a:xfrm>
          <a:prstGeom prst="rect">
            <a:avLst/>
          </a:prstGeom>
          <a:solidFill>
            <a:srgbClr val="53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3965575" y="1911350"/>
            <a:ext cx="909638" cy="911225"/>
          </a:xfrm>
          <a:prstGeom prst="rect">
            <a:avLst/>
          </a:prstGeom>
          <a:solidFill>
            <a:srgbClr val="A1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5178425" y="1911350"/>
            <a:ext cx="909638" cy="9112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1536700" y="3125788"/>
            <a:ext cx="909638" cy="911225"/>
          </a:xfrm>
          <a:prstGeom prst="rect">
            <a:avLst/>
          </a:prstGeom>
          <a:solidFill>
            <a:srgbClr val="00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2751138" y="3125788"/>
            <a:ext cx="909637" cy="911225"/>
          </a:xfrm>
          <a:prstGeom prst="rect">
            <a:avLst/>
          </a:prstGeom>
          <a:solidFill>
            <a:srgbClr val="53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3965575" y="3125788"/>
            <a:ext cx="909638" cy="911225"/>
          </a:xfrm>
          <a:prstGeom prst="rect">
            <a:avLst/>
          </a:prstGeom>
          <a:solidFill>
            <a:srgbClr val="A1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5178425" y="3125788"/>
            <a:ext cx="909638" cy="911225"/>
          </a:xfrm>
          <a:prstGeom prst="rect">
            <a:avLst/>
          </a:prstGeom>
          <a:solidFill>
            <a:srgbClr val="FF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1536700" y="4264025"/>
            <a:ext cx="909638" cy="911225"/>
          </a:xfrm>
          <a:prstGeom prst="rect">
            <a:avLst/>
          </a:prstGeom>
          <a:solidFill>
            <a:srgbClr val="00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2751138" y="4264025"/>
            <a:ext cx="909637" cy="911225"/>
          </a:xfrm>
          <a:prstGeom prst="rect">
            <a:avLst/>
          </a:prstGeom>
          <a:solidFill>
            <a:srgbClr val="53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3965575" y="4264025"/>
            <a:ext cx="909638" cy="911225"/>
          </a:xfrm>
          <a:prstGeom prst="rect">
            <a:avLst/>
          </a:prstGeom>
          <a:solidFill>
            <a:srgbClr val="A1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5178425" y="4264025"/>
            <a:ext cx="909638" cy="911225"/>
          </a:xfrm>
          <a:prstGeom prst="rect">
            <a:avLst/>
          </a:prstGeom>
          <a:solidFill>
            <a:srgbClr val="FF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>
            <a:off x="1536700" y="5478463"/>
            <a:ext cx="909638" cy="911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2751138" y="5478463"/>
            <a:ext cx="909637" cy="911225"/>
          </a:xfrm>
          <a:prstGeom prst="rect">
            <a:avLst/>
          </a:prstGeom>
          <a:solidFill>
            <a:srgbClr val="55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627" name="Rectangle 28"/>
          <p:cNvSpPr>
            <a:spLocks noChangeArrowheads="1"/>
          </p:cNvSpPr>
          <p:nvPr/>
        </p:nvSpPr>
        <p:spPr bwMode="auto">
          <a:xfrm>
            <a:off x="3965575" y="5478463"/>
            <a:ext cx="909638" cy="911225"/>
          </a:xfrm>
          <a:prstGeom prst="rect">
            <a:avLst/>
          </a:prstGeom>
          <a:solidFill>
            <a:srgbClr val="A1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628" name="Rectangle 29"/>
          <p:cNvSpPr>
            <a:spLocks noChangeArrowheads="1"/>
          </p:cNvSpPr>
          <p:nvPr/>
        </p:nvSpPr>
        <p:spPr bwMode="auto">
          <a:xfrm>
            <a:off x="5178425" y="5478463"/>
            <a:ext cx="909638" cy="911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629" name="Rectangle 31"/>
          <p:cNvSpPr>
            <a:spLocks noChangeArrowheads="1"/>
          </p:cNvSpPr>
          <p:nvPr/>
        </p:nvSpPr>
        <p:spPr bwMode="auto">
          <a:xfrm>
            <a:off x="7531100" y="2214563"/>
            <a:ext cx="150813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2"/>
          <p:cNvSpPr>
            <a:spLocks noChangeArrowheads="1"/>
          </p:cNvSpPr>
          <p:nvPr/>
        </p:nvSpPr>
        <p:spPr bwMode="auto">
          <a:xfrm>
            <a:off x="7531100" y="2441575"/>
            <a:ext cx="150813" cy="152400"/>
          </a:xfrm>
          <a:prstGeom prst="rect">
            <a:avLst/>
          </a:prstGeom>
          <a:solidFill>
            <a:srgbClr val="53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34"/>
          <p:cNvSpPr>
            <a:spLocks noChangeArrowheads="1"/>
          </p:cNvSpPr>
          <p:nvPr/>
        </p:nvSpPr>
        <p:spPr bwMode="auto">
          <a:xfrm>
            <a:off x="7531100" y="2670175"/>
            <a:ext cx="150813" cy="152400"/>
          </a:xfrm>
          <a:prstGeom prst="rect">
            <a:avLst/>
          </a:prstGeom>
          <a:solidFill>
            <a:srgbClr val="A1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35"/>
          <p:cNvSpPr>
            <a:spLocks noChangeArrowheads="1"/>
          </p:cNvSpPr>
          <p:nvPr/>
        </p:nvSpPr>
        <p:spPr bwMode="auto">
          <a:xfrm>
            <a:off x="7531100" y="2897188"/>
            <a:ext cx="150813" cy="152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Rectangle 36"/>
          <p:cNvSpPr>
            <a:spLocks noChangeArrowheads="1"/>
          </p:cNvSpPr>
          <p:nvPr/>
        </p:nvSpPr>
        <p:spPr bwMode="auto">
          <a:xfrm>
            <a:off x="7531100" y="3125788"/>
            <a:ext cx="150813" cy="152400"/>
          </a:xfrm>
          <a:prstGeom prst="rect">
            <a:avLst/>
          </a:prstGeom>
          <a:solidFill>
            <a:srgbClr val="FF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Rectangle 37"/>
          <p:cNvSpPr>
            <a:spLocks noChangeArrowheads="1"/>
          </p:cNvSpPr>
          <p:nvPr/>
        </p:nvSpPr>
        <p:spPr bwMode="auto">
          <a:xfrm>
            <a:off x="7531100" y="3352800"/>
            <a:ext cx="150813" cy="152400"/>
          </a:xfrm>
          <a:prstGeom prst="rect">
            <a:avLst/>
          </a:prstGeom>
          <a:solidFill>
            <a:srgbClr val="A1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Rectangle 38"/>
          <p:cNvSpPr>
            <a:spLocks noChangeArrowheads="1"/>
          </p:cNvSpPr>
          <p:nvPr/>
        </p:nvSpPr>
        <p:spPr bwMode="auto">
          <a:xfrm>
            <a:off x="7531100" y="3581400"/>
            <a:ext cx="150813" cy="152400"/>
          </a:xfrm>
          <a:prstGeom prst="rect">
            <a:avLst/>
          </a:prstGeom>
          <a:solidFill>
            <a:srgbClr val="53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Rectangle 39"/>
          <p:cNvSpPr>
            <a:spLocks noChangeArrowheads="1"/>
          </p:cNvSpPr>
          <p:nvPr/>
        </p:nvSpPr>
        <p:spPr bwMode="auto">
          <a:xfrm>
            <a:off x="7531100" y="3808413"/>
            <a:ext cx="150813" cy="152400"/>
          </a:xfrm>
          <a:prstGeom prst="rect">
            <a:avLst/>
          </a:prstGeom>
          <a:solidFill>
            <a:srgbClr val="0000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40"/>
          <p:cNvSpPr>
            <a:spLocks noChangeArrowheads="1"/>
          </p:cNvSpPr>
          <p:nvPr/>
        </p:nvSpPr>
        <p:spPr bwMode="auto">
          <a:xfrm>
            <a:off x="7531100" y="4035425"/>
            <a:ext cx="150813" cy="152400"/>
          </a:xfrm>
          <a:prstGeom prst="rect">
            <a:avLst/>
          </a:prstGeom>
          <a:solidFill>
            <a:srgbClr val="00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Rectangle 41"/>
          <p:cNvSpPr>
            <a:spLocks noChangeArrowheads="1"/>
          </p:cNvSpPr>
          <p:nvPr/>
        </p:nvSpPr>
        <p:spPr bwMode="auto">
          <a:xfrm>
            <a:off x="7531100" y="4262438"/>
            <a:ext cx="150813" cy="152400"/>
          </a:xfrm>
          <a:prstGeom prst="rect">
            <a:avLst/>
          </a:prstGeom>
          <a:solidFill>
            <a:srgbClr val="53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Rectangle 42"/>
          <p:cNvSpPr>
            <a:spLocks noChangeArrowheads="1"/>
          </p:cNvSpPr>
          <p:nvPr/>
        </p:nvSpPr>
        <p:spPr bwMode="auto">
          <a:xfrm>
            <a:off x="7531100" y="4491038"/>
            <a:ext cx="150813" cy="152400"/>
          </a:xfrm>
          <a:prstGeom prst="rect">
            <a:avLst/>
          </a:prstGeom>
          <a:solidFill>
            <a:srgbClr val="A1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Rectangle 43"/>
          <p:cNvSpPr>
            <a:spLocks noChangeArrowheads="1"/>
          </p:cNvSpPr>
          <p:nvPr/>
        </p:nvSpPr>
        <p:spPr bwMode="auto">
          <a:xfrm>
            <a:off x="7531100" y="4718050"/>
            <a:ext cx="150813" cy="152400"/>
          </a:xfrm>
          <a:prstGeom prst="rect">
            <a:avLst/>
          </a:prstGeom>
          <a:solidFill>
            <a:srgbClr val="FF005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Rectangle 44"/>
          <p:cNvSpPr>
            <a:spLocks noChangeArrowheads="1"/>
          </p:cNvSpPr>
          <p:nvPr/>
        </p:nvSpPr>
        <p:spPr bwMode="auto">
          <a:xfrm>
            <a:off x="7531100" y="4946650"/>
            <a:ext cx="150813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Rectangle 45"/>
          <p:cNvSpPr>
            <a:spLocks noChangeArrowheads="1"/>
          </p:cNvSpPr>
          <p:nvPr/>
        </p:nvSpPr>
        <p:spPr bwMode="auto">
          <a:xfrm>
            <a:off x="7531100" y="5173663"/>
            <a:ext cx="150813" cy="152400"/>
          </a:xfrm>
          <a:prstGeom prst="rect">
            <a:avLst/>
          </a:prstGeom>
          <a:solidFill>
            <a:srgbClr val="A1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6"/>
          <p:cNvSpPr>
            <a:spLocks noChangeArrowheads="1"/>
          </p:cNvSpPr>
          <p:nvPr/>
        </p:nvSpPr>
        <p:spPr bwMode="auto">
          <a:xfrm>
            <a:off x="7531100" y="5402263"/>
            <a:ext cx="150813" cy="152400"/>
          </a:xfrm>
          <a:prstGeom prst="rect">
            <a:avLst/>
          </a:prstGeom>
          <a:solidFill>
            <a:srgbClr val="53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Rectangle 47"/>
          <p:cNvSpPr>
            <a:spLocks noChangeArrowheads="1"/>
          </p:cNvSpPr>
          <p:nvPr/>
        </p:nvSpPr>
        <p:spPr bwMode="auto">
          <a:xfrm>
            <a:off x="7531100" y="5629275"/>
            <a:ext cx="150813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Text Box 48"/>
          <p:cNvSpPr txBox="1">
            <a:spLocks noChangeArrowheads="1"/>
          </p:cNvSpPr>
          <p:nvPr/>
        </p:nvSpPr>
        <p:spPr bwMode="auto">
          <a:xfrm>
            <a:off x="7912100" y="5554663"/>
            <a:ext cx="357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1</a:t>
            </a:r>
          </a:p>
        </p:txBody>
      </p:sp>
      <p:sp>
        <p:nvSpPr>
          <p:cNvPr id="25646" name="Text Box 49"/>
          <p:cNvSpPr txBox="1">
            <a:spLocks noChangeArrowheads="1"/>
          </p:cNvSpPr>
          <p:nvPr/>
        </p:nvSpPr>
        <p:spPr bwMode="auto">
          <a:xfrm>
            <a:off x="7835900" y="2138363"/>
            <a:ext cx="530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6859B8-F1EF-495A-9BB0-FE72812974BD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60500" y="3808413"/>
            <a:ext cx="5084763" cy="21986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Solution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682750"/>
            <a:ext cx="7740650" cy="4484688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000" smtClean="0"/>
              <a:t>Devise a recursive </a:t>
            </a:r>
            <a:r>
              <a:rPr lang="en-US" sz="2000" i="1" smtClean="0">
                <a:solidFill>
                  <a:srgbClr val="990000"/>
                </a:solidFill>
              </a:rPr>
              <a:t>algorithm</a:t>
            </a:r>
            <a:r>
              <a:rPr lang="en-US" sz="2000" smtClean="0"/>
              <a:t> to find the </a:t>
            </a:r>
            <a:r>
              <a:rPr lang="en-US" sz="2000" i="1" smtClean="0">
                <a:solidFill>
                  <a:srgbClr val="990000"/>
                </a:solidFill>
              </a:rPr>
              <a:t>n</a:t>
            </a:r>
            <a:r>
              <a:rPr lang="en-US" sz="2000" baseline="30000" smtClean="0"/>
              <a:t>th</a:t>
            </a:r>
            <a:r>
              <a:rPr lang="en-US" sz="2000" smtClean="0"/>
              <a:t> term of the sequence defined by: 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1800" i="1" smtClean="0"/>
              <a:t>a</a:t>
            </a:r>
            <a:r>
              <a:rPr lang="en-US" sz="1800" i="1" baseline="-25000" smtClean="0">
                <a:solidFill>
                  <a:srgbClr val="7F0000"/>
                </a:solidFill>
              </a:rPr>
              <a:t>0</a:t>
            </a:r>
            <a:r>
              <a:rPr lang="en-US" sz="1800" smtClean="0"/>
              <a:t> = 1, </a:t>
            </a:r>
            <a:r>
              <a:rPr lang="en-US" sz="1800" i="1" smtClean="0"/>
              <a:t>a</a:t>
            </a:r>
            <a:r>
              <a:rPr lang="en-US" sz="1800" i="1" baseline="-25000" smtClean="0">
                <a:solidFill>
                  <a:srgbClr val="7F0000"/>
                </a:solidFill>
              </a:rPr>
              <a:t>1</a:t>
            </a:r>
            <a:r>
              <a:rPr lang="en-US" sz="1800" smtClean="0"/>
              <a:t> = 2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1800" i="1" smtClean="0"/>
              <a:t>a</a:t>
            </a:r>
            <a:r>
              <a:rPr lang="en-US" sz="1800" i="1" baseline="-25000" smtClean="0">
                <a:solidFill>
                  <a:srgbClr val="7F0000"/>
                </a:solidFill>
              </a:rPr>
              <a:t>n</a:t>
            </a:r>
            <a:r>
              <a:rPr lang="en-US" sz="1800" smtClean="0"/>
              <a:t> = </a:t>
            </a:r>
            <a:r>
              <a:rPr lang="en-US" sz="1800" i="1" smtClean="0"/>
              <a:t>a</a:t>
            </a:r>
            <a:r>
              <a:rPr lang="en-US" sz="1800" i="1" baseline="-25000" smtClean="0">
                <a:solidFill>
                  <a:srgbClr val="7F0000"/>
                </a:solidFill>
              </a:rPr>
              <a:t>n-1</a:t>
            </a:r>
            <a:r>
              <a:rPr lang="en-US" sz="1800" smtClean="0"/>
              <a:t> </a:t>
            </a:r>
            <a:r>
              <a:rPr lang="en-US" sz="1800" i="1" smtClean="0"/>
              <a:t>a</a:t>
            </a:r>
            <a:r>
              <a:rPr lang="en-US" sz="1800" i="1" baseline="-25000" smtClean="0">
                <a:solidFill>
                  <a:srgbClr val="7F0000"/>
                </a:solidFill>
              </a:rPr>
              <a:t>n-2</a:t>
            </a:r>
            <a:r>
              <a:rPr lang="en-US" sz="1800" smtClean="0"/>
              <a:t>, for </a:t>
            </a:r>
            <a:r>
              <a:rPr lang="en-US" sz="1800" i="1" smtClean="0">
                <a:solidFill>
                  <a:srgbClr val="7F0000"/>
                </a:solidFill>
              </a:rPr>
              <a:t>n</a:t>
            </a:r>
            <a:r>
              <a:rPr lang="en-US" sz="1800" smtClean="0"/>
              <a:t> = 2, 3, 4, …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endParaRPr lang="en-US" sz="1800" smtClean="0"/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1800" smtClean="0"/>
              <a:t>int </a:t>
            </a:r>
            <a:r>
              <a:rPr lang="en-US" sz="1800" smtClean="0">
                <a:solidFill>
                  <a:srgbClr val="00007F"/>
                </a:solidFill>
              </a:rPr>
              <a:t>a</a:t>
            </a:r>
            <a:r>
              <a:rPr lang="en-US" sz="1800" smtClean="0"/>
              <a:t>( int </a:t>
            </a:r>
            <a:r>
              <a:rPr lang="en-US" sz="1800" smtClean="0">
                <a:solidFill>
                  <a:srgbClr val="7F0000"/>
                </a:solidFill>
              </a:rPr>
              <a:t>n</a:t>
            </a:r>
            <a:r>
              <a:rPr lang="en-US" sz="1800" smtClean="0"/>
              <a:t> ) 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1800" smtClean="0"/>
              <a:t>{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1800" smtClean="0"/>
              <a:t>    </a:t>
            </a:r>
            <a:r>
              <a:rPr lang="en-US" sz="1800" smtClean="0">
                <a:solidFill>
                  <a:srgbClr val="006600"/>
                </a:solidFill>
              </a:rPr>
              <a:t>assert </a:t>
            </a:r>
            <a:r>
              <a:rPr lang="en-US" sz="1800" smtClean="0">
                <a:solidFill>
                  <a:srgbClr val="7F0000"/>
                </a:solidFill>
              </a:rPr>
              <a:t>n</a:t>
            </a:r>
            <a:r>
              <a:rPr lang="en-US" sz="1800" smtClean="0">
                <a:solidFill>
                  <a:srgbClr val="006600"/>
                </a:solidFill>
              </a:rPr>
              <a:t> &gt;= 0;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1800" smtClean="0"/>
              <a:t>    return ( </a:t>
            </a:r>
            <a:r>
              <a:rPr lang="en-US" sz="1800" smtClean="0">
                <a:solidFill>
                  <a:srgbClr val="7F0000"/>
                </a:solidFill>
              </a:rPr>
              <a:t>n</a:t>
            </a:r>
            <a:r>
              <a:rPr lang="en-US" sz="1800" smtClean="0"/>
              <a:t> &lt;= 1) ? </a:t>
            </a:r>
            <a:r>
              <a:rPr lang="en-US" sz="1800" smtClean="0">
                <a:solidFill>
                  <a:srgbClr val="7F0000"/>
                </a:solidFill>
              </a:rPr>
              <a:t>n</a:t>
            </a:r>
            <a:r>
              <a:rPr lang="en-US" sz="1800" smtClean="0"/>
              <a:t> + 1 : </a:t>
            </a:r>
            <a:r>
              <a:rPr lang="en-US" sz="1800" smtClean="0">
                <a:solidFill>
                  <a:srgbClr val="00007F"/>
                </a:solidFill>
              </a:rPr>
              <a:t>a</a:t>
            </a:r>
            <a:r>
              <a:rPr lang="en-US" sz="1800" smtClean="0"/>
              <a:t>( </a:t>
            </a:r>
            <a:r>
              <a:rPr lang="en-US" sz="1800" smtClean="0">
                <a:solidFill>
                  <a:srgbClr val="7F0000"/>
                </a:solidFill>
              </a:rPr>
              <a:t>n</a:t>
            </a:r>
            <a:r>
              <a:rPr lang="en-US" sz="1800" smtClean="0"/>
              <a:t> - 1) * </a:t>
            </a:r>
            <a:r>
              <a:rPr lang="en-US" sz="1800" smtClean="0">
                <a:solidFill>
                  <a:srgbClr val="00007F"/>
                </a:solidFill>
              </a:rPr>
              <a:t>a</a:t>
            </a:r>
            <a:r>
              <a:rPr lang="en-US" sz="1800" smtClean="0"/>
              <a:t>( </a:t>
            </a:r>
            <a:r>
              <a:rPr lang="en-US" sz="1800" smtClean="0">
                <a:solidFill>
                  <a:srgbClr val="7F0000"/>
                </a:solidFill>
              </a:rPr>
              <a:t>n</a:t>
            </a:r>
            <a:r>
              <a:rPr lang="en-US" sz="1800" smtClean="0"/>
              <a:t> - 2 );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1800" smtClean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ADDD80-3D0B-4A49-BCE8-3F408F83D94F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4300" y="1758950"/>
            <a:ext cx="6981825" cy="4419600"/>
          </a:xfrm>
        </p:spPr>
        <p:txBody>
          <a:bodyPr/>
          <a:lstStyle/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sz="2400" smtClean="0"/>
              <a:t>Devise an </a:t>
            </a:r>
            <a:r>
              <a:rPr lang="en-US" sz="2400" i="1" smtClean="0">
                <a:solidFill>
                  <a:srgbClr val="990000"/>
                </a:solidFill>
              </a:rPr>
              <a:t>iterative</a:t>
            </a:r>
            <a:r>
              <a:rPr lang="en-US" sz="2400" smtClean="0"/>
              <a:t> algorithm to find the </a:t>
            </a:r>
            <a:r>
              <a:rPr lang="en-US" sz="2400" i="1" smtClean="0">
                <a:solidFill>
                  <a:srgbClr val="990000"/>
                </a:solidFill>
              </a:rPr>
              <a:t>n</a:t>
            </a:r>
            <a:r>
              <a:rPr lang="en-US" sz="2400" smtClean="0"/>
              <a:t>th term of this sequence.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8A5CEB-601B-4010-910D-5D2E73FC4341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990600"/>
            <a:ext cx="4343400" cy="51704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366125" cy="532241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int</a:t>
            </a:r>
            <a:r>
              <a:rPr lang="en-US" sz="2000" dirty="0" smtClean="0"/>
              <a:t> a(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)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{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		</a:t>
            </a:r>
            <a:r>
              <a:rPr lang="en-US" sz="2000" dirty="0" smtClean="0">
                <a:solidFill>
                  <a:srgbClr val="006600"/>
                </a:solidFill>
              </a:rPr>
              <a:t>assert </a:t>
            </a: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006600"/>
                </a:solidFill>
              </a:rPr>
              <a:t> &gt;= 0;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		if ( </a:t>
            </a: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&lt;= 1 )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			return </a:t>
            </a: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+ 1;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		</a:t>
            </a:r>
            <a:r>
              <a:rPr lang="en-US" sz="2000" dirty="0" err="1" smtClean="0"/>
              <a:t>int</a:t>
            </a:r>
            <a:r>
              <a:rPr lang="en-US" sz="2000" dirty="0" smtClean="0"/>
              <a:t> an = 2, an1 = 2, an2;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		for 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3;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</a:t>
            </a: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 )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		{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		an2 = an1;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    		an1 = an;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    		an   = an1 * an2;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		}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       		return an;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}</a:t>
            </a: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30 continued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78425" y="2062163"/>
            <a:ext cx="31115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7F00"/>
                </a:solidFill>
              </a:rPr>
              <a:t>Is this program </a:t>
            </a:r>
            <a:r>
              <a:rPr lang="en-US" sz="2400" i="1" dirty="0">
                <a:solidFill>
                  <a:srgbClr val="007F00"/>
                </a:solidFill>
              </a:rPr>
              <a:t>simpler</a:t>
            </a:r>
          </a:p>
          <a:p>
            <a:pPr eaLnBrk="1" hangingPunct="1"/>
            <a:r>
              <a:rPr lang="en-US" sz="2400" dirty="0">
                <a:solidFill>
                  <a:srgbClr val="007F00"/>
                </a:solidFill>
              </a:rPr>
              <a:t>than the recursive one?</a:t>
            </a:r>
          </a:p>
          <a:p>
            <a:pPr eaLnBrk="1" hangingPunct="1"/>
            <a:endParaRPr lang="en-US" sz="2400" dirty="0">
              <a:solidFill>
                <a:srgbClr val="007F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007F00"/>
                </a:solidFill>
              </a:rPr>
              <a:t>Is it </a:t>
            </a:r>
            <a:r>
              <a:rPr lang="en-US" sz="2400" i="1" dirty="0">
                <a:solidFill>
                  <a:srgbClr val="007F00"/>
                </a:solidFill>
              </a:rPr>
              <a:t>correct</a:t>
            </a:r>
            <a:r>
              <a:rPr lang="en-US" sz="2400" dirty="0">
                <a:solidFill>
                  <a:srgbClr val="007F00"/>
                </a:solidFill>
              </a:rPr>
              <a:t> for </a:t>
            </a:r>
          </a:p>
          <a:p>
            <a:pPr eaLnBrk="1" hangingPunct="1"/>
            <a:r>
              <a:rPr lang="en-US" sz="2400" dirty="0">
                <a:solidFill>
                  <a:srgbClr val="7F0000"/>
                </a:solidFill>
              </a:rPr>
              <a:t>n</a:t>
            </a:r>
            <a:r>
              <a:rPr lang="en-US" sz="2400" dirty="0">
                <a:solidFill>
                  <a:srgbClr val="007F00"/>
                </a:solidFill>
              </a:rPr>
              <a:t> = 0, 1, 2, 3, </a:t>
            </a:r>
            <a:r>
              <a:rPr lang="en-US" sz="2400" dirty="0" smtClean="0">
                <a:solidFill>
                  <a:srgbClr val="007F00"/>
                </a:solidFill>
              </a:rPr>
              <a:t>4</a:t>
            </a:r>
            <a:r>
              <a:rPr lang="en-US" sz="2400" dirty="0">
                <a:solidFill>
                  <a:srgbClr val="007F00"/>
                </a:solidFill>
              </a:rPr>
              <a:t>? </a:t>
            </a:r>
          </a:p>
          <a:p>
            <a:pPr eaLnBrk="1" hangingPunct="1"/>
            <a:endParaRPr lang="en-US" sz="2400" dirty="0">
              <a:solidFill>
                <a:srgbClr val="007F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007F00"/>
                </a:solidFill>
              </a:rPr>
              <a:t>Why are these values important to test?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CD15CB-57F7-4B09-A20A-97F1B448312D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08100" y="2214563"/>
            <a:ext cx="3886200" cy="28892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1379538"/>
            <a:ext cx="7588250" cy="47894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Give a recursive </a:t>
            </a:r>
            <a:r>
              <a:rPr lang="en-US" sz="2400" i="1" dirty="0" smtClean="0">
                <a:solidFill>
                  <a:srgbClr val="990000"/>
                </a:solidFill>
              </a:rPr>
              <a:t>algorithm</a:t>
            </a:r>
            <a:r>
              <a:rPr lang="en-US" sz="2400" dirty="0" smtClean="0"/>
              <a:t> to find string </a:t>
            </a:r>
            <a:r>
              <a:rPr lang="en-US" sz="2400" i="1" dirty="0" err="1" smtClean="0">
                <a:solidFill>
                  <a:srgbClr val="990000"/>
                </a:solidFill>
              </a:rPr>
              <a:t>w</a:t>
            </a:r>
            <a:r>
              <a:rPr lang="en-US" sz="2400" i="1" baseline="30000" dirty="0" err="1" smtClean="0">
                <a:solidFill>
                  <a:srgbClr val="990000"/>
                </a:solidFill>
              </a:rPr>
              <a:t>i</a:t>
            </a:r>
            <a:r>
              <a:rPr lang="en-US" sz="2400" dirty="0" smtClean="0"/>
              <a:t>, the concatenation of </a:t>
            </a:r>
            <a:r>
              <a:rPr lang="en-US" sz="2400" i="1" dirty="0" err="1" smtClean="0">
                <a:solidFill>
                  <a:srgbClr val="990000"/>
                </a:solidFill>
              </a:rPr>
              <a:t>i</a:t>
            </a:r>
            <a:r>
              <a:rPr lang="en-US" sz="2400" dirty="0" smtClean="0"/>
              <a:t> copies of bit string </a:t>
            </a:r>
            <a:r>
              <a:rPr lang="en-US" sz="2400" i="1" dirty="0" smtClean="0">
                <a:solidFill>
                  <a:srgbClr val="990000"/>
                </a:solidFill>
              </a:rPr>
              <a:t>w</a:t>
            </a:r>
            <a:r>
              <a:rPr lang="en-US" sz="2400" dirty="0" smtClean="0"/>
              <a:t>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lvl="2" eaLnBrk="1" hangingPunct="1">
              <a:buFontTx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// In real life, use </a:t>
            </a:r>
            <a:r>
              <a:rPr lang="en-US" sz="2000" dirty="0" err="1" smtClean="0">
                <a:solidFill>
                  <a:srgbClr val="006600"/>
                </a:solidFill>
              </a:rPr>
              <a:t>StringBuffer</a:t>
            </a:r>
            <a:endParaRPr lang="en-US" sz="2000" dirty="0" smtClean="0">
              <a:solidFill>
                <a:srgbClr val="006600"/>
              </a:solidFill>
            </a:endParaRPr>
          </a:p>
          <a:p>
            <a:pPr lvl="2" eaLnBrk="1" hangingPunct="1">
              <a:buFontTx/>
              <a:buNone/>
            </a:pPr>
            <a:r>
              <a:rPr lang="en-US" sz="2000" dirty="0" smtClean="0"/>
              <a:t>String </a:t>
            </a:r>
            <a:r>
              <a:rPr lang="en-US" sz="2000" dirty="0" err="1" smtClean="0">
                <a:solidFill>
                  <a:srgbClr val="990000"/>
                </a:solidFill>
              </a:rPr>
              <a:t>concat</a:t>
            </a:r>
            <a:r>
              <a:rPr lang="en-US" sz="2000" dirty="0" smtClean="0"/>
              <a:t>( String w,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) </a:t>
            </a:r>
          </a:p>
          <a:p>
            <a:pPr lvl="2" eaLnBrk="1" hangingPunct="1">
              <a:buFontTx/>
              <a:buNone/>
            </a:pPr>
            <a:r>
              <a:rPr lang="en-US" sz="2000" dirty="0" smtClean="0"/>
              <a:t>{</a:t>
            </a:r>
          </a:p>
          <a:p>
            <a:pPr lvl="2" eaLnBrk="1" hangingPunct="1">
              <a:buFontTx/>
              <a:buNone/>
            </a:pPr>
            <a:r>
              <a:rPr lang="en-US" sz="2000" dirty="0" smtClean="0"/>
              <a:t>    assert </a:t>
            </a:r>
            <a:r>
              <a:rPr lang="en-US" sz="2000" dirty="0" err="1" smtClean="0"/>
              <a:t>i</a:t>
            </a:r>
            <a:r>
              <a:rPr lang="en-US" sz="2000" dirty="0" smtClean="0"/>
              <a:t> &gt;= 0 &amp;&amp; w != null;</a:t>
            </a:r>
          </a:p>
          <a:p>
            <a:pPr lvl="2" eaLnBrk="1" hangingPunct="1">
              <a:buFontTx/>
              <a:buNone/>
            </a:pPr>
            <a:r>
              <a:rPr lang="en-US" sz="2000" dirty="0" smtClean="0"/>
              <a:t>    if ( </a:t>
            </a:r>
            <a:r>
              <a:rPr lang="en-US" sz="2000" dirty="0" err="1" smtClean="0"/>
              <a:t>i</a:t>
            </a:r>
            <a:r>
              <a:rPr lang="en-US" sz="2000" dirty="0" smtClean="0"/>
              <a:t> == 0 ) return "";</a:t>
            </a:r>
          </a:p>
          <a:p>
            <a:pPr lvl="2" eaLnBrk="1" hangingPunct="1">
              <a:buFontTx/>
              <a:buNone/>
            </a:pPr>
            <a:r>
              <a:rPr lang="en-US" sz="2000" dirty="0" smtClean="0"/>
              <a:t>    return w + </a:t>
            </a:r>
            <a:r>
              <a:rPr lang="en-US" sz="2000" dirty="0" err="1" smtClean="0">
                <a:solidFill>
                  <a:srgbClr val="990000"/>
                </a:solidFill>
              </a:rPr>
              <a:t>concat</a:t>
            </a:r>
            <a:r>
              <a:rPr lang="en-US" sz="2000" dirty="0" smtClean="0"/>
              <a:t>( w, </a:t>
            </a:r>
            <a:r>
              <a:rPr lang="en-US" sz="2000" dirty="0" err="1" smtClean="0"/>
              <a:t>i</a:t>
            </a:r>
            <a:r>
              <a:rPr lang="en-US" sz="2000" dirty="0" smtClean="0"/>
              <a:t> - 1 );</a:t>
            </a:r>
          </a:p>
          <a:p>
            <a:pPr lvl="2" eaLnBrk="1" hangingPunct="1">
              <a:buFontTx/>
              <a:buNone/>
            </a:pPr>
            <a:r>
              <a:rPr lang="en-US" sz="2000" dirty="0" smtClean="0"/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Prove that the </a:t>
            </a:r>
            <a:r>
              <a:rPr lang="en-US" sz="2400" i="1" dirty="0" smtClean="0">
                <a:solidFill>
                  <a:srgbClr val="990000"/>
                </a:solidFill>
              </a:rPr>
              <a:t>algorithm</a:t>
            </a:r>
            <a:r>
              <a:rPr lang="en-US" sz="2400" dirty="0" smtClean="0"/>
              <a:t> is correct.</a:t>
            </a:r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6BA3C5-2613-4325-BF96-435E2D8AEF87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43125" y="4870450"/>
            <a:ext cx="5160963" cy="53181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1228725"/>
            <a:ext cx="7589837" cy="4953000"/>
          </a:xfrm>
        </p:spPr>
        <p:txBody>
          <a:bodyPr/>
          <a:lstStyle/>
          <a:p>
            <a:pPr marL="990600" lvl="1" indent="-533400" eaLnBrk="1" hangingPunct="1">
              <a:lnSpc>
                <a:spcPct val="220000"/>
              </a:lnSpc>
              <a:buFontTx/>
              <a:buNone/>
            </a:pPr>
            <a:r>
              <a:rPr lang="en-US" sz="2000" smtClean="0"/>
              <a:t>Basis </a:t>
            </a:r>
            <a:r>
              <a:rPr lang="en-US" sz="2000" smtClean="0">
                <a:solidFill>
                  <a:srgbClr val="7F0000"/>
                </a:solidFill>
              </a:rPr>
              <a:t>i = 0</a:t>
            </a:r>
            <a:r>
              <a:rPr lang="en-US" sz="2000" smtClean="0"/>
              <a:t>:</a:t>
            </a:r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z="1800" smtClean="0"/>
              <a:t>The String “” = </a:t>
            </a:r>
            <a:r>
              <a:rPr lang="en-US" sz="1800" i="1" smtClean="0"/>
              <a:t>w</a:t>
            </a:r>
            <a:r>
              <a:rPr lang="en-US" sz="1800" i="1" baseline="30000" smtClean="0"/>
              <a:t>0</a:t>
            </a:r>
            <a:r>
              <a:rPr lang="en-US" sz="1800" smtClean="0"/>
              <a:t> is returned.                           </a:t>
            </a:r>
            <a:r>
              <a:rPr lang="en-US" sz="1800" smtClean="0">
                <a:solidFill>
                  <a:srgbClr val="006600"/>
                </a:solidFill>
              </a:rPr>
              <a:t>(The “if” clause)</a:t>
            </a:r>
            <a:endParaRPr lang="en-US" sz="1800" smtClean="0"/>
          </a:p>
          <a:p>
            <a:pPr marL="990600" lvl="1" indent="-533400" eaLnBrk="1" hangingPunct="1">
              <a:lnSpc>
                <a:spcPct val="220000"/>
              </a:lnSpc>
              <a:buFontTx/>
              <a:buNone/>
            </a:pPr>
            <a:r>
              <a:rPr lang="en-US" sz="2000" smtClean="0"/>
              <a:t>Inductive hypothesis: </a:t>
            </a:r>
            <a:r>
              <a:rPr lang="en-US" sz="2000" smtClean="0">
                <a:solidFill>
                  <a:srgbClr val="00007F"/>
                </a:solidFill>
              </a:rPr>
              <a:t>concat returns the correct value for</a:t>
            </a:r>
            <a:r>
              <a:rPr lang="en-US" sz="2000" smtClean="0"/>
              <a:t> </a:t>
            </a:r>
            <a:r>
              <a:rPr lang="en-US" sz="2000" i="1" smtClean="0">
                <a:solidFill>
                  <a:srgbClr val="7F0000"/>
                </a:solidFill>
              </a:rPr>
              <a:t>i -1</a:t>
            </a:r>
            <a:r>
              <a:rPr lang="en-US" sz="2000" smtClean="0"/>
              <a:t>.</a:t>
            </a:r>
          </a:p>
          <a:p>
            <a:pPr marL="990600" lvl="1" indent="-533400" eaLnBrk="1" hangingPunct="1">
              <a:lnSpc>
                <a:spcPct val="220000"/>
              </a:lnSpc>
              <a:buFontTx/>
              <a:buNone/>
            </a:pPr>
            <a:r>
              <a:rPr lang="en-US" sz="2000" smtClean="0"/>
              <a:t>Inductive step: </a:t>
            </a:r>
            <a:r>
              <a:rPr lang="en-US" sz="2000" smtClean="0">
                <a:solidFill>
                  <a:srgbClr val="990000"/>
                </a:solidFill>
              </a:rPr>
              <a:t>Show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7F"/>
                </a:solidFill>
              </a:rPr>
              <a:t>concat returns the correct value for</a:t>
            </a:r>
            <a:r>
              <a:rPr lang="en-US" sz="2000" smtClean="0"/>
              <a:t> </a:t>
            </a:r>
            <a:r>
              <a:rPr lang="en-US" sz="2000" i="1" smtClean="0">
                <a:solidFill>
                  <a:srgbClr val="7F0000"/>
                </a:solidFill>
              </a:rPr>
              <a:t>i</a:t>
            </a:r>
            <a:r>
              <a:rPr lang="en-US" sz="2000" smtClean="0"/>
              <a:t>.</a:t>
            </a:r>
          </a:p>
          <a:p>
            <a:pPr marL="1752600" lvl="3" indent="-381000" eaLnBrk="1" hangingPunct="1">
              <a:lnSpc>
                <a:spcPct val="220000"/>
              </a:lnSpc>
              <a:buFontTx/>
              <a:buAutoNum type="arabicPeriod"/>
            </a:pPr>
            <a:r>
              <a:rPr lang="en-US" sz="1800" smtClean="0"/>
              <a:t>concat returns </a:t>
            </a:r>
            <a:r>
              <a:rPr lang="en-US" sz="1800" smtClean="0">
                <a:solidFill>
                  <a:srgbClr val="990000"/>
                </a:solidFill>
              </a:rPr>
              <a:t>w</a:t>
            </a:r>
            <a:r>
              <a:rPr lang="en-US" sz="1800" smtClean="0"/>
              <a:t> + </a:t>
            </a:r>
            <a:r>
              <a:rPr lang="en-US" sz="1800" smtClean="0">
                <a:solidFill>
                  <a:srgbClr val="990000"/>
                </a:solidFill>
              </a:rPr>
              <a:t>concat</a:t>
            </a:r>
            <a:r>
              <a:rPr lang="en-US" sz="1800" smtClean="0"/>
              <a:t>( </a:t>
            </a:r>
            <a:r>
              <a:rPr lang="en-US" sz="1800" smtClean="0">
                <a:solidFill>
                  <a:srgbClr val="990000"/>
                </a:solidFill>
              </a:rPr>
              <a:t>w</a:t>
            </a:r>
            <a:r>
              <a:rPr lang="en-US" sz="1800" smtClean="0"/>
              <a:t>, </a:t>
            </a:r>
            <a:r>
              <a:rPr lang="en-US" sz="1800" i="1" smtClean="0">
                <a:solidFill>
                  <a:srgbClr val="7F0000"/>
                </a:solidFill>
              </a:rPr>
              <a:t>i - 1</a:t>
            </a:r>
            <a:r>
              <a:rPr lang="en-US" sz="1800" smtClean="0"/>
              <a:t> ). </a:t>
            </a:r>
          </a:p>
          <a:p>
            <a:pPr marL="1752600" lvl="3" indent="-381000" eaLnBrk="1" hangingPunct="1">
              <a:lnSpc>
                <a:spcPct val="220000"/>
              </a:lnSpc>
              <a:buFontTx/>
              <a:buAutoNum type="arabicPeriod"/>
            </a:pPr>
            <a:r>
              <a:rPr lang="en-US" sz="1800" smtClean="0"/>
              <a:t>concat( </a:t>
            </a:r>
            <a:r>
              <a:rPr lang="en-US" sz="1800" i="1" smtClean="0">
                <a:solidFill>
                  <a:srgbClr val="990000"/>
                </a:solidFill>
              </a:rPr>
              <a:t>w</a:t>
            </a:r>
            <a:r>
              <a:rPr lang="en-US" sz="1800" i="1" smtClean="0"/>
              <a:t>, </a:t>
            </a:r>
            <a:r>
              <a:rPr lang="en-US" sz="1800" i="1" smtClean="0">
                <a:solidFill>
                  <a:srgbClr val="7F0000"/>
                </a:solidFill>
              </a:rPr>
              <a:t>i – 1</a:t>
            </a:r>
            <a:r>
              <a:rPr lang="en-US" sz="1800" smtClean="0"/>
              <a:t> ) is </a:t>
            </a:r>
            <a:r>
              <a:rPr lang="en-US" sz="1800" i="1" smtClean="0">
                <a:solidFill>
                  <a:srgbClr val="990000"/>
                </a:solidFill>
              </a:rPr>
              <a:t>w</a:t>
            </a:r>
            <a:r>
              <a:rPr lang="en-US" sz="1800" i="1" baseline="30000" smtClean="0">
                <a:solidFill>
                  <a:srgbClr val="990000"/>
                </a:solidFill>
              </a:rPr>
              <a:t>i-1</a:t>
            </a:r>
            <a:r>
              <a:rPr lang="en-US" sz="1800" smtClean="0"/>
              <a:t>.                         </a:t>
            </a:r>
            <a:r>
              <a:rPr lang="en-US" sz="1800" smtClean="0">
                <a:solidFill>
                  <a:srgbClr val="006600"/>
                </a:solidFill>
              </a:rPr>
              <a:t>(I.H.)</a:t>
            </a:r>
          </a:p>
          <a:p>
            <a:pPr marL="1752600" lvl="3" indent="-381000" eaLnBrk="1" hangingPunct="1">
              <a:lnSpc>
                <a:spcPct val="220000"/>
              </a:lnSpc>
              <a:buFontTx/>
              <a:buAutoNum type="arabicPeriod"/>
            </a:pPr>
            <a:r>
              <a:rPr lang="en-US" sz="1800" i="1" smtClean="0">
                <a:solidFill>
                  <a:srgbClr val="0000A1"/>
                </a:solidFill>
              </a:rPr>
              <a:t> </a:t>
            </a:r>
            <a:r>
              <a:rPr lang="en-US" sz="1800" i="1" smtClean="0">
                <a:solidFill>
                  <a:srgbClr val="990000"/>
                </a:solidFill>
              </a:rPr>
              <a:t>w</a:t>
            </a:r>
            <a:r>
              <a:rPr lang="en-US" sz="1800" smtClean="0"/>
              <a:t> + </a:t>
            </a:r>
            <a:r>
              <a:rPr lang="en-US" sz="1800" i="1" smtClean="0">
                <a:solidFill>
                  <a:srgbClr val="990000"/>
                </a:solidFill>
              </a:rPr>
              <a:t>w</a:t>
            </a:r>
            <a:r>
              <a:rPr lang="en-US" sz="1800" i="1" baseline="30000" smtClean="0">
                <a:solidFill>
                  <a:srgbClr val="990000"/>
                </a:solidFill>
              </a:rPr>
              <a:t>i-1</a:t>
            </a:r>
            <a:r>
              <a:rPr lang="en-US" sz="1800" smtClean="0"/>
              <a:t> is </a:t>
            </a:r>
            <a:r>
              <a:rPr lang="en-US" sz="1800" i="1" smtClean="0">
                <a:solidFill>
                  <a:srgbClr val="990000"/>
                </a:solidFill>
              </a:rPr>
              <a:t>w</a:t>
            </a:r>
            <a:r>
              <a:rPr lang="en-US" sz="1800" i="1" baseline="30000" smtClean="0">
                <a:solidFill>
                  <a:srgbClr val="990000"/>
                </a:solidFill>
              </a:rPr>
              <a:t>i</a:t>
            </a:r>
            <a:r>
              <a:rPr lang="en-US" sz="1800" smtClean="0"/>
              <a:t>.                        </a:t>
            </a:r>
            <a:r>
              <a:rPr lang="en-US" sz="1800" smtClean="0">
                <a:solidFill>
                  <a:srgbClr val="006600"/>
                </a:solidFill>
              </a:rPr>
              <a:t>(Defn of Java + operator)</a:t>
            </a:r>
            <a:r>
              <a:rPr lang="en-US" sz="1800" smtClean="0"/>
              <a:t>.</a:t>
            </a:r>
            <a:r>
              <a:rPr lang="en-US" sz="1600" smtClean="0"/>
              <a:t>                              </a:t>
            </a:r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 continued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0E1AEC-26B6-45F0-9F1B-A30321A39637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38200" y="1524000"/>
            <a:ext cx="7377113" cy="5092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50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Sort 3, 5, 7, 8, 1, 9, 2, 4, 6 using the quick sort.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solidFill>
                <a:srgbClr val="006600"/>
              </a:solidFill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// </a:t>
            </a:r>
            <a:r>
              <a:rPr lang="en-US" sz="1800" dirty="0" smtClean="0">
                <a:solidFill>
                  <a:srgbClr val="990000"/>
                </a:solidFill>
              </a:rPr>
              <a:t>real version</a:t>
            </a:r>
            <a:r>
              <a:rPr lang="en-US" sz="1800" dirty="0" smtClean="0">
                <a:solidFill>
                  <a:srgbClr val="006600"/>
                </a:solidFill>
              </a:rPr>
              <a:t> sorts arrays </a:t>
            </a:r>
            <a:r>
              <a:rPr lang="en-US" sz="1800" i="1" dirty="0" smtClean="0">
                <a:solidFill>
                  <a:srgbClr val="7F0000"/>
                </a:solidFill>
              </a:rPr>
              <a:t>in place</a:t>
            </a:r>
            <a:r>
              <a:rPr lang="en-US" sz="1800" i="1" dirty="0" smtClean="0">
                <a:solidFill>
                  <a:srgbClr val="006600"/>
                </a:solidFill>
              </a:rPr>
              <a:t>, minimizing movement of elements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static List&lt;Integer&gt; </a:t>
            </a:r>
            <a:r>
              <a:rPr lang="en-US" sz="1800" dirty="0" smtClean="0">
                <a:solidFill>
                  <a:srgbClr val="990000"/>
                </a:solidFill>
              </a:rPr>
              <a:t>quicksort</a:t>
            </a:r>
            <a:r>
              <a:rPr lang="en-US" sz="1800" dirty="0" smtClean="0"/>
              <a:t>( List&lt;Integer&gt; list ) {    </a:t>
            </a:r>
            <a:r>
              <a:rPr lang="en-US" sz="1800" dirty="0" smtClean="0">
                <a:solidFill>
                  <a:srgbClr val="A80000"/>
                </a:solidFill>
              </a:rPr>
              <a:t>assert list != null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if ( </a:t>
            </a:r>
            <a:r>
              <a:rPr lang="en-US" sz="1800" dirty="0" err="1" smtClean="0"/>
              <a:t>list.size</a:t>
            </a:r>
            <a:r>
              <a:rPr lang="en-US" sz="1800" dirty="0" smtClean="0"/>
              <a:t>() &lt;= 1 ) return list;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pivot = </a:t>
            </a:r>
            <a:r>
              <a:rPr lang="en-US" sz="1800" dirty="0" err="1" smtClean="0"/>
              <a:t>list.remove</a:t>
            </a:r>
            <a:r>
              <a:rPr lang="en-US" sz="1800" dirty="0" smtClean="0"/>
              <a:t>( 0 );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List </a:t>
            </a:r>
            <a:r>
              <a:rPr lang="en-US" sz="1800" dirty="0" err="1" smtClean="0"/>
              <a:t>notLarger</a:t>
            </a:r>
            <a:r>
              <a:rPr lang="en-US" sz="1800" dirty="0" smtClean="0"/>
              <a:t> = new </a:t>
            </a:r>
            <a:r>
              <a:rPr lang="en-US" sz="1800" dirty="0" err="1" smtClean="0"/>
              <a:t>LinkedList</a:t>
            </a:r>
            <a:r>
              <a:rPr lang="en-US" sz="1800" dirty="0" smtClean="0"/>
              <a:t>();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List larger       = new </a:t>
            </a:r>
            <a:r>
              <a:rPr lang="en-US" sz="1800" dirty="0" err="1" smtClean="0"/>
              <a:t>LinkedList</a:t>
            </a:r>
            <a:r>
              <a:rPr lang="en-US" sz="1800" dirty="0" smtClean="0"/>
              <a:t>();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while ( ! </a:t>
            </a:r>
            <a:r>
              <a:rPr lang="en-US" sz="1800" dirty="0" err="1" smtClean="0"/>
              <a:t>list.isEmpty</a:t>
            </a:r>
            <a:r>
              <a:rPr lang="en-US" sz="1800" dirty="0" smtClean="0"/>
              <a:t>() )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{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element = </a:t>
            </a:r>
            <a:r>
              <a:rPr lang="en-US" sz="1800" dirty="0" err="1" smtClean="0"/>
              <a:t>list.remove</a:t>
            </a:r>
            <a:r>
              <a:rPr lang="en-US" sz="1800" dirty="0" smtClean="0"/>
              <a:t>( 0 );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        if ( element &lt;</a:t>
            </a:r>
            <a:r>
              <a:rPr lang="en-US" sz="1800" dirty="0" smtClean="0">
                <a:solidFill>
                  <a:srgbClr val="A80000"/>
                </a:solidFill>
              </a:rPr>
              <a:t>=</a:t>
            </a:r>
            <a:r>
              <a:rPr lang="en-US" sz="1800" dirty="0" smtClean="0"/>
              <a:t> pivot ) </a:t>
            </a:r>
            <a:r>
              <a:rPr lang="en-US" sz="1800" dirty="0" err="1" smtClean="0"/>
              <a:t>notLarger</a:t>
            </a:r>
            <a:r>
              <a:rPr lang="en-US" sz="1800" dirty="0" smtClean="0"/>
              <a:t> .add( element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        else </a:t>
            </a:r>
            <a:r>
              <a:rPr lang="en-US" sz="1800" dirty="0" err="1" smtClean="0"/>
              <a:t>larger.add</a:t>
            </a:r>
            <a:r>
              <a:rPr lang="en-US" sz="1800" dirty="0" smtClean="0"/>
              <a:t>( element );                 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}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List&lt;Integer&gt; </a:t>
            </a:r>
            <a:r>
              <a:rPr lang="en-US" sz="1800" dirty="0" err="1" smtClean="0"/>
              <a:t>sortedList</a:t>
            </a:r>
            <a:r>
              <a:rPr lang="en-US" sz="1800" dirty="0" smtClean="0"/>
              <a:t> = </a:t>
            </a:r>
            <a:r>
              <a:rPr lang="en-US" sz="1800" dirty="0" smtClean="0">
                <a:solidFill>
                  <a:srgbClr val="990000"/>
                </a:solidFill>
              </a:rPr>
              <a:t>quicksort</a:t>
            </a:r>
            <a:r>
              <a:rPr lang="en-US" sz="1800" dirty="0" smtClean="0"/>
              <a:t>( </a:t>
            </a:r>
            <a:r>
              <a:rPr lang="en-US" sz="1800" dirty="0" err="1" smtClean="0"/>
              <a:t>notLarger</a:t>
            </a:r>
            <a:r>
              <a:rPr lang="en-US" sz="1800" dirty="0" smtClean="0"/>
              <a:t>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sortedList.add</a:t>
            </a:r>
            <a:r>
              <a:rPr lang="en-US" sz="1800" dirty="0" smtClean="0"/>
              <a:t>( pivot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    return </a:t>
            </a:r>
            <a:r>
              <a:rPr lang="en-US" sz="1800" dirty="0" err="1" smtClean="0"/>
              <a:t>sortedList.addAll</a:t>
            </a:r>
            <a:r>
              <a:rPr lang="en-US" sz="1800" dirty="0" smtClean="0"/>
              <a:t>( </a:t>
            </a:r>
            <a:r>
              <a:rPr lang="en-US" sz="1800" dirty="0" smtClean="0">
                <a:solidFill>
                  <a:srgbClr val="990000"/>
                </a:solidFill>
              </a:rPr>
              <a:t>quicksort</a:t>
            </a:r>
            <a:r>
              <a:rPr lang="en-US" sz="1800" dirty="0" smtClean="0"/>
              <a:t>( larger )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50 continued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455730"/>
            <a:ext cx="3810000" cy="464027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Sort 3, 5, 7, 8, 1, 9, 2, 4, 6 using the quick sort.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Pivot: 3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 dirty="0" err="1" smtClean="0"/>
              <a:t>notLarger</a:t>
            </a:r>
            <a:r>
              <a:rPr lang="en-US" sz="1200" dirty="0" smtClean="0"/>
              <a:t> : 1 2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Pivot: 1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err="1" smtClean="0"/>
              <a:t>notLarger</a:t>
            </a:r>
            <a:r>
              <a:rPr lang="en-US" sz="1200" dirty="0" smtClean="0"/>
              <a:t> :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Larger: 2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Returned: 1 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Larger: 5 7 8 9 4 6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Pivot: 5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err="1" smtClean="0"/>
              <a:t>notLarger</a:t>
            </a:r>
            <a:r>
              <a:rPr lang="en-US" sz="1200" dirty="0" smtClean="0"/>
              <a:t> : 4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Larger: 7 8 9 6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Pivot: 7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err="1" smtClean="0"/>
              <a:t>notLarger</a:t>
            </a:r>
            <a:r>
              <a:rPr lang="en-US" sz="1200" dirty="0" smtClean="0"/>
              <a:t> : 6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Larger: 8 9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	Pivot: 8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notLarger</a:t>
            </a:r>
            <a:r>
              <a:rPr lang="en-US" sz="1200" dirty="0" smtClean="0"/>
              <a:t> :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	Larger: 9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	Returned: 8 9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Returned: 6 7 8 9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Returned: 4 5 6 7 8 9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Returned: 1 2 3 4 5 6 7 8 9.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23790" y="1531625"/>
            <a:ext cx="3810000" cy="44196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static List&lt;Integer&gt; </a:t>
            </a:r>
            <a:r>
              <a:rPr lang="en-US" sz="1200" dirty="0">
                <a:solidFill>
                  <a:srgbClr val="990000"/>
                </a:solidFill>
              </a:rPr>
              <a:t>quicksort</a:t>
            </a:r>
            <a:r>
              <a:rPr lang="en-US" sz="1200" dirty="0"/>
              <a:t>( List&lt;Integer&gt; list ) {    </a:t>
            </a:r>
            <a:r>
              <a:rPr lang="en-US" sz="1200" dirty="0">
                <a:solidFill>
                  <a:srgbClr val="A80000"/>
                </a:solidFill>
              </a:rPr>
              <a:t>assert list != null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if ( </a:t>
            </a:r>
            <a:r>
              <a:rPr lang="en-US" sz="1200" dirty="0" err="1"/>
              <a:t>list.size</a:t>
            </a:r>
            <a:r>
              <a:rPr lang="en-US" sz="1200" dirty="0"/>
              <a:t>() &lt;= 1 ) return list;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</a:t>
            </a:r>
            <a:r>
              <a:rPr lang="en-US" sz="1200" dirty="0" err="1"/>
              <a:t>int</a:t>
            </a:r>
            <a:r>
              <a:rPr lang="en-US" sz="1200" dirty="0"/>
              <a:t> pivot = </a:t>
            </a:r>
            <a:r>
              <a:rPr lang="en-US" sz="1200" dirty="0" err="1"/>
              <a:t>list.remove</a:t>
            </a:r>
            <a:r>
              <a:rPr lang="en-US" sz="1200" dirty="0"/>
              <a:t>( 0 );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List </a:t>
            </a:r>
            <a:r>
              <a:rPr lang="en-US" sz="1200" dirty="0" err="1"/>
              <a:t>notLarger</a:t>
            </a:r>
            <a:r>
              <a:rPr lang="en-US" sz="1200" dirty="0"/>
              <a:t> = new </a:t>
            </a:r>
            <a:r>
              <a:rPr lang="en-US" sz="1200" dirty="0" err="1"/>
              <a:t>LinkedList</a:t>
            </a:r>
            <a:r>
              <a:rPr lang="en-US" sz="1200" dirty="0"/>
              <a:t>();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List larger       = new </a:t>
            </a:r>
            <a:r>
              <a:rPr lang="en-US" sz="1200" dirty="0" err="1"/>
              <a:t>LinkedList</a:t>
            </a:r>
            <a:r>
              <a:rPr lang="en-US" sz="1200" dirty="0"/>
              <a:t>();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while ( ! </a:t>
            </a:r>
            <a:r>
              <a:rPr lang="en-US" sz="1200" dirty="0" err="1"/>
              <a:t>list.isEmpty</a:t>
            </a:r>
            <a:r>
              <a:rPr lang="en-US" sz="1200" dirty="0"/>
              <a:t>() )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{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        </a:t>
            </a:r>
            <a:r>
              <a:rPr lang="en-US" sz="1200" dirty="0" err="1"/>
              <a:t>int</a:t>
            </a:r>
            <a:r>
              <a:rPr lang="en-US" sz="1200" dirty="0"/>
              <a:t> element = </a:t>
            </a:r>
            <a:r>
              <a:rPr lang="en-US" sz="1200" dirty="0" err="1"/>
              <a:t>list.remove</a:t>
            </a:r>
            <a:r>
              <a:rPr lang="en-US" sz="1200" dirty="0"/>
              <a:t>( 0 );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        if ( element &lt;</a:t>
            </a:r>
            <a:r>
              <a:rPr lang="en-US" sz="1200" dirty="0">
                <a:solidFill>
                  <a:srgbClr val="A80000"/>
                </a:solidFill>
              </a:rPr>
              <a:t>=</a:t>
            </a:r>
            <a:r>
              <a:rPr lang="en-US" sz="1200" dirty="0"/>
              <a:t> pivot ) </a:t>
            </a:r>
            <a:r>
              <a:rPr lang="en-US" sz="1200" dirty="0" err="1"/>
              <a:t>notLarger</a:t>
            </a:r>
            <a:r>
              <a:rPr lang="en-US" sz="1200" dirty="0"/>
              <a:t> .add( element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        else </a:t>
            </a:r>
            <a:r>
              <a:rPr lang="en-US" sz="1200" dirty="0" err="1"/>
              <a:t>larger.add</a:t>
            </a:r>
            <a:r>
              <a:rPr lang="en-US" sz="1200" dirty="0"/>
              <a:t>( element );                 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}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List&lt;Integer&gt; </a:t>
            </a:r>
            <a:r>
              <a:rPr lang="en-US" sz="1200" dirty="0" err="1"/>
              <a:t>sortedList</a:t>
            </a:r>
            <a:r>
              <a:rPr lang="en-US" sz="1200" dirty="0"/>
              <a:t> = </a:t>
            </a:r>
            <a:r>
              <a:rPr lang="en-US" sz="1200" dirty="0">
                <a:solidFill>
                  <a:srgbClr val="990000"/>
                </a:solidFill>
              </a:rPr>
              <a:t>quicksort</a:t>
            </a:r>
            <a:r>
              <a:rPr lang="en-US" sz="1200" dirty="0"/>
              <a:t>( </a:t>
            </a:r>
            <a:r>
              <a:rPr lang="en-US" sz="1200" dirty="0" err="1"/>
              <a:t>notLarger</a:t>
            </a:r>
            <a:r>
              <a:rPr lang="en-US" sz="1200" dirty="0"/>
              <a:t>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        </a:t>
            </a:r>
            <a:r>
              <a:rPr lang="en-US" sz="1200" dirty="0" err="1"/>
              <a:t>sortedList.add</a:t>
            </a:r>
            <a:r>
              <a:rPr lang="en-US" sz="1200" dirty="0"/>
              <a:t>( pivot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	    return </a:t>
            </a:r>
            <a:r>
              <a:rPr lang="en-US" sz="1200" dirty="0" err="1"/>
              <a:t>sortedList.addAll</a:t>
            </a:r>
            <a:r>
              <a:rPr lang="en-US" sz="1200" dirty="0"/>
              <a:t>( </a:t>
            </a:r>
            <a:r>
              <a:rPr lang="en-US" sz="1200" dirty="0">
                <a:solidFill>
                  <a:srgbClr val="990000"/>
                </a:solidFill>
              </a:rPr>
              <a:t>quicksort</a:t>
            </a:r>
            <a:r>
              <a:rPr lang="en-US" sz="1200" dirty="0"/>
              <a:t>( larger ) 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0B1AA6-AFDD-4E7A-9847-2E7F3121258C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36717</TotalTime>
  <Words>1504</Words>
  <Application>Microsoft Macintosh PowerPoint</Application>
  <PresentationFormat>On-screen Show (4:3)</PresentationFormat>
  <Paragraphs>349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Recursive Algorithms:  Selected Exercises</vt:lpstr>
      <vt:lpstr>Exercise 30</vt:lpstr>
      <vt:lpstr>Exercise 30 Solution</vt:lpstr>
      <vt:lpstr>PowerPoint Presentation</vt:lpstr>
      <vt:lpstr>Exercise 30 continued</vt:lpstr>
      <vt:lpstr>Exercise 40</vt:lpstr>
      <vt:lpstr>Exercise 40 continued</vt:lpstr>
      <vt:lpstr>Exercise 50</vt:lpstr>
      <vt:lpstr>50 continued</vt:lpstr>
      <vt:lpstr>Quicksort in Haskell</vt:lpstr>
      <vt:lpstr>PowerPoint Presentation</vt:lpstr>
      <vt:lpstr>Gray Codes</vt:lpstr>
      <vt:lpstr>Gray Codes &amp; the N-Cube</vt:lpstr>
      <vt:lpstr>PowerPoint Presentation</vt:lpstr>
      <vt:lpstr>RGB Colors</vt:lpstr>
      <vt:lpstr>PowerPoint Presentation</vt:lpstr>
      <vt:lpstr>Enumerate a Cyclic Gray Code</vt:lpstr>
      <vt:lpstr>PowerPoint Presentation</vt:lpstr>
      <vt:lpstr>End</vt:lpstr>
      <vt:lpstr>Exercise 10</vt:lpstr>
      <vt:lpstr>10 continued</vt:lpstr>
      <vt:lpstr>Exercise 20</vt:lpstr>
      <vt:lpstr>PowerPoint Presentation</vt:lpstr>
      <vt:lpstr>Confining ourselves to 22-levels of red &amp; blue . . . A 2 X 22 Mesh</vt:lpstr>
      <vt:lpstr>PowerPoint Presentation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1343</cp:revision>
  <dcterms:created xsi:type="dcterms:W3CDTF">2001-03-22T17:43:43Z</dcterms:created>
  <dcterms:modified xsi:type="dcterms:W3CDTF">2016-08-24T18:55:33Z</dcterms:modified>
</cp:coreProperties>
</file>