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67" r:id="rId4"/>
    <p:sldId id="261" r:id="rId5"/>
    <p:sldId id="262" r:id="rId6"/>
    <p:sldId id="279" r:id="rId7"/>
    <p:sldId id="263" r:id="rId8"/>
    <p:sldId id="264" r:id="rId9"/>
    <p:sldId id="271" r:id="rId10"/>
    <p:sldId id="268" r:id="rId11"/>
    <p:sldId id="269" r:id="rId12"/>
    <p:sldId id="277" r:id="rId13"/>
    <p:sldId id="278" r:id="rId14"/>
    <p:sldId id="265" r:id="rId15"/>
    <p:sldId id="270" r:id="rId16"/>
    <p:sldId id="276" r:id="rId17"/>
    <p:sldId id="272" r:id="rId18"/>
    <p:sldId id="273" r:id="rId19"/>
    <p:sldId id="26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CCECFF"/>
    <a:srgbClr val="CCFFCC"/>
    <a:srgbClr val="000099"/>
    <a:srgbClr val="CCCCFF"/>
    <a:srgbClr val="A80000"/>
    <a:srgbClr val="007F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>
        <p:scale>
          <a:sx n="118" d="100"/>
          <a:sy n="118" d="100"/>
        </p:scale>
        <p:origin x="-1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BE1CBB-8766-4084-AD8F-4C8430635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2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35FBF38-3E98-4F6F-A799-19F88A66F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F3A2-820D-4147-8EF6-89DE9351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6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C48E-35BA-48DE-A553-B2217947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2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9A89-164C-4B74-A02F-17DD3D312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2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C715-E24B-477A-8BCF-D5E9FC8B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52C2-8164-4A39-BC1A-700632ADB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1986-82F1-4621-96C5-953A85F68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A80A-E1A8-4203-BBE8-974A39C7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4174-E7C1-43D9-8E68-D6F37D67F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B598F-02F3-4466-AAF2-538EB104E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51A46-A7CE-43D5-8D59-B020D09D4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50B10-61F9-4C69-B5C3-183E9153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9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7ED658-CE24-47E5-B57C-68D9B860E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Algorithms: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848600" cy="17526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660066"/>
                </a:solidFill>
              </a:rPr>
              <a:t>Goals</a:t>
            </a:r>
            <a:r>
              <a:rPr lang="en-US" sz="2400" dirty="0" smtClean="0"/>
              <a:t>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ntroduce </a:t>
            </a:r>
            <a:r>
              <a:rPr lang="en-US" sz="2400" dirty="0"/>
              <a:t>the concept </a:t>
            </a:r>
            <a:r>
              <a:rPr lang="en-US" sz="2400" dirty="0" smtClean="0"/>
              <a:t>&amp; basic </a:t>
            </a:r>
            <a:r>
              <a:rPr lang="en-US" sz="2400" dirty="0"/>
              <a:t>properties of an algorithm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B0D14C-9242-4867-A1A3-0F3D58FE4B68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There are non-computable functions </a:t>
            </a: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i="1" dirty="0" smtClean="0">
                <a:solidFill>
                  <a:schemeClr val="tx1"/>
                </a:solidFill>
              </a:rPr>
              <a:t>non-constructive</a:t>
            </a:r>
            <a:r>
              <a:rPr lang="en-US" sz="3200" dirty="0" smtClean="0">
                <a:solidFill>
                  <a:schemeClr val="tx1"/>
                </a:solidFill>
              </a:rPr>
              <a:t> proof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The description of an algorithm is finite.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An algorithm can be encoded as a program: a sequence of characters.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Each character is an 8-bit code.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Each algorithm can be encoded as a finite </a:t>
            </a:r>
            <a:r>
              <a:rPr lang="en-US" sz="2400" dirty="0" smtClean="0">
                <a:solidFill>
                  <a:srgbClr val="7F0000"/>
                </a:solidFill>
              </a:rPr>
              <a:t>bit string, b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Interpret </a:t>
            </a:r>
            <a:r>
              <a:rPr lang="en-US" sz="2400" dirty="0" smtClean="0">
                <a:solidFill>
                  <a:srgbClr val="800000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b="1" dirty="0" smtClean="0">
                <a:solidFill>
                  <a:srgbClr val="800000"/>
                </a:solidFill>
              </a:rPr>
              <a:t>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50CE71-271E-4A70-9416-863A63A46F43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1054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None/>
            </a:pPr>
            <a:r>
              <a:rPr lang="en-US" sz="2400" dirty="0" smtClean="0"/>
              <a:t>6. </a:t>
            </a:r>
            <a:r>
              <a:rPr lang="en-US" sz="2400" dirty="0"/>
              <a:t>The cardinality of the </a:t>
            </a:r>
            <a:r>
              <a:rPr lang="en-US" sz="2400" dirty="0">
                <a:solidFill>
                  <a:srgbClr val="7F0000"/>
                </a:solidFill>
              </a:rPr>
              <a:t>set of algorithms</a:t>
            </a:r>
            <a:r>
              <a:rPr lang="en-US" sz="2400" dirty="0"/>
              <a:t> is no greater than </a:t>
            </a:r>
            <a:r>
              <a:rPr lang="en-US" sz="2400" dirty="0">
                <a:solidFill>
                  <a:srgbClr val="7F0000"/>
                </a:solidFill>
              </a:rPr>
              <a:t>| </a:t>
            </a:r>
            <a:r>
              <a:rPr lang="en-US" sz="2400" b="1" dirty="0">
                <a:solidFill>
                  <a:srgbClr val="7F0000"/>
                </a:solidFill>
              </a:rPr>
              <a:t>N </a:t>
            </a:r>
            <a:r>
              <a:rPr lang="en-US" sz="2400" dirty="0">
                <a:solidFill>
                  <a:srgbClr val="7F0000"/>
                </a:solidFill>
              </a:rPr>
              <a:t>|.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7. Let </a:t>
            </a:r>
            <a:r>
              <a:rPr lang="en-US" sz="2400" dirty="0"/>
              <a:t>F = {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/>
              <a:t> |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baseline="-250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is the characteristic function of S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 </a:t>
            </a:r>
            <a:r>
              <a:rPr lang="en-US" sz="2400" b="1" dirty="0"/>
              <a:t>N</a:t>
            </a:r>
            <a:r>
              <a:rPr lang="en-US" sz="2400" dirty="0"/>
              <a:t> }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8. </a:t>
            </a:r>
            <a:r>
              <a:rPr lang="en-US" sz="2400" dirty="0"/>
              <a:t>| F | = | P( </a:t>
            </a:r>
            <a:r>
              <a:rPr lang="en-US" sz="2400" b="1" dirty="0"/>
              <a:t>N</a:t>
            </a:r>
            <a:r>
              <a:rPr lang="en-US" sz="2400" dirty="0"/>
              <a:t> ) |.</a:t>
            </a:r>
            <a:endParaRPr lang="en-US" sz="2400" dirty="0">
              <a:solidFill>
                <a:srgbClr val="7F0000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9. A theorem of set theory: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</a:t>
            </a:r>
            <a:r>
              <a:rPr lang="en-US" sz="2400" dirty="0">
                <a:solidFill>
                  <a:srgbClr val="7F0000"/>
                </a:solidFill>
              </a:rPr>
              <a:t>S | P( S ) | &gt; | S |.</a:t>
            </a:r>
            <a:r>
              <a:rPr lang="en-US" sz="2400" dirty="0"/>
              <a:t> 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10. </a:t>
            </a:r>
            <a:r>
              <a:rPr lang="en-US" sz="2400" dirty="0">
                <a:solidFill>
                  <a:srgbClr val="7F0000"/>
                </a:solidFill>
              </a:rPr>
              <a:t>| F</a:t>
            </a:r>
            <a:r>
              <a:rPr lang="en-US" sz="2400" b="1" dirty="0">
                <a:solidFill>
                  <a:srgbClr val="7F0000"/>
                </a:solidFill>
              </a:rPr>
              <a:t> </a:t>
            </a:r>
            <a:r>
              <a:rPr lang="en-US" sz="2400" dirty="0">
                <a:solidFill>
                  <a:srgbClr val="7F0000"/>
                </a:solidFill>
              </a:rPr>
              <a:t>| = | P( </a:t>
            </a:r>
            <a:r>
              <a:rPr lang="en-US" sz="2400" b="1" dirty="0">
                <a:solidFill>
                  <a:srgbClr val="7F0000"/>
                </a:solidFill>
              </a:rPr>
              <a:t>N </a:t>
            </a:r>
            <a:r>
              <a:rPr lang="en-US" sz="2400" dirty="0">
                <a:solidFill>
                  <a:srgbClr val="7F0000"/>
                </a:solidFill>
              </a:rPr>
              <a:t>) | &gt; | </a:t>
            </a:r>
            <a:r>
              <a:rPr lang="en-US" sz="2400" b="1" dirty="0">
                <a:solidFill>
                  <a:srgbClr val="7F0000"/>
                </a:solidFill>
              </a:rPr>
              <a:t>N </a:t>
            </a:r>
            <a:r>
              <a:rPr lang="en-US" sz="2400" dirty="0">
                <a:solidFill>
                  <a:srgbClr val="7F0000"/>
                </a:solidFill>
              </a:rPr>
              <a:t>|</a:t>
            </a:r>
            <a:r>
              <a:rPr lang="en-US" sz="2400" dirty="0"/>
              <a:t>: There are more Boolean functions over </a:t>
            </a:r>
            <a:r>
              <a:rPr lang="en-US" sz="2400" b="1" dirty="0"/>
              <a:t>N</a:t>
            </a:r>
            <a:r>
              <a:rPr lang="en-US" sz="2400" dirty="0"/>
              <a:t> than algorithms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BD0CE9-3970-4A79-B253-E050706C274F}" type="slidenum">
              <a:rPr lang="en-US" sz="1400"/>
              <a:pPr eaLnBrk="1" hangingPunct="1"/>
              <a:t>12</a:t>
            </a:fld>
            <a:endParaRPr 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400" dirty="0" smtClean="0"/>
              <a:t>Let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be the characteristic function for </a:t>
            </a:r>
            <a:r>
              <a:rPr lang="en-US" sz="2400" dirty="0"/>
              <a:t>S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 </a:t>
            </a:r>
            <a:r>
              <a:rPr lang="en-US" sz="2400" b="1" dirty="0" smtClean="0"/>
              <a:t>N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 smtClean="0"/>
          </a:p>
          <a:p>
            <a:pPr eaLnBrk="1" hangingPunct="1">
              <a:lnSpc>
                <a:spcPct val="200000"/>
              </a:lnSpc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 </a:t>
            </a:r>
            <a:r>
              <a:rPr lang="en-US" sz="2400" dirty="0" smtClean="0">
                <a:sym typeface="Symbol" pitchFamily="18" charset="2"/>
              </a:rPr>
              <a:t>or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u="sng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is finite,</a:t>
            </a:r>
            <a:r>
              <a:rPr lang="en-US" sz="2400" dirty="0" smtClean="0"/>
              <a:t> is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 computable (i.e., has an algorithm)</a:t>
            </a:r>
            <a:r>
              <a:rPr lang="en-US" sz="2400" dirty="0" smtClean="0">
                <a:sym typeface="Symbol" pitchFamily="18" charset="2"/>
              </a:rPr>
              <a:t>?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not</a:t>
            </a:r>
            <a:r>
              <a:rPr lang="en-US" sz="2400" dirty="0" smtClean="0">
                <a:sym typeface="Symbol" pitchFamily="18" charset="2"/>
              </a:rPr>
              <a:t> computable,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 </a:t>
            </a:r>
            <a:r>
              <a:rPr lang="en-US" sz="2400" dirty="0" smtClean="0">
                <a:sym typeface="Symbol" pitchFamily="18" charset="2"/>
              </a:rPr>
              <a:t>and </a:t>
            </a:r>
            <a:r>
              <a:rPr lang="en-US" sz="2400" u="sng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are infinite.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dirty="0">
                <a:solidFill>
                  <a:srgbClr val="7F0000"/>
                </a:solidFill>
                <a:sym typeface="Symbol" pitchFamily="18" charset="2"/>
              </a:rPr>
              <a:t>S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u="sng" dirty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are </a:t>
            </a:r>
            <a:r>
              <a:rPr lang="en-US" sz="2400" dirty="0" smtClean="0">
                <a:sym typeface="Symbol" pitchFamily="18" charset="2"/>
              </a:rPr>
              <a:t>infinite, is</a:t>
            </a:r>
            <a:r>
              <a:rPr lang="en-US" sz="2400" dirty="0" smtClean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not computable? 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400" dirty="0" smtClean="0">
                <a:solidFill>
                  <a:srgbClr val="00007F"/>
                </a:solidFill>
              </a:rPr>
              <a:t>Let S = set of prime numbers. Is</a:t>
            </a:r>
            <a:r>
              <a:rPr lang="en-US" sz="2400" i="1" dirty="0" smtClean="0">
                <a:solidFill>
                  <a:srgbClr val="7F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ym typeface="Symbol" pitchFamily="18" charset="2"/>
              </a:rPr>
              <a:t> computable?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baseline="-25000" dirty="0" err="1">
                <a:solidFill>
                  <a:srgbClr val="800000"/>
                </a:solidFill>
              </a:rPr>
              <a:t>S</a:t>
            </a:r>
            <a:r>
              <a:rPr lang="en-US" sz="2400" dirty="0"/>
              <a:t> 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computable, neither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 </a:t>
            </a:r>
            <a:r>
              <a:rPr lang="en-US" sz="2400" dirty="0" smtClean="0">
                <a:sym typeface="Symbol" pitchFamily="18" charset="2"/>
              </a:rPr>
              <a:t>nor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i="1" u="sng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have </a:t>
            </a:r>
            <a:r>
              <a:rPr lang="en-US" sz="2400" dirty="0">
                <a:sym typeface="Symbol" pitchFamily="18" charset="2"/>
              </a:rPr>
              <a:t>an </a:t>
            </a:r>
            <a:r>
              <a:rPr lang="en-US" sz="2400" i="1" dirty="0">
                <a:solidFill>
                  <a:srgbClr val="7F0000"/>
                </a:solidFill>
                <a:sym typeface="Symbol" pitchFamily="18" charset="2"/>
              </a:rPr>
              <a:t>algorithm</a:t>
            </a:r>
            <a:r>
              <a:rPr lang="en-US" sz="2400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for testing </a:t>
            </a:r>
            <a:r>
              <a:rPr lang="en-US" sz="2400" dirty="0">
                <a:sym typeface="Symbol" pitchFamily="18" charset="2"/>
              </a:rPr>
              <a:t>membership: Both sets lack an “effective description” that is </a:t>
            </a:r>
            <a:r>
              <a:rPr lang="en-US" sz="2400" i="1" dirty="0">
                <a:solidFill>
                  <a:srgbClr val="007F00"/>
                </a:solidFill>
                <a:sym typeface="Symbol" pitchFamily="18" charset="2"/>
              </a:rPr>
              <a:t>finite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007F"/>
                </a:solidFill>
              </a:rPr>
              <a:t>Let </a:t>
            </a:r>
            <a:r>
              <a:rPr lang="en-US" sz="2400" dirty="0" smtClean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7F"/>
                </a:solidFill>
                <a:sym typeface="Symbol" pitchFamily="18" charset="2"/>
              </a:rPr>
              <a:t>be “defined” by an </a:t>
            </a:r>
            <a:r>
              <a:rPr lang="en-US" sz="2400" i="1" dirty="0">
                <a:solidFill>
                  <a:srgbClr val="7F0000"/>
                </a:solidFill>
                <a:sym typeface="Symbol" pitchFamily="18" charset="2"/>
              </a:rPr>
              <a:t>infinite random process </a:t>
            </a:r>
          </a:p>
          <a:p>
            <a:pPr marL="0" indent="0" eaLnBrk="1" hangingPunct="1">
              <a:lnSpc>
                <a:spcPct val="140000"/>
              </a:lnSpc>
              <a:buNone/>
            </a:pPr>
            <a:r>
              <a:rPr lang="en-US" sz="2400" dirty="0">
                <a:solidFill>
                  <a:srgbClr val="00007F"/>
                </a:solidFill>
                <a:sym typeface="Symbol" pitchFamily="18" charset="2"/>
              </a:rPr>
              <a:t>	(e.g., </a:t>
            </a:r>
            <a:r>
              <a:rPr lang="en-US" sz="2400" dirty="0" smtClean="0">
                <a:solidFill>
                  <a:srgbClr val="00007F"/>
                </a:solidFill>
                <a:sym typeface="Symbol" pitchFamily="18" charset="2"/>
              </a:rPr>
              <a:t> n </a:t>
            </a:r>
            <a:r>
              <a:rPr lang="en-US" sz="2400" b="1" dirty="0" smtClean="0">
                <a:solidFill>
                  <a:srgbClr val="80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00007F"/>
                </a:solidFill>
                <a:sym typeface="Symbol" pitchFamily="18" charset="2"/>
              </a:rPr>
              <a:t>S, if  n</a:t>
            </a:r>
            <a:r>
              <a:rPr lang="en-US" sz="2400" baseline="30000" dirty="0" smtClean="0">
                <a:solidFill>
                  <a:srgbClr val="00007F"/>
                </a:solidFill>
                <a:sym typeface="Symbol" pitchFamily="18" charset="2"/>
              </a:rPr>
              <a:t>th</a:t>
            </a:r>
            <a:r>
              <a:rPr lang="en-US" sz="2400" dirty="0" smtClean="0">
                <a:solidFill>
                  <a:srgbClr val="00007F"/>
                </a:solidFill>
                <a:sym typeface="Symbol" pitchFamily="18" charset="2"/>
              </a:rPr>
              <a:t> coin flip is heads)</a:t>
            </a:r>
            <a:r>
              <a:rPr lang="en-US" sz="2400" dirty="0">
                <a:solidFill>
                  <a:srgbClr val="00007F"/>
                </a:solidFill>
                <a:sym typeface="Symbol" pitchFamily="18" charset="2"/>
              </a:rPr>
              <a:t>.</a:t>
            </a:r>
            <a:endParaRPr lang="en-US" sz="2400" dirty="0">
              <a:solidFill>
                <a:srgbClr val="7F0000"/>
              </a:solidFill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007F"/>
                </a:solidFill>
                <a:sym typeface="Symbol" pitchFamily="18" charset="2"/>
              </a:rPr>
              <a:t>Is </a:t>
            </a:r>
            <a:r>
              <a:rPr lang="en-US" sz="2400" dirty="0" err="1" smtClean="0">
                <a:solidFill>
                  <a:srgbClr val="8000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400" baseline="-250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00007F"/>
                </a:solidFill>
                <a:sym typeface="Symbol" pitchFamily="18" charset="2"/>
              </a:rPr>
              <a:t>a </a:t>
            </a:r>
            <a:r>
              <a:rPr lang="en-US" sz="2400" dirty="0">
                <a:solidFill>
                  <a:srgbClr val="00007F"/>
                </a:solidFill>
                <a:sym typeface="Symbol" pitchFamily="18" charset="2"/>
              </a:rPr>
              <a:t>computable function? </a:t>
            </a:r>
            <a:r>
              <a:rPr lang="en-US" sz="2400" dirty="0">
                <a:solidFill>
                  <a:srgbClr val="007F00"/>
                </a:solidFill>
                <a:sym typeface="Symbol" pitchFamily="18" charset="2"/>
              </a:rPr>
              <a:t>(Yes, no, or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maybe</a:t>
            </a:r>
            <a:r>
              <a:rPr lang="en-US" sz="2400" dirty="0">
                <a:solidFill>
                  <a:srgbClr val="007F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AC715-E24B-477A-8BCF-D5E9FC8BB5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5945B2-9089-4506-9B8C-849B12538FA5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Halting Problem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pPr marL="533400" indent="-5334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Input</a:t>
            </a:r>
            <a:r>
              <a:rPr lang="en-US" sz="2400" dirty="0" smtClean="0"/>
              <a:t>: A program,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, &amp; an input, </a:t>
            </a:r>
            <a:r>
              <a:rPr lang="en-US" sz="2400" dirty="0" smtClean="0">
                <a:solidFill>
                  <a:srgbClr val="7F0000"/>
                </a:solidFill>
              </a:rPr>
              <a:t>I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Problem</a:t>
            </a:r>
            <a:r>
              <a:rPr lang="en-US" sz="2400" dirty="0" smtClean="0"/>
              <a:t>: Does program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 halt on input </a:t>
            </a:r>
            <a:r>
              <a:rPr lang="en-US" sz="2400" dirty="0" smtClean="0">
                <a:solidFill>
                  <a:srgbClr val="7F0000"/>
                </a:solidFill>
              </a:rPr>
              <a:t>I</a:t>
            </a:r>
            <a:r>
              <a:rPr lang="en-US" sz="2400" dirty="0" smtClean="0"/>
              <a:t>?</a:t>
            </a:r>
          </a:p>
          <a:p>
            <a:pPr marL="533400" indent="-5334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/>
              <a:t>Alan Turing showed that </a:t>
            </a:r>
            <a:r>
              <a:rPr lang="en-US" sz="2400" dirty="0" smtClean="0">
                <a:solidFill>
                  <a:srgbClr val="7F0000"/>
                </a:solidFill>
              </a:rPr>
              <a:t>there is no computer program</a:t>
            </a:r>
            <a:r>
              <a:rPr lang="en-US" sz="2400" dirty="0" smtClean="0"/>
              <a:t> that solves </a:t>
            </a:r>
            <a:r>
              <a:rPr lang="en-US" sz="2400" i="1" dirty="0" smtClean="0">
                <a:solidFill>
                  <a:srgbClr val="7F0000"/>
                </a:solidFill>
              </a:rPr>
              <a:t>this</a:t>
            </a:r>
            <a:r>
              <a:rPr lang="en-US" sz="2400" dirty="0" smtClean="0"/>
              <a:t> problem.</a:t>
            </a:r>
          </a:p>
          <a:p>
            <a:pPr marL="533400" indent="-5334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Proof sketch</a:t>
            </a:r>
            <a:r>
              <a:rPr lang="en-US" sz="2400" dirty="0" smtClean="0"/>
              <a:t> (by contradiction):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400" i="1" dirty="0" smtClean="0"/>
              <a:t>Assume there exists a program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halts( P, I ):</a:t>
            </a:r>
            <a:r>
              <a:rPr lang="en-US" sz="2400" dirty="0" smtClean="0"/>
              <a:t> </a:t>
            </a:r>
          </a:p>
          <a:p>
            <a:pPr marL="914400" lvl="1" indent="-457200" eaLnBrk="1" hangingPunct="1">
              <a:lnSpc>
                <a:spcPct val="14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halts( P, I ) { </a:t>
            </a:r>
            <a:r>
              <a:rPr lang="en-US" sz="2000" dirty="0" smtClean="0">
                <a:solidFill>
                  <a:srgbClr val="7F0000"/>
                </a:solidFill>
              </a:rPr>
              <a:t>return true if and only if </a:t>
            </a:r>
            <a:r>
              <a:rPr lang="en-US" sz="2000" dirty="0" smtClean="0">
                <a:solidFill>
                  <a:srgbClr val="00007F"/>
                </a:solidFill>
              </a:rPr>
              <a:t>P halts on </a:t>
            </a:r>
            <a:r>
              <a:rPr lang="en-US" sz="2000" dirty="0" smtClean="0">
                <a:solidFill>
                  <a:srgbClr val="00007F"/>
                </a:solidFill>
              </a:rPr>
              <a:t>I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}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400" dirty="0" smtClean="0"/>
              <a:t>Program </a:t>
            </a:r>
            <a:r>
              <a:rPr lang="en-US" sz="2400" dirty="0" smtClean="0">
                <a:solidFill>
                  <a:srgbClr val="7F0000"/>
                </a:solidFill>
              </a:rPr>
              <a:t>kryptonite</a:t>
            </a:r>
            <a:r>
              <a:rPr lang="en-US" sz="2400" dirty="0" smtClean="0"/>
              <a:t> “defeats” program </a:t>
            </a:r>
            <a:r>
              <a:rPr lang="en-US" sz="2400" dirty="0" smtClean="0">
                <a:solidFill>
                  <a:srgbClr val="7F0000"/>
                </a:solidFill>
              </a:rPr>
              <a:t>halts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AB61E5-5F32-4D32-BA51-648D22E33F98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sketch of kryptonite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void kryptonite ( String program 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{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if ( </a:t>
            </a:r>
            <a:r>
              <a:rPr lang="en-US" sz="2400" dirty="0" smtClean="0">
                <a:solidFill>
                  <a:srgbClr val="7F0000"/>
                </a:solidFill>
              </a:rPr>
              <a:t>halts ( program, program )</a:t>
            </a:r>
            <a:r>
              <a:rPr lang="en-US" sz="2400" dirty="0" smtClean="0"/>
              <a:t> 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{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while ( true ) {}  </a:t>
            </a:r>
            <a:r>
              <a:rPr lang="en-US" sz="2400" dirty="0" smtClean="0">
                <a:solidFill>
                  <a:srgbClr val="007F00"/>
                </a:solidFill>
              </a:rPr>
              <a:t>// never halt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}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return;  </a:t>
            </a:r>
            <a:r>
              <a:rPr lang="en-US" sz="2400" dirty="0">
                <a:solidFill>
                  <a:srgbClr val="007F00"/>
                </a:solidFill>
              </a:rPr>
              <a:t>// </a:t>
            </a:r>
            <a:r>
              <a:rPr lang="en-US" sz="2400" dirty="0" smtClean="0">
                <a:solidFill>
                  <a:srgbClr val="007F00"/>
                </a:solidFill>
              </a:rPr>
              <a:t>halt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}</a:t>
            </a: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Does </a:t>
            </a:r>
            <a:r>
              <a:rPr lang="en-US" sz="2400" dirty="0" smtClean="0"/>
              <a:t>kryptonite( kryptonite ) </a:t>
            </a:r>
            <a:r>
              <a:rPr lang="en-US" sz="2400" dirty="0" smtClean="0">
                <a:solidFill>
                  <a:srgbClr val="7F0000"/>
                </a:solidFill>
              </a:rPr>
              <a:t>return (i.e., “halt”)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682010-A7FB-412D-A301-470CA8DADB97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of Lecture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519837-D5B0-407E-A77E-5A7F8A58E524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Faster algorithm for expPositive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1600" smtClean="0"/>
              <a:t>double expPositive( double x, int n )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{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     double x2n = 1.0, factor = x;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     while ( n &gt; 0 )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{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	if ( n % 2 == 1 )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		x2n *= factor;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	n /= 2;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	factor *= factor;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	}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     return x2n;</a:t>
            </a:r>
          </a:p>
          <a:p>
            <a:pPr lvl="1" eaLnBrk="1" hangingPunct="1">
              <a:buFontTx/>
              <a:buNone/>
            </a:pPr>
            <a:r>
              <a:rPr lang="en-US" sz="1600" smtClean="0"/>
              <a:t> }</a:t>
            </a:r>
          </a:p>
          <a:p>
            <a:pPr lvl="1" eaLnBrk="1" hangingPunct="1">
              <a:buFontTx/>
              <a:buNone/>
            </a:pPr>
            <a:endParaRPr lang="en-US" sz="1600" smtClean="0"/>
          </a:p>
          <a:p>
            <a:pPr lvl="1" eaLnBrk="1" hangingPunct="1">
              <a:buFontTx/>
              <a:buNone/>
            </a:pPr>
            <a:r>
              <a:rPr lang="en-US" sz="1600" smtClean="0"/>
              <a:t>Evaluate the algorithm for </a:t>
            </a:r>
            <a:r>
              <a:rPr lang="en-US" sz="1600" smtClean="0">
                <a:solidFill>
                  <a:srgbClr val="A80000"/>
                </a:solidFill>
              </a:rPr>
              <a:t>n = 21</a:t>
            </a:r>
            <a:r>
              <a:rPr lang="en-US" sz="1600" smtClean="0"/>
              <a:t> and </a:t>
            </a:r>
            <a:r>
              <a:rPr lang="en-US" sz="1600" smtClean="0">
                <a:solidFill>
                  <a:srgbClr val="A80000"/>
                </a:solidFill>
              </a:rPr>
              <a:t>x = 2.0</a:t>
            </a:r>
            <a:r>
              <a:rPr lang="en-US" sz="1600" smtClean="0"/>
              <a:t>.</a:t>
            </a:r>
          </a:p>
          <a:p>
            <a:pPr lvl="1" eaLnBrk="1" hangingPunct="1">
              <a:buFontTx/>
              <a:buNone/>
            </a:pPr>
            <a:r>
              <a:rPr lang="en-US" sz="1600" smtClean="0">
                <a:solidFill>
                  <a:srgbClr val="A80000"/>
                </a:solidFill>
              </a:rPr>
              <a:t>How many times is the </a:t>
            </a:r>
            <a:r>
              <a:rPr lang="en-US" sz="1600" smtClean="0">
                <a:solidFill>
                  <a:srgbClr val="000099"/>
                </a:solidFill>
              </a:rPr>
              <a:t>while</a:t>
            </a:r>
            <a:r>
              <a:rPr lang="en-US" sz="1600" smtClean="0">
                <a:solidFill>
                  <a:srgbClr val="A80000"/>
                </a:solidFill>
              </a:rPr>
              <a:t> loop executed in expPositive, as a function of </a:t>
            </a:r>
            <a:r>
              <a:rPr lang="en-US" sz="1600" smtClean="0">
                <a:solidFill>
                  <a:srgbClr val="000099"/>
                </a:solidFill>
              </a:rPr>
              <a:t>n</a:t>
            </a:r>
            <a:r>
              <a:rPr lang="en-US" sz="1600" smtClean="0">
                <a:solidFill>
                  <a:srgbClr val="A8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032F12-99E9-4F7C-AA14-FD411E0210B4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Recursive version of faster algorithm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double expPositive( double x, int n 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	if ( n == 0 ) return 1.0;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	double factor = expPositive( x*x, n/2 );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	return ( n % 2 == 0 ) ? factor : x * factor;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 }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		Evaluate </a:t>
            </a:r>
            <a:r>
              <a:rPr lang="en-US" sz="2000" smtClean="0">
                <a:solidFill>
                  <a:srgbClr val="A80000"/>
                </a:solidFill>
              </a:rPr>
              <a:t>expPositive( 2.0, 21 )</a:t>
            </a:r>
            <a:r>
              <a:rPr lang="en-US" sz="2000" smtClean="0"/>
              <a:t>.</a:t>
            </a:r>
          </a:p>
          <a:p>
            <a:pPr lvl="2" eaLnBrk="1" hangingPunct="1">
              <a:lnSpc>
                <a:spcPct val="120000"/>
              </a:lnSpc>
              <a:buFontTx/>
              <a:buNone/>
            </a:pPr>
            <a:r>
              <a:rPr lang="en-US" sz="2000" smtClean="0">
                <a:solidFill>
                  <a:srgbClr val="A80000"/>
                </a:solidFill>
              </a:rPr>
              <a:t>How many times is expPositive </a:t>
            </a:r>
            <a:r>
              <a:rPr lang="en-US" sz="2000" smtClean="0">
                <a:solidFill>
                  <a:srgbClr val="000099"/>
                </a:solidFill>
              </a:rPr>
              <a:t>invoked</a:t>
            </a:r>
            <a:r>
              <a:rPr lang="en-US" sz="2000" smtClean="0">
                <a:solidFill>
                  <a:srgbClr val="A80000"/>
                </a:solidFill>
              </a:rPr>
              <a:t>, as a function of </a:t>
            </a:r>
            <a:r>
              <a:rPr lang="en-US" sz="2000" smtClean="0">
                <a:solidFill>
                  <a:srgbClr val="000099"/>
                </a:solidFill>
              </a:rPr>
              <a:t>n</a:t>
            </a:r>
            <a:r>
              <a:rPr lang="en-US" sz="2000" smtClean="0">
                <a:solidFill>
                  <a:srgbClr val="A8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6D3077-25B6-4AAF-B493-16502ADB034B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an Algorithm: I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Input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Output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Definiteness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Its steps are defined precisely.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Correctness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Finiteness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For all inputs, it has finitely many steps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Effectiveness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It is possible to perform each step in finite time.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Generality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It works on all inputs of the desired form.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FA7D36-30DB-497A-AAFB-BC4D7957CA61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7F0000"/>
                </a:solidFill>
              </a:rPr>
              <a:t>finite</a:t>
            </a:r>
            <a:r>
              <a:rPr lang="en-US" sz="2400" smtClean="0"/>
              <a:t> sequence of finite, precise instructions for performing a computation or for solving a problem.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620076-F617-4E86-BADC-2E0C6F1C12B8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an Algorithm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Input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Its input is from a specified set, I.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Output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Its output is from a specified set, O.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Effective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Its steps are defined precisely and can be done.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Finite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sz="2000" b="1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 </a:t>
            </a:r>
            <a:r>
              <a:rPr lang="en-US" sz="2000" dirty="0" smtClean="0"/>
              <a:t>I, finitely many steps are executed, each taking finite time.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Correct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sz="2000" b="1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 </a:t>
            </a:r>
            <a:r>
              <a:rPr lang="en-US" sz="2000" dirty="0" smtClean="0"/>
              <a:t>I, the output is correct.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FEC913-C681-4E9D-B00A-9D62961782D9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6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419600"/>
          </a:xfrm>
        </p:spPr>
        <p:txBody>
          <a:bodyPr/>
          <a:lstStyle/>
          <a:p>
            <a:pPr eaLnBrk="1" hangingPunct="1">
              <a:lnSpc>
                <a:spcPct val="210000"/>
              </a:lnSpc>
              <a:buFontTx/>
              <a:buNone/>
            </a:pPr>
            <a:r>
              <a:rPr lang="en-US" sz="2400" dirty="0" smtClean="0"/>
              <a:t>Give an algorithm with:</a:t>
            </a:r>
          </a:p>
          <a:p>
            <a:pPr lvl="1" eaLnBrk="1" hangingPunct="1">
              <a:lnSpc>
                <a:spcPct val="210000"/>
              </a:lnSpc>
            </a:pPr>
            <a:r>
              <a:rPr lang="en-US" sz="2400" dirty="0" smtClean="0"/>
              <a:t>Input: </a:t>
            </a:r>
            <a:r>
              <a:rPr lang="en-US" sz="2400" dirty="0" smtClean="0">
                <a:solidFill>
                  <a:srgbClr val="7F0000"/>
                </a:solidFill>
              </a:rPr>
              <a:t>List&lt;Integer&gt; </a:t>
            </a:r>
            <a:r>
              <a:rPr lang="en-US" sz="2400" dirty="0" err="1" smtClean="0">
                <a:solidFill>
                  <a:srgbClr val="7F0000"/>
                </a:solidFill>
              </a:rPr>
              <a:t>iList</a:t>
            </a:r>
            <a:r>
              <a:rPr lang="en-US" sz="2400" dirty="0" smtClean="0"/>
              <a:t>;     </a:t>
            </a:r>
            <a:endParaRPr lang="en-US" sz="2400" dirty="0" smtClean="0">
              <a:solidFill>
                <a:srgbClr val="007F00"/>
              </a:solidFill>
            </a:endParaRPr>
          </a:p>
          <a:p>
            <a:pPr lvl="1" eaLnBrk="1" hangingPunct="1">
              <a:lnSpc>
                <a:spcPct val="210000"/>
              </a:lnSpc>
            </a:pPr>
            <a:r>
              <a:rPr lang="en-US" sz="2400" dirty="0" smtClean="0"/>
              <a:t>Output: </a:t>
            </a:r>
            <a:r>
              <a:rPr lang="en-US" sz="2400" dirty="0" err="1" smtClean="0">
                <a:solidFill>
                  <a:srgbClr val="7F0000"/>
                </a:solidFill>
              </a:rPr>
              <a:t>int</a:t>
            </a:r>
            <a:r>
              <a:rPr lang="en-US" sz="2400" dirty="0" smtClean="0">
                <a:solidFill>
                  <a:srgbClr val="7F0000"/>
                </a:solidFill>
              </a:rPr>
              <a:t> n</a:t>
            </a:r>
            <a:r>
              <a:rPr lang="en-US" sz="2400" dirty="0" smtClean="0"/>
              <a:t>;  </a:t>
            </a:r>
          </a:p>
          <a:p>
            <a:pPr lvl="2" eaLnBrk="1" hangingPunct="1">
              <a:lnSpc>
                <a:spcPct val="210000"/>
              </a:lnSpc>
              <a:buFontTx/>
              <a:buNone/>
            </a:pPr>
            <a:r>
              <a:rPr lang="en-US" dirty="0" smtClean="0"/>
              <a:t>where </a:t>
            </a:r>
            <a:r>
              <a:rPr lang="en-US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 is the # of negative integers in </a:t>
            </a:r>
            <a:r>
              <a:rPr lang="en-US" dirty="0" err="1" smtClean="0">
                <a:solidFill>
                  <a:srgbClr val="7F0000"/>
                </a:solidFill>
              </a:rPr>
              <a:t>iList</a:t>
            </a:r>
            <a:endParaRPr lang="en-US" dirty="0" smtClean="0">
              <a:solidFill>
                <a:srgbClr val="7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E280DB-22EB-464F-B17C-96CA0980B462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6 Solution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int numNegatives( List&lt;Integer&gt; iList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   </a:t>
            </a:r>
            <a:r>
              <a:rPr lang="en-US" sz="2400" smtClean="0">
                <a:solidFill>
                  <a:srgbClr val="7F0000"/>
                </a:solidFill>
              </a:rPr>
              <a:t>assert iList != null;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int n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for ( Integer i : iList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   if ( i &lt; 0 )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       n++;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return n;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007F"/>
                </a:solidFill>
              </a:rPr>
              <a:t>Will </a:t>
            </a:r>
            <a:r>
              <a:rPr lang="en-US" sz="2400" smtClean="0"/>
              <a:t>numNegatives</a:t>
            </a:r>
            <a:r>
              <a:rPr lang="en-US" sz="2400" smtClean="0">
                <a:solidFill>
                  <a:srgbClr val="00007F"/>
                </a:solidFill>
              </a:rPr>
              <a:t> return 0, if iList is empty?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Haskell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nNegatives</a:t>
            </a:r>
            <a:r>
              <a:rPr lang="en-US" sz="2800" dirty="0"/>
              <a:t> </a:t>
            </a:r>
            <a:r>
              <a:rPr lang="en-US" sz="2800" dirty="0" err="1" smtClean="0"/>
              <a:t>iList</a:t>
            </a:r>
            <a:r>
              <a:rPr lang="en-US" sz="2800" dirty="0" smtClean="0"/>
              <a:t> </a:t>
            </a:r>
            <a:r>
              <a:rPr lang="en-US" sz="2800" dirty="0"/>
              <a:t>= length [ m | m &lt;- </a:t>
            </a:r>
            <a:r>
              <a:rPr lang="en-US" sz="2800" dirty="0" err="1" smtClean="0"/>
              <a:t>iList</a:t>
            </a:r>
            <a:r>
              <a:rPr lang="en-US" sz="2800" dirty="0" smtClean="0"/>
              <a:t>, </a:t>
            </a:r>
            <a:r>
              <a:rPr lang="en-US" sz="2800" dirty="0"/>
              <a:t>m &lt; 0 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AC715-E24B-477A-8BCF-D5E9FC8BB5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8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C8E36B-BE3E-4475-8044-6BF4291A2EBB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Give an algorithm with:</a:t>
            </a:r>
          </a:p>
          <a:p>
            <a:pPr marL="914400" lvl="1" indent="-4572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Input: 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solidFill>
                  <a:srgbClr val="7F0000"/>
                </a:solidFill>
              </a:rPr>
              <a:t>int n</a:t>
            </a:r>
            <a:r>
              <a:rPr lang="en-US" smtClean="0"/>
              <a:t>;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solidFill>
                  <a:srgbClr val="7F0000"/>
                </a:solidFill>
              </a:rPr>
              <a:t>double x</a:t>
            </a:r>
            <a:r>
              <a:rPr lang="en-US" smtClean="0">
                <a:solidFill>
                  <a:srgbClr val="00007F"/>
                </a:solidFill>
              </a:rPr>
              <a:t>;</a:t>
            </a:r>
            <a:r>
              <a:rPr lang="en-US" smtClean="0"/>
              <a:t>     </a:t>
            </a:r>
          </a:p>
          <a:p>
            <a:pPr marL="914400" lvl="1" indent="-4572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Output: </a:t>
            </a:r>
            <a:r>
              <a:rPr lang="en-US" sz="2400" smtClean="0">
                <a:solidFill>
                  <a:srgbClr val="7F0000"/>
                </a:solidFill>
              </a:rPr>
              <a:t>double f</a:t>
            </a:r>
            <a:r>
              <a:rPr lang="en-US" sz="2400" smtClean="0"/>
              <a:t>;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None/>
            </a:pPr>
            <a:r>
              <a:rPr lang="en-US" smtClean="0"/>
              <a:t>where </a:t>
            </a:r>
            <a:r>
              <a:rPr lang="en-US" smtClean="0">
                <a:solidFill>
                  <a:srgbClr val="7F0000"/>
                </a:solidFill>
              </a:rPr>
              <a:t>f = x</a:t>
            </a:r>
            <a:r>
              <a:rPr lang="en-US" baseline="30000" smtClean="0">
                <a:solidFill>
                  <a:srgbClr val="7F0000"/>
                </a:solidFill>
              </a:rPr>
              <a:t>n</a:t>
            </a:r>
            <a:r>
              <a:rPr lang="en-US" smtClean="0"/>
              <a:t>.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solidFill>
                  <a:srgbClr val="7F0000"/>
                </a:solidFill>
              </a:rPr>
              <a:t>Hint</a:t>
            </a:r>
            <a:r>
              <a:rPr lang="en-US" smtClean="0"/>
              <a:t>: 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AutoNum type="arabicPeriod"/>
            </a:pPr>
            <a:r>
              <a:rPr lang="en-US" smtClean="0"/>
              <a:t>Give a procedure to compute </a:t>
            </a:r>
            <a:r>
              <a:rPr lang="en-US" smtClean="0">
                <a:solidFill>
                  <a:srgbClr val="7F0000"/>
                </a:solidFill>
              </a:rPr>
              <a:t>x</a:t>
            </a:r>
            <a:r>
              <a:rPr lang="en-US" baseline="30000" smtClean="0">
                <a:solidFill>
                  <a:srgbClr val="7F0000"/>
                </a:solidFill>
              </a:rPr>
              <a:t>n</a:t>
            </a:r>
            <a:r>
              <a:rPr lang="en-US" smtClean="0"/>
              <a:t>, when </a:t>
            </a:r>
            <a:r>
              <a:rPr lang="en-US" smtClean="0">
                <a:solidFill>
                  <a:srgbClr val="7F0000"/>
                </a:solidFill>
              </a:rPr>
              <a:t>n </a:t>
            </a:r>
            <a:r>
              <a:rPr lang="en-US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≥ 0</a:t>
            </a:r>
            <a:r>
              <a:rPr lang="en-US" smtClean="0">
                <a:cs typeface="Arial" charset="0"/>
                <a:sym typeface="Symbol" pitchFamily="18" charset="2"/>
              </a:rPr>
              <a:t>. </a:t>
            </a:r>
          </a:p>
          <a:p>
            <a:pPr marL="1295400" lvl="2" indent="-381000" eaLnBrk="1" hangingPunct="1">
              <a:lnSpc>
                <a:spcPct val="120000"/>
              </a:lnSpc>
              <a:buFontTx/>
              <a:buAutoNum type="arabicPeriod"/>
            </a:pPr>
            <a:r>
              <a:rPr lang="en-US" smtClean="0">
                <a:cs typeface="Arial" charset="0"/>
                <a:sym typeface="Symbol" pitchFamily="18" charset="2"/>
              </a:rPr>
              <a:t>Use it to compute </a:t>
            </a:r>
            <a:r>
              <a:rPr lang="en-US" smtClean="0">
                <a:solidFill>
                  <a:srgbClr val="7F0000"/>
                </a:solidFill>
              </a:rPr>
              <a:t>x</a:t>
            </a:r>
            <a:r>
              <a:rPr lang="en-US" baseline="30000" smtClean="0">
                <a:solidFill>
                  <a:srgbClr val="7F0000"/>
                </a:solidFill>
              </a:rPr>
              <a:t>n</a:t>
            </a:r>
            <a:r>
              <a:rPr lang="en-US" smtClean="0">
                <a:cs typeface="Arial" charset="0"/>
                <a:sym typeface="Symbol" pitchFamily="18" charset="2"/>
              </a:rPr>
              <a:t> for any integer </a:t>
            </a:r>
            <a:r>
              <a:rPr lang="en-US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smtClean="0">
                <a:cs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AF718B-C835-4133-AA1E-86D63D9D4168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 Solution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double x2n( double x, </a:t>
            </a:r>
            <a:r>
              <a:rPr lang="en-US" sz="2000" dirty="0" err="1" smtClean="0"/>
              <a:t>int</a:t>
            </a:r>
            <a:r>
              <a:rPr lang="en-US" sz="2000" dirty="0" smtClean="0"/>
              <a:t> n 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7F0000"/>
                </a:solidFill>
              </a:rPr>
              <a:t>assert n &gt;=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double x2n = 1.0;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for 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n; </a:t>
            </a:r>
            <a:r>
              <a:rPr lang="en-US" sz="2000" dirty="0" err="1" smtClean="0"/>
              <a:t>i</a:t>
            </a:r>
            <a:r>
              <a:rPr lang="en-US" sz="2000" dirty="0" smtClean="0"/>
              <a:t>++ 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x2n *= x;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return x2n;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double x2z( double x, </a:t>
            </a:r>
            <a:r>
              <a:rPr lang="en-US" sz="2000" dirty="0" err="1" smtClean="0"/>
              <a:t>int</a:t>
            </a:r>
            <a:r>
              <a:rPr lang="en-US" sz="2000" dirty="0" smtClean="0"/>
              <a:t> z 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return ( z &gt;= 0 ) ? x2n( x, z ) : 1.0 / x2n( x, </a:t>
            </a:r>
            <a:r>
              <a:rPr lang="en-US" sz="2000" dirty="0" smtClean="0">
                <a:solidFill>
                  <a:srgbClr val="7F0000"/>
                </a:solidFill>
              </a:rPr>
              <a:t>-</a:t>
            </a:r>
            <a:r>
              <a:rPr lang="en-US" sz="2000" dirty="0" smtClean="0"/>
              <a:t>z 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033B0B-354B-494A-A52C-157EF4F8BD9B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Notes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260000"/>
              </a:lnSpc>
            </a:pP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7F0000"/>
                </a:solidFill>
              </a:rPr>
              <a:t>x2n </a:t>
            </a:r>
            <a:r>
              <a:rPr lang="en-US" sz="2400" dirty="0" smtClean="0"/>
              <a:t>a good name?</a:t>
            </a:r>
          </a:p>
          <a:p>
            <a:pPr eaLnBrk="1" hangingPunct="1">
              <a:lnSpc>
                <a:spcPct val="26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x2n</a:t>
            </a:r>
            <a:r>
              <a:rPr lang="en-US" sz="2400" dirty="0" smtClean="0"/>
              <a:t>, as written, ignores the possibility of underflow &amp; overflow.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47655</TotalTime>
  <Words>795</Words>
  <Application>Microsoft Macintosh PowerPoint</Application>
  <PresentationFormat>On-screen Show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Algorithms:  Selected Exercises</vt:lpstr>
      <vt:lpstr>Algorithm</vt:lpstr>
      <vt:lpstr>Properties of an Algorithm</vt:lpstr>
      <vt:lpstr>Exercise 6</vt:lpstr>
      <vt:lpstr>Exercise 6 Solution</vt:lpstr>
      <vt:lpstr>A Haskell solution</vt:lpstr>
      <vt:lpstr>Exercise 10</vt:lpstr>
      <vt:lpstr>Exercise 10 Solution</vt:lpstr>
      <vt:lpstr>Program Notes</vt:lpstr>
      <vt:lpstr>There are non-computable functions A non-constructive proof</vt:lpstr>
      <vt:lpstr>PowerPoint Presentation</vt:lpstr>
      <vt:lpstr>PowerPoint Presentation</vt:lpstr>
      <vt:lpstr>PowerPoint Presentation</vt:lpstr>
      <vt:lpstr>The Halting Problem</vt:lpstr>
      <vt:lpstr>Program sketch of kryptonite</vt:lpstr>
      <vt:lpstr>End of Lecture</vt:lpstr>
      <vt:lpstr>Faster algorithm for expPositive</vt:lpstr>
      <vt:lpstr>Recursive version of faster algorithm</vt:lpstr>
      <vt:lpstr>Properties of an Algorithm: I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1172</cp:revision>
  <dcterms:created xsi:type="dcterms:W3CDTF">2001-03-22T17:43:43Z</dcterms:created>
  <dcterms:modified xsi:type="dcterms:W3CDTF">2016-08-16T20:38:03Z</dcterms:modified>
</cp:coreProperties>
</file>