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1" r:id="rId4"/>
    <p:sldId id="262" r:id="rId5"/>
    <p:sldId id="263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00"/>
    <a:srgbClr val="CCECFF"/>
    <a:srgbClr val="CCFFCC"/>
    <a:srgbClr val="000099"/>
    <a:srgbClr val="CCCCFF"/>
    <a:srgbClr val="A80000"/>
    <a:srgbClr val="C800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2ECCB5-7B28-4738-8800-B0B9D57CE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28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2FBCDF-6089-40FF-B815-C0D6113F4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73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6B03-C1B9-4FD9-A973-29ECDD67C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0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E534B-E31B-422A-A861-CF059A217A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2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5EDD-FDA9-4FDF-A13B-D759A97C8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5AD41-945F-4CE5-998D-444608999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1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9C3AC-101A-49BF-82FC-E1EC121EC1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33A7-6D1E-4AC3-A1C1-0BC0BB6ED5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6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AC37-81B7-42D0-9482-E79A70A68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7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479E3-8EC0-453C-ADE7-45E5471C7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0B32-BB88-466D-A470-D4866D5E5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37BE5-45BC-4827-80FE-1CEC5B4B2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8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C770C-FBE8-4ABE-AEF6-3E2BDCFB5A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9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3B0778-DC68-4135-8B71-F8720CA1B8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The Product Rule:</a:t>
            </a:r>
            <a:br>
              <a:rPr lang="en-US"/>
            </a:br>
            <a:r>
              <a:rPr lang="en-US"/>
              <a:t> Use &amp; Misuse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DC3F-2F36-4718-859F-7BED8268C9EB}" type="slidenum">
              <a:rPr lang="en-US"/>
              <a:pPr/>
              <a:t>2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Product Rule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marL="990600" lvl="1" indent="-533400">
              <a:lnSpc>
                <a:spcPct val="140000"/>
              </a:lnSpc>
              <a:buFontTx/>
              <a:buNone/>
            </a:pPr>
            <a:r>
              <a:rPr lang="en-US"/>
              <a:t>If </a:t>
            </a:r>
          </a:p>
          <a:p>
            <a:pPr marL="1371600" lvl="2" indent="-457200">
              <a:lnSpc>
                <a:spcPct val="140000"/>
              </a:lnSpc>
              <a:buFontTx/>
              <a:buNone/>
            </a:pPr>
            <a:r>
              <a:rPr lang="en-US"/>
              <a:t>a procedure has </a:t>
            </a:r>
          </a:p>
          <a:p>
            <a:pPr marL="1371600" lvl="2" indent="-457200">
              <a:lnSpc>
                <a:spcPct val="140000"/>
              </a:lnSpc>
              <a:buFontTx/>
              <a:buAutoNum type="arabicPeriod"/>
            </a:pPr>
            <a:r>
              <a:rPr lang="en-US"/>
              <a:t>A 1</a:t>
            </a:r>
            <a:r>
              <a:rPr lang="en-US" baseline="30000"/>
              <a:t>st</a:t>
            </a:r>
            <a:r>
              <a:rPr lang="en-US"/>
              <a:t> stage  with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 i="1" baseline="-25000">
                <a:solidFill>
                  <a:schemeClr val="tx1"/>
                </a:solidFill>
              </a:rPr>
              <a:t>1</a:t>
            </a:r>
            <a:r>
              <a:rPr lang="en-US"/>
              <a:t> outcomes </a:t>
            </a:r>
          </a:p>
          <a:p>
            <a:pPr marL="1371600" lvl="2" indent="-457200">
              <a:lnSpc>
                <a:spcPct val="140000"/>
              </a:lnSpc>
              <a:buFontTx/>
              <a:buAutoNum type="arabicPeriod"/>
            </a:pPr>
            <a:r>
              <a:rPr lang="en-US"/>
              <a:t>A 2</a:t>
            </a:r>
            <a:r>
              <a:rPr lang="en-US" baseline="30000"/>
              <a:t>nd</a:t>
            </a:r>
            <a:r>
              <a:rPr lang="en-US"/>
              <a:t> stage with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 i="1" baseline="-25000">
                <a:solidFill>
                  <a:schemeClr val="tx1"/>
                </a:solidFill>
              </a:rPr>
              <a:t>2</a:t>
            </a:r>
            <a:r>
              <a:rPr lang="en-US"/>
              <a:t> outcomes</a:t>
            </a:r>
          </a:p>
          <a:p>
            <a:pPr marL="1371600" lvl="2" indent="-457200">
              <a:lnSpc>
                <a:spcPct val="140000"/>
              </a:lnSpc>
              <a:buFontTx/>
              <a:buNone/>
            </a:pPr>
            <a:r>
              <a:rPr lang="en-US" i="1">
                <a:solidFill>
                  <a:srgbClr val="990000"/>
                </a:solidFill>
              </a:rPr>
              <a:t>and</a:t>
            </a:r>
            <a:r>
              <a:rPr lang="en-US"/>
              <a:t> </a:t>
            </a:r>
            <a:r>
              <a:rPr lang="en-US" i="1">
                <a:solidFill>
                  <a:srgbClr val="006600"/>
                </a:solidFill>
              </a:rPr>
              <a:t>the composite outcomes are </a:t>
            </a:r>
            <a:r>
              <a:rPr lang="en-US" i="1">
                <a:solidFill>
                  <a:srgbClr val="7F0000"/>
                </a:solidFill>
              </a:rPr>
              <a:t>distinct</a:t>
            </a:r>
          </a:p>
          <a:p>
            <a:pPr marL="990600" lvl="1" indent="-533400">
              <a:lnSpc>
                <a:spcPct val="140000"/>
              </a:lnSpc>
              <a:buFontTx/>
              <a:buNone/>
            </a:pPr>
            <a:r>
              <a:rPr lang="en-US"/>
              <a:t>then</a:t>
            </a:r>
          </a:p>
          <a:p>
            <a:pPr marL="1371600" lvl="2" indent="-457200">
              <a:lnSpc>
                <a:spcPct val="140000"/>
              </a:lnSpc>
              <a:buFontTx/>
              <a:buNone/>
            </a:pPr>
            <a:r>
              <a:rPr lang="en-US"/>
              <a:t>The procedure has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 i="1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7F0000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 i="1" baseline="-25000">
                <a:solidFill>
                  <a:schemeClr val="tx1"/>
                </a:solidFill>
              </a:rPr>
              <a:t>2</a:t>
            </a:r>
            <a:r>
              <a:rPr lang="en-US"/>
              <a:t> composite outcomes.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D890-F505-42A3-B629-682E1C523CA3}" type="slidenum">
              <a:rPr lang="en-US"/>
              <a:pPr/>
              <a:t>3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Visualizing the Procedure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648200"/>
          </a:xfrm>
        </p:spPr>
        <p:txBody>
          <a:bodyPr/>
          <a:lstStyle/>
          <a:p>
            <a:pPr lvl="1">
              <a:lnSpc>
                <a:spcPct val="190000"/>
              </a:lnSpc>
            </a:pPr>
            <a:r>
              <a:rPr lang="en-US" sz="2400"/>
              <a:t>The procedure for constructing a composite outcome requires a selection at each stage.</a:t>
            </a:r>
          </a:p>
          <a:p>
            <a:pPr lvl="1">
              <a:lnSpc>
                <a:spcPct val="190000"/>
              </a:lnSpc>
            </a:pPr>
            <a:r>
              <a:rPr lang="en-US" sz="2400"/>
              <a:t>Visualize all invocations of the procedure as a </a:t>
            </a:r>
            <a:r>
              <a:rPr lang="en-US" sz="2400" i="1">
                <a:solidFill>
                  <a:srgbClr val="990000"/>
                </a:solidFill>
              </a:rPr>
              <a:t>tree</a:t>
            </a:r>
            <a:r>
              <a:rPr lang="en-US" sz="2400"/>
              <a:t>.</a:t>
            </a:r>
          </a:p>
          <a:p>
            <a:pPr lvl="2">
              <a:lnSpc>
                <a:spcPct val="190000"/>
              </a:lnSpc>
            </a:pPr>
            <a:r>
              <a:rPr lang="en-US"/>
              <a:t>Each level in the tree corresponds to a stage.</a:t>
            </a:r>
          </a:p>
          <a:p>
            <a:pPr lvl="2">
              <a:lnSpc>
                <a:spcPct val="190000"/>
              </a:lnSpc>
            </a:pPr>
            <a:r>
              <a:rPr lang="en-US"/>
              <a:t>Each leaf in the tree corresponds to a composite outcome: </a:t>
            </a:r>
            <a:r>
              <a:rPr lang="en-US">
                <a:solidFill>
                  <a:srgbClr val="990000"/>
                </a:solidFill>
              </a:rPr>
              <a:t>Each leaf </a:t>
            </a:r>
            <a:r>
              <a:rPr lang="en-US" i="1">
                <a:solidFill>
                  <a:srgbClr val="990000"/>
                </a:solidFill>
              </a:rPr>
              <a:t>must be</a:t>
            </a:r>
            <a:r>
              <a:rPr lang="en-US">
                <a:solidFill>
                  <a:srgbClr val="990000"/>
                </a:solidFill>
              </a:rPr>
              <a:t> distinct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C71-863C-4347-B870-5910A629C565}" type="slidenum">
              <a:rPr lang="en-US"/>
              <a:pPr/>
              <a:t>4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marL="990600" lvl="1" indent="-533400">
              <a:lnSpc>
                <a:spcPct val="180000"/>
              </a:lnSpc>
              <a:buFontTx/>
              <a:buNone/>
            </a:pPr>
            <a:r>
              <a:rPr lang="en-US" sz="2400"/>
              <a:t>Let </a:t>
            </a:r>
            <a:r>
              <a:rPr lang="en-US" sz="2400">
                <a:solidFill>
                  <a:srgbClr val="000099"/>
                </a:solidFill>
              </a:rPr>
              <a:t>B = { 0, 1 }</a:t>
            </a:r>
            <a:r>
              <a:rPr lang="en-US" sz="2400"/>
              <a:t> and </a:t>
            </a:r>
            <a:r>
              <a:rPr lang="en-US" sz="2400">
                <a:solidFill>
                  <a:srgbClr val="000099"/>
                </a:solidFill>
              </a:rPr>
              <a:t>V = { a, e, i, o, u }.</a:t>
            </a:r>
            <a:endParaRPr lang="en-US" sz="2400"/>
          </a:p>
          <a:p>
            <a:pPr marL="990600" lvl="1" indent="-533400">
              <a:lnSpc>
                <a:spcPct val="180000"/>
              </a:lnSpc>
              <a:buFontTx/>
              <a:buNone/>
            </a:pPr>
            <a:r>
              <a:rPr lang="en-US" sz="2400"/>
              <a:t>How many </a:t>
            </a:r>
            <a:r>
              <a:rPr lang="en-US" sz="2400">
                <a:solidFill>
                  <a:srgbClr val="7F0000"/>
                </a:solidFill>
              </a:rPr>
              <a:t>1-to-1</a:t>
            </a:r>
            <a:r>
              <a:rPr lang="en-US" sz="2400"/>
              <a:t> functions, </a:t>
            </a:r>
            <a:r>
              <a:rPr lang="en-US" sz="2400" i="1">
                <a:solidFill>
                  <a:srgbClr val="990000"/>
                </a:solidFill>
              </a:rPr>
              <a:t>f</a:t>
            </a:r>
            <a:r>
              <a:rPr lang="en-US" sz="2400"/>
              <a:t>, are there </a:t>
            </a:r>
            <a:r>
              <a:rPr lang="en-US" sz="2400">
                <a:solidFill>
                  <a:srgbClr val="7F0000"/>
                </a:solidFill>
              </a:rPr>
              <a:t>from</a:t>
            </a:r>
            <a:r>
              <a:rPr lang="en-US" sz="2400"/>
              <a:t> </a:t>
            </a:r>
            <a:r>
              <a:rPr lang="en-US" sz="2400">
                <a:solidFill>
                  <a:srgbClr val="000099"/>
                </a:solidFill>
              </a:rPr>
              <a:t>B</a:t>
            </a:r>
            <a:r>
              <a:rPr lang="en-US" sz="2400"/>
              <a:t> </a:t>
            </a:r>
            <a:r>
              <a:rPr lang="en-US" sz="2400">
                <a:solidFill>
                  <a:srgbClr val="7F0000"/>
                </a:solidFill>
              </a:rPr>
              <a:t>to</a:t>
            </a:r>
            <a:r>
              <a:rPr lang="en-US" sz="2400"/>
              <a:t> </a:t>
            </a:r>
            <a:r>
              <a:rPr lang="en-US" sz="2400">
                <a:solidFill>
                  <a:srgbClr val="000099"/>
                </a:solidFill>
              </a:rPr>
              <a:t>V</a:t>
            </a:r>
            <a:r>
              <a:rPr lang="en-US" sz="2400"/>
              <a:t>?</a:t>
            </a:r>
          </a:p>
          <a:p>
            <a:pPr marL="990600" lvl="1" indent="-533400">
              <a:lnSpc>
                <a:spcPct val="180000"/>
              </a:lnSpc>
              <a:buFontTx/>
              <a:buNone/>
            </a:pPr>
            <a:r>
              <a:rPr lang="en-US" sz="2400">
                <a:solidFill>
                  <a:srgbClr val="7F0000"/>
                </a:solidFill>
              </a:rPr>
              <a:t>Solution</a:t>
            </a:r>
            <a:r>
              <a:rPr lang="en-US" sz="2400"/>
              <a:t>:</a:t>
            </a:r>
          </a:p>
          <a:p>
            <a:pPr marL="990600" lvl="1" indent="-533400">
              <a:lnSpc>
                <a:spcPct val="180000"/>
              </a:lnSpc>
              <a:buFontTx/>
              <a:buAutoNum type="arabicPeriod"/>
            </a:pPr>
            <a:r>
              <a:rPr lang="en-US" sz="2400"/>
              <a:t>Select the vowel for </a:t>
            </a:r>
            <a:r>
              <a:rPr lang="en-US" sz="2400">
                <a:solidFill>
                  <a:srgbClr val="990000"/>
                </a:solidFill>
              </a:rPr>
              <a:t>f( </a:t>
            </a:r>
            <a:r>
              <a:rPr lang="en-US" sz="2400">
                <a:solidFill>
                  <a:srgbClr val="000099"/>
                </a:solidFill>
              </a:rPr>
              <a:t>0 </a:t>
            </a:r>
            <a:r>
              <a:rPr lang="en-US" sz="2400">
                <a:solidFill>
                  <a:srgbClr val="990000"/>
                </a:solidFill>
              </a:rPr>
              <a:t>)</a:t>
            </a:r>
            <a:r>
              <a:rPr lang="en-US" sz="2400"/>
              <a:t> (</a:t>
            </a:r>
            <a:r>
              <a:rPr lang="en-US" sz="2400">
                <a:solidFill>
                  <a:srgbClr val="006600"/>
                </a:solidFill>
              </a:rPr>
              <a:t>5 choices</a:t>
            </a:r>
            <a:r>
              <a:rPr lang="en-US" sz="2400"/>
              <a:t>).</a:t>
            </a:r>
          </a:p>
          <a:p>
            <a:pPr marL="990600" lvl="1" indent="-533400">
              <a:lnSpc>
                <a:spcPct val="180000"/>
              </a:lnSpc>
              <a:buFontTx/>
              <a:buAutoNum type="arabicPeriod"/>
            </a:pPr>
            <a:r>
              <a:rPr lang="en-US" sz="2400"/>
              <a:t>Select the vowel for </a:t>
            </a:r>
            <a:r>
              <a:rPr lang="en-US" sz="2400">
                <a:solidFill>
                  <a:srgbClr val="990000"/>
                </a:solidFill>
              </a:rPr>
              <a:t>f( </a:t>
            </a:r>
            <a:r>
              <a:rPr lang="en-US" sz="2400">
                <a:solidFill>
                  <a:srgbClr val="000099"/>
                </a:solidFill>
              </a:rPr>
              <a:t>1 </a:t>
            </a:r>
            <a:r>
              <a:rPr lang="en-US" sz="2400">
                <a:solidFill>
                  <a:srgbClr val="990000"/>
                </a:solidFill>
              </a:rPr>
              <a:t>)</a:t>
            </a:r>
            <a:r>
              <a:rPr lang="en-US" sz="2400"/>
              <a:t> (</a:t>
            </a:r>
            <a:r>
              <a:rPr lang="en-US" sz="2400">
                <a:solidFill>
                  <a:srgbClr val="006600"/>
                </a:solidFill>
              </a:rPr>
              <a:t>4 choices</a:t>
            </a:r>
            <a:r>
              <a:rPr lang="en-US" sz="2400"/>
              <a:t>).</a:t>
            </a:r>
          </a:p>
          <a:p>
            <a:pPr marL="990600" lvl="1" indent="-533400">
              <a:lnSpc>
                <a:spcPct val="180000"/>
              </a:lnSpc>
              <a:buFontTx/>
              <a:buNone/>
            </a:pPr>
            <a:r>
              <a:rPr lang="en-US" sz="2400"/>
              <a:t>Thus, there are </a:t>
            </a:r>
            <a:r>
              <a:rPr lang="en-US" sz="2400">
                <a:solidFill>
                  <a:srgbClr val="006600"/>
                </a:solidFill>
              </a:rPr>
              <a:t>5x4</a:t>
            </a:r>
            <a:r>
              <a:rPr lang="en-US" sz="2400"/>
              <a:t> 1-to-1 functions from </a:t>
            </a:r>
            <a:r>
              <a:rPr lang="en-US" sz="2400">
                <a:solidFill>
                  <a:srgbClr val="000099"/>
                </a:solidFill>
              </a:rPr>
              <a:t>B</a:t>
            </a:r>
            <a:r>
              <a:rPr lang="en-US" sz="2400"/>
              <a:t> to </a:t>
            </a:r>
            <a:r>
              <a:rPr lang="en-US" sz="2400">
                <a:solidFill>
                  <a:srgbClr val="000099"/>
                </a:solidFill>
              </a:rPr>
              <a:t>V</a:t>
            </a:r>
            <a:r>
              <a:rPr lang="en-US" sz="24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4678-C4B1-439E-A1AF-6A112559BD51}" type="slidenum">
              <a:rPr lang="en-US"/>
              <a:pPr/>
              <a:t>5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 continued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400">
                <a:solidFill>
                  <a:srgbClr val="000099"/>
                </a:solidFill>
              </a:rPr>
              <a:t>Visualize the selection process as a tree.</a:t>
            </a:r>
          </a:p>
        </p:txBody>
      </p:sp>
      <p:sp>
        <p:nvSpPr>
          <p:cNvPr id="505860" name="Line 4"/>
          <p:cNvSpPr>
            <a:spLocks noChangeShapeType="1"/>
          </p:cNvSpPr>
          <p:nvPr/>
        </p:nvSpPr>
        <p:spPr bwMode="auto">
          <a:xfrm flipH="1">
            <a:off x="2660650" y="2514600"/>
            <a:ext cx="2590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1" name="Line 5"/>
          <p:cNvSpPr>
            <a:spLocks noChangeShapeType="1"/>
          </p:cNvSpPr>
          <p:nvPr/>
        </p:nvSpPr>
        <p:spPr bwMode="auto">
          <a:xfrm flipH="1">
            <a:off x="4032250" y="2514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2" name="Line 6"/>
          <p:cNvSpPr>
            <a:spLocks noChangeShapeType="1"/>
          </p:cNvSpPr>
          <p:nvPr/>
        </p:nvSpPr>
        <p:spPr bwMode="auto">
          <a:xfrm>
            <a:off x="5251450" y="25146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3" name="Line 7"/>
          <p:cNvSpPr>
            <a:spLocks noChangeShapeType="1"/>
          </p:cNvSpPr>
          <p:nvPr/>
        </p:nvSpPr>
        <p:spPr bwMode="auto">
          <a:xfrm flipH="1">
            <a:off x="525145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4" name="Line 8"/>
          <p:cNvSpPr>
            <a:spLocks noChangeShapeType="1"/>
          </p:cNvSpPr>
          <p:nvPr/>
        </p:nvSpPr>
        <p:spPr bwMode="auto">
          <a:xfrm flipH="1" flipV="1">
            <a:off x="5251450" y="2514600"/>
            <a:ext cx="2895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5" name="Oval 9"/>
          <p:cNvSpPr>
            <a:spLocks noChangeArrowheads="1"/>
          </p:cNvSpPr>
          <p:nvPr/>
        </p:nvSpPr>
        <p:spPr bwMode="auto">
          <a:xfrm>
            <a:off x="517525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66" name="Line 10"/>
          <p:cNvSpPr>
            <a:spLocks noChangeShapeType="1"/>
          </p:cNvSpPr>
          <p:nvPr/>
        </p:nvSpPr>
        <p:spPr bwMode="auto">
          <a:xfrm flipH="1">
            <a:off x="21272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7" name="Line 11"/>
          <p:cNvSpPr>
            <a:spLocks noChangeShapeType="1"/>
          </p:cNvSpPr>
          <p:nvPr/>
        </p:nvSpPr>
        <p:spPr bwMode="auto">
          <a:xfrm>
            <a:off x="27368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8" name="Line 12"/>
          <p:cNvSpPr>
            <a:spLocks noChangeShapeType="1"/>
          </p:cNvSpPr>
          <p:nvPr/>
        </p:nvSpPr>
        <p:spPr bwMode="auto">
          <a:xfrm flipH="1">
            <a:off x="24320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69" name="Line 13"/>
          <p:cNvSpPr>
            <a:spLocks noChangeShapeType="1"/>
          </p:cNvSpPr>
          <p:nvPr/>
        </p:nvSpPr>
        <p:spPr bwMode="auto">
          <a:xfrm>
            <a:off x="27368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70" name="Oval 14"/>
          <p:cNvSpPr>
            <a:spLocks noChangeArrowheads="1"/>
          </p:cNvSpPr>
          <p:nvPr/>
        </p:nvSpPr>
        <p:spPr bwMode="auto">
          <a:xfrm>
            <a:off x="26606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71" name="Oval 15"/>
          <p:cNvSpPr>
            <a:spLocks noChangeArrowheads="1"/>
          </p:cNvSpPr>
          <p:nvPr/>
        </p:nvSpPr>
        <p:spPr bwMode="auto">
          <a:xfrm>
            <a:off x="2051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72" name="Oval 16"/>
          <p:cNvSpPr>
            <a:spLocks noChangeArrowheads="1"/>
          </p:cNvSpPr>
          <p:nvPr/>
        </p:nvSpPr>
        <p:spPr bwMode="auto">
          <a:xfrm>
            <a:off x="23558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73" name="Oval 17"/>
          <p:cNvSpPr>
            <a:spLocks noChangeArrowheads="1"/>
          </p:cNvSpPr>
          <p:nvPr/>
        </p:nvSpPr>
        <p:spPr bwMode="auto">
          <a:xfrm>
            <a:off x="27368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74" name="Oval 18"/>
          <p:cNvSpPr>
            <a:spLocks noChangeArrowheads="1"/>
          </p:cNvSpPr>
          <p:nvPr/>
        </p:nvSpPr>
        <p:spPr bwMode="auto">
          <a:xfrm>
            <a:off x="30416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75" name="Line 19"/>
          <p:cNvSpPr>
            <a:spLocks noChangeShapeType="1"/>
          </p:cNvSpPr>
          <p:nvPr/>
        </p:nvSpPr>
        <p:spPr bwMode="auto">
          <a:xfrm flipH="1">
            <a:off x="34226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76" name="Line 20"/>
          <p:cNvSpPr>
            <a:spLocks noChangeShapeType="1"/>
          </p:cNvSpPr>
          <p:nvPr/>
        </p:nvSpPr>
        <p:spPr bwMode="auto">
          <a:xfrm>
            <a:off x="40322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77" name="Line 21"/>
          <p:cNvSpPr>
            <a:spLocks noChangeShapeType="1"/>
          </p:cNvSpPr>
          <p:nvPr/>
        </p:nvSpPr>
        <p:spPr bwMode="auto">
          <a:xfrm flipH="1">
            <a:off x="37274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78" name="Line 22"/>
          <p:cNvSpPr>
            <a:spLocks noChangeShapeType="1"/>
          </p:cNvSpPr>
          <p:nvPr/>
        </p:nvSpPr>
        <p:spPr bwMode="auto">
          <a:xfrm>
            <a:off x="40322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79" name="Oval 23"/>
          <p:cNvSpPr>
            <a:spLocks noChangeArrowheads="1"/>
          </p:cNvSpPr>
          <p:nvPr/>
        </p:nvSpPr>
        <p:spPr bwMode="auto">
          <a:xfrm>
            <a:off x="3346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80" name="Oval 24"/>
          <p:cNvSpPr>
            <a:spLocks noChangeArrowheads="1"/>
          </p:cNvSpPr>
          <p:nvPr/>
        </p:nvSpPr>
        <p:spPr bwMode="auto">
          <a:xfrm>
            <a:off x="3651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81" name="Oval 25"/>
          <p:cNvSpPr>
            <a:spLocks noChangeArrowheads="1"/>
          </p:cNvSpPr>
          <p:nvPr/>
        </p:nvSpPr>
        <p:spPr bwMode="auto">
          <a:xfrm>
            <a:off x="4032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82" name="Oval 26"/>
          <p:cNvSpPr>
            <a:spLocks noChangeArrowheads="1"/>
          </p:cNvSpPr>
          <p:nvPr/>
        </p:nvSpPr>
        <p:spPr bwMode="auto">
          <a:xfrm>
            <a:off x="4337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83" name="Line 27"/>
          <p:cNvSpPr>
            <a:spLocks noChangeShapeType="1"/>
          </p:cNvSpPr>
          <p:nvPr/>
        </p:nvSpPr>
        <p:spPr bwMode="auto">
          <a:xfrm flipH="1">
            <a:off x="46418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4" name="Line 28"/>
          <p:cNvSpPr>
            <a:spLocks noChangeShapeType="1"/>
          </p:cNvSpPr>
          <p:nvPr/>
        </p:nvSpPr>
        <p:spPr bwMode="auto">
          <a:xfrm>
            <a:off x="52514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5" name="Line 29"/>
          <p:cNvSpPr>
            <a:spLocks noChangeShapeType="1"/>
          </p:cNvSpPr>
          <p:nvPr/>
        </p:nvSpPr>
        <p:spPr bwMode="auto">
          <a:xfrm flipH="1">
            <a:off x="49466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6" name="Line 30"/>
          <p:cNvSpPr>
            <a:spLocks noChangeShapeType="1"/>
          </p:cNvSpPr>
          <p:nvPr/>
        </p:nvSpPr>
        <p:spPr bwMode="auto">
          <a:xfrm>
            <a:off x="52514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7" name="Oval 31"/>
          <p:cNvSpPr>
            <a:spLocks noChangeArrowheads="1"/>
          </p:cNvSpPr>
          <p:nvPr/>
        </p:nvSpPr>
        <p:spPr bwMode="auto">
          <a:xfrm>
            <a:off x="45656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88" name="Oval 32"/>
          <p:cNvSpPr>
            <a:spLocks noChangeArrowheads="1"/>
          </p:cNvSpPr>
          <p:nvPr/>
        </p:nvSpPr>
        <p:spPr bwMode="auto">
          <a:xfrm>
            <a:off x="4870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89" name="Oval 33"/>
          <p:cNvSpPr>
            <a:spLocks noChangeArrowheads="1"/>
          </p:cNvSpPr>
          <p:nvPr/>
        </p:nvSpPr>
        <p:spPr bwMode="auto">
          <a:xfrm>
            <a:off x="5251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90" name="Oval 34"/>
          <p:cNvSpPr>
            <a:spLocks noChangeArrowheads="1"/>
          </p:cNvSpPr>
          <p:nvPr/>
        </p:nvSpPr>
        <p:spPr bwMode="auto">
          <a:xfrm>
            <a:off x="5556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91" name="Line 35"/>
          <p:cNvSpPr>
            <a:spLocks noChangeShapeType="1"/>
          </p:cNvSpPr>
          <p:nvPr/>
        </p:nvSpPr>
        <p:spPr bwMode="auto">
          <a:xfrm flipH="1">
            <a:off x="61658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2" name="Line 36"/>
          <p:cNvSpPr>
            <a:spLocks noChangeShapeType="1"/>
          </p:cNvSpPr>
          <p:nvPr/>
        </p:nvSpPr>
        <p:spPr bwMode="auto">
          <a:xfrm>
            <a:off x="67754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3" name="Line 37"/>
          <p:cNvSpPr>
            <a:spLocks noChangeShapeType="1"/>
          </p:cNvSpPr>
          <p:nvPr/>
        </p:nvSpPr>
        <p:spPr bwMode="auto">
          <a:xfrm flipH="1">
            <a:off x="64706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4" name="Line 38"/>
          <p:cNvSpPr>
            <a:spLocks noChangeShapeType="1"/>
          </p:cNvSpPr>
          <p:nvPr/>
        </p:nvSpPr>
        <p:spPr bwMode="auto">
          <a:xfrm>
            <a:off x="67754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5" name="Oval 39"/>
          <p:cNvSpPr>
            <a:spLocks noChangeArrowheads="1"/>
          </p:cNvSpPr>
          <p:nvPr/>
        </p:nvSpPr>
        <p:spPr bwMode="auto">
          <a:xfrm>
            <a:off x="60896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96" name="Oval 40"/>
          <p:cNvSpPr>
            <a:spLocks noChangeArrowheads="1"/>
          </p:cNvSpPr>
          <p:nvPr/>
        </p:nvSpPr>
        <p:spPr bwMode="auto">
          <a:xfrm>
            <a:off x="6394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97" name="Oval 41"/>
          <p:cNvSpPr>
            <a:spLocks noChangeArrowheads="1"/>
          </p:cNvSpPr>
          <p:nvPr/>
        </p:nvSpPr>
        <p:spPr bwMode="auto">
          <a:xfrm>
            <a:off x="6775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98" name="Oval 42"/>
          <p:cNvSpPr>
            <a:spLocks noChangeArrowheads="1"/>
          </p:cNvSpPr>
          <p:nvPr/>
        </p:nvSpPr>
        <p:spPr bwMode="auto">
          <a:xfrm>
            <a:off x="7080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899" name="Line 43"/>
          <p:cNvSpPr>
            <a:spLocks noChangeShapeType="1"/>
          </p:cNvSpPr>
          <p:nvPr/>
        </p:nvSpPr>
        <p:spPr bwMode="auto">
          <a:xfrm flipH="1">
            <a:off x="75374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900" name="Line 44"/>
          <p:cNvSpPr>
            <a:spLocks noChangeShapeType="1"/>
          </p:cNvSpPr>
          <p:nvPr/>
        </p:nvSpPr>
        <p:spPr bwMode="auto">
          <a:xfrm>
            <a:off x="81470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901" name="Line 45"/>
          <p:cNvSpPr>
            <a:spLocks noChangeShapeType="1"/>
          </p:cNvSpPr>
          <p:nvPr/>
        </p:nvSpPr>
        <p:spPr bwMode="auto">
          <a:xfrm flipH="1">
            <a:off x="78422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902" name="Line 46"/>
          <p:cNvSpPr>
            <a:spLocks noChangeShapeType="1"/>
          </p:cNvSpPr>
          <p:nvPr/>
        </p:nvSpPr>
        <p:spPr bwMode="auto">
          <a:xfrm>
            <a:off x="81470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903" name="Oval 47"/>
          <p:cNvSpPr>
            <a:spLocks noChangeArrowheads="1"/>
          </p:cNvSpPr>
          <p:nvPr/>
        </p:nvSpPr>
        <p:spPr bwMode="auto">
          <a:xfrm>
            <a:off x="7461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04" name="Oval 48"/>
          <p:cNvSpPr>
            <a:spLocks noChangeArrowheads="1"/>
          </p:cNvSpPr>
          <p:nvPr/>
        </p:nvSpPr>
        <p:spPr bwMode="auto">
          <a:xfrm>
            <a:off x="7766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05" name="Oval 49"/>
          <p:cNvSpPr>
            <a:spLocks noChangeArrowheads="1"/>
          </p:cNvSpPr>
          <p:nvPr/>
        </p:nvSpPr>
        <p:spPr bwMode="auto">
          <a:xfrm>
            <a:off x="8147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06" name="Oval 50"/>
          <p:cNvSpPr>
            <a:spLocks noChangeArrowheads="1"/>
          </p:cNvSpPr>
          <p:nvPr/>
        </p:nvSpPr>
        <p:spPr bwMode="auto">
          <a:xfrm>
            <a:off x="84518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07" name="Text Box 51"/>
          <p:cNvSpPr txBox="1">
            <a:spLocks noChangeArrowheads="1"/>
          </p:cNvSpPr>
          <p:nvPr/>
        </p:nvSpPr>
        <p:spPr bwMode="auto">
          <a:xfrm>
            <a:off x="2279650" y="3429000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505908" name="Text Box 52"/>
          <p:cNvSpPr txBox="1">
            <a:spLocks noChangeArrowheads="1"/>
          </p:cNvSpPr>
          <p:nvPr/>
        </p:nvSpPr>
        <p:spPr bwMode="auto">
          <a:xfrm>
            <a:off x="3651250" y="3429000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505909" name="Text Box 53"/>
          <p:cNvSpPr txBox="1">
            <a:spLocks noChangeArrowheads="1"/>
          </p:cNvSpPr>
          <p:nvPr/>
        </p:nvSpPr>
        <p:spPr bwMode="auto">
          <a:xfrm>
            <a:off x="4870450" y="34798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i</a:t>
            </a:r>
          </a:p>
        </p:txBody>
      </p:sp>
      <p:sp>
        <p:nvSpPr>
          <p:cNvPr id="505910" name="Text Box 54"/>
          <p:cNvSpPr txBox="1">
            <a:spLocks noChangeArrowheads="1"/>
          </p:cNvSpPr>
          <p:nvPr/>
        </p:nvSpPr>
        <p:spPr bwMode="auto">
          <a:xfrm>
            <a:off x="6318250" y="3479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o</a:t>
            </a:r>
          </a:p>
        </p:txBody>
      </p:sp>
      <p:sp>
        <p:nvSpPr>
          <p:cNvPr id="505911" name="Text Box 55"/>
          <p:cNvSpPr txBox="1">
            <a:spLocks noChangeArrowheads="1"/>
          </p:cNvSpPr>
          <p:nvPr/>
        </p:nvSpPr>
        <p:spPr bwMode="auto">
          <a:xfrm>
            <a:off x="8223250" y="3479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</a:t>
            </a:r>
          </a:p>
        </p:txBody>
      </p:sp>
      <p:sp>
        <p:nvSpPr>
          <p:cNvPr id="505912" name="Oval 56"/>
          <p:cNvSpPr>
            <a:spLocks noChangeArrowheads="1"/>
          </p:cNvSpPr>
          <p:nvPr/>
        </p:nvSpPr>
        <p:spPr bwMode="auto">
          <a:xfrm>
            <a:off x="39560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13" name="Oval 57"/>
          <p:cNvSpPr>
            <a:spLocks noChangeArrowheads="1"/>
          </p:cNvSpPr>
          <p:nvPr/>
        </p:nvSpPr>
        <p:spPr bwMode="auto">
          <a:xfrm>
            <a:off x="51752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14" name="Oval 58"/>
          <p:cNvSpPr>
            <a:spLocks noChangeArrowheads="1"/>
          </p:cNvSpPr>
          <p:nvPr/>
        </p:nvSpPr>
        <p:spPr bwMode="auto">
          <a:xfrm>
            <a:off x="66992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15" name="Oval 59"/>
          <p:cNvSpPr>
            <a:spLocks noChangeArrowheads="1"/>
          </p:cNvSpPr>
          <p:nvPr/>
        </p:nvSpPr>
        <p:spPr bwMode="auto">
          <a:xfrm>
            <a:off x="80708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5916" name="Text Box 60"/>
          <p:cNvSpPr txBox="1">
            <a:spLocks noChangeArrowheads="1"/>
          </p:cNvSpPr>
          <p:nvPr/>
        </p:nvSpPr>
        <p:spPr bwMode="auto">
          <a:xfrm>
            <a:off x="1676400" y="5765800"/>
            <a:ext cx="73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(a,e)</a:t>
            </a:r>
          </a:p>
        </p:txBody>
      </p:sp>
      <p:sp>
        <p:nvSpPr>
          <p:cNvPr id="505917" name="Text Box 61"/>
          <p:cNvSpPr txBox="1">
            <a:spLocks noChangeArrowheads="1"/>
          </p:cNvSpPr>
          <p:nvPr/>
        </p:nvSpPr>
        <p:spPr bwMode="auto">
          <a:xfrm>
            <a:off x="8153400" y="5765800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(u,o)</a:t>
            </a:r>
          </a:p>
        </p:txBody>
      </p:sp>
      <p:sp>
        <p:nvSpPr>
          <p:cNvPr id="505919" name="Text Box 63"/>
          <p:cNvSpPr txBox="1">
            <a:spLocks noChangeArrowheads="1"/>
          </p:cNvSpPr>
          <p:nvPr/>
        </p:nvSpPr>
        <p:spPr bwMode="auto">
          <a:xfrm>
            <a:off x="3048000" y="5765800"/>
            <a:ext cx="73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(e,a)</a:t>
            </a:r>
          </a:p>
        </p:txBody>
      </p:sp>
      <p:sp>
        <p:nvSpPr>
          <p:cNvPr id="505920" name="Text Box 64"/>
          <p:cNvSpPr txBox="1">
            <a:spLocks noChangeArrowheads="1"/>
          </p:cNvSpPr>
          <p:nvPr/>
        </p:nvSpPr>
        <p:spPr bwMode="auto">
          <a:xfrm>
            <a:off x="4267200" y="5765800"/>
            <a:ext cx="68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(i,a)</a:t>
            </a:r>
          </a:p>
        </p:txBody>
      </p:sp>
      <p:sp>
        <p:nvSpPr>
          <p:cNvPr id="505921" name="Text Box 65"/>
          <p:cNvSpPr txBox="1">
            <a:spLocks noChangeArrowheads="1"/>
          </p:cNvSpPr>
          <p:nvPr/>
        </p:nvSpPr>
        <p:spPr bwMode="auto">
          <a:xfrm>
            <a:off x="5791200" y="5765800"/>
            <a:ext cx="75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(o,a)</a:t>
            </a:r>
          </a:p>
        </p:txBody>
      </p:sp>
      <p:sp>
        <p:nvSpPr>
          <p:cNvPr id="505922" name="Text Box 66"/>
          <p:cNvSpPr txBox="1">
            <a:spLocks noChangeArrowheads="1"/>
          </p:cNvSpPr>
          <p:nvPr/>
        </p:nvSpPr>
        <p:spPr bwMode="auto">
          <a:xfrm>
            <a:off x="7162800" y="5765800"/>
            <a:ext cx="75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(u,a)</a:t>
            </a:r>
          </a:p>
        </p:txBody>
      </p:sp>
      <p:sp>
        <p:nvSpPr>
          <p:cNvPr id="505923" name="Text Box 67"/>
          <p:cNvSpPr txBox="1">
            <a:spLocks noChangeArrowheads="1"/>
          </p:cNvSpPr>
          <p:nvPr/>
        </p:nvSpPr>
        <p:spPr bwMode="auto">
          <a:xfrm>
            <a:off x="381000" y="2590800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1. Pick </a:t>
            </a:r>
            <a:r>
              <a:rPr lang="en-US" sz="2400">
                <a:solidFill>
                  <a:srgbClr val="990000"/>
                </a:solidFill>
              </a:rPr>
              <a:t>f(</a:t>
            </a:r>
            <a:r>
              <a:rPr lang="en-US" sz="2400">
                <a:solidFill>
                  <a:srgbClr val="000099"/>
                </a:solidFill>
              </a:rPr>
              <a:t>0</a:t>
            </a:r>
            <a:r>
              <a:rPr lang="en-US" sz="2400">
                <a:solidFill>
                  <a:srgbClr val="990000"/>
                </a:solidFill>
              </a:rPr>
              <a:t>)</a:t>
            </a:r>
            <a:endParaRPr lang="en-US" sz="2400"/>
          </a:p>
        </p:txBody>
      </p:sp>
      <p:sp>
        <p:nvSpPr>
          <p:cNvPr id="505924" name="Text Box 68"/>
          <p:cNvSpPr txBox="1">
            <a:spLocks noChangeArrowheads="1"/>
          </p:cNvSpPr>
          <p:nvPr/>
        </p:nvSpPr>
        <p:spPr bwMode="auto">
          <a:xfrm>
            <a:off x="381000" y="4114800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2. Pick </a:t>
            </a:r>
            <a:r>
              <a:rPr lang="en-US" sz="2400">
                <a:solidFill>
                  <a:srgbClr val="990000"/>
                </a:solidFill>
              </a:rPr>
              <a:t>f(</a:t>
            </a:r>
            <a:r>
              <a:rPr lang="en-US" sz="2400">
                <a:solidFill>
                  <a:srgbClr val="000099"/>
                </a:solidFill>
              </a:rPr>
              <a:t>1</a:t>
            </a:r>
            <a:r>
              <a:rPr lang="en-US" sz="2400">
                <a:solidFill>
                  <a:srgbClr val="990000"/>
                </a:solidFill>
              </a:rPr>
              <a:t>)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D41E-A731-4D31-8B50-1015D1C6AEA3}" type="slidenum">
              <a:rPr lang="en-US"/>
              <a:pPr/>
              <a:t>6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Misuse of the Product Rule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sz="2000"/>
              <a:t>The set of </a:t>
            </a:r>
            <a:r>
              <a:rPr lang="en-US" sz="2000">
                <a:solidFill>
                  <a:srgbClr val="000099"/>
                </a:solidFill>
              </a:rPr>
              <a:t>5</a:t>
            </a:r>
            <a:r>
              <a:rPr lang="en-US" sz="2000"/>
              <a:t> vowels has how many </a:t>
            </a:r>
            <a:r>
              <a:rPr lang="en-US" sz="2000" i="1">
                <a:solidFill>
                  <a:srgbClr val="990000"/>
                </a:solidFill>
              </a:rPr>
              <a:t>subsets</a:t>
            </a:r>
            <a:r>
              <a:rPr lang="en-US" sz="2000"/>
              <a:t> of </a:t>
            </a:r>
            <a:r>
              <a:rPr lang="en-US" sz="2000">
                <a:solidFill>
                  <a:srgbClr val="000099"/>
                </a:solidFill>
              </a:rPr>
              <a:t>2</a:t>
            </a:r>
            <a:r>
              <a:rPr lang="en-US" sz="2000"/>
              <a:t> letters?</a:t>
            </a:r>
          </a:p>
          <a:p>
            <a:pPr marL="990600" lvl="1" indent="-533400">
              <a:buFontTx/>
              <a:buNone/>
            </a:pPr>
            <a:r>
              <a:rPr lang="en-US" sz="2000">
                <a:solidFill>
                  <a:srgbClr val="990000"/>
                </a:solidFill>
              </a:rPr>
              <a:t>Erroneous solution</a:t>
            </a:r>
            <a:r>
              <a:rPr lang="en-US" sz="2000"/>
              <a:t>:</a:t>
            </a:r>
          </a:p>
          <a:p>
            <a:pPr marL="990600" lvl="1" indent="-533400">
              <a:buFontTx/>
              <a:buAutoNum type="arabicPeriod"/>
            </a:pPr>
            <a:r>
              <a:rPr lang="en-US" sz="2000"/>
              <a:t>Pick the 1</a:t>
            </a:r>
            <a:r>
              <a:rPr lang="en-US" sz="2000" baseline="30000"/>
              <a:t>st</a:t>
            </a:r>
            <a:r>
              <a:rPr lang="en-US" sz="2000"/>
              <a:t>  letter (</a:t>
            </a:r>
            <a:r>
              <a:rPr lang="en-US" sz="2000">
                <a:solidFill>
                  <a:srgbClr val="006600"/>
                </a:solidFill>
              </a:rPr>
              <a:t>5 choices</a:t>
            </a:r>
            <a:r>
              <a:rPr lang="en-US" sz="2000"/>
              <a:t>).</a:t>
            </a:r>
          </a:p>
          <a:p>
            <a:pPr marL="990600" lvl="1" indent="-533400">
              <a:buFontTx/>
              <a:buAutoNum type="arabicPeriod"/>
            </a:pPr>
            <a:r>
              <a:rPr lang="en-US" sz="2000"/>
              <a:t>Pick the 2</a:t>
            </a:r>
            <a:r>
              <a:rPr lang="en-US" sz="2000" baseline="30000"/>
              <a:t>nd</a:t>
            </a:r>
            <a:r>
              <a:rPr lang="en-US" sz="2000"/>
              <a:t> letter (</a:t>
            </a:r>
            <a:r>
              <a:rPr lang="en-US" sz="2000">
                <a:solidFill>
                  <a:srgbClr val="006600"/>
                </a:solidFill>
              </a:rPr>
              <a:t>4 choices</a:t>
            </a:r>
            <a:r>
              <a:rPr lang="en-US" sz="2000"/>
              <a:t>).</a:t>
            </a:r>
          </a:p>
          <a:p>
            <a:pPr marL="990600" lvl="1" indent="-533400">
              <a:buFontTx/>
              <a:buNone/>
            </a:pPr>
            <a:r>
              <a:rPr lang="en-US" sz="2000"/>
              <a:t>There are </a:t>
            </a:r>
            <a:r>
              <a:rPr lang="en-US" sz="2000">
                <a:solidFill>
                  <a:srgbClr val="006600"/>
                </a:solidFill>
              </a:rPr>
              <a:t>5 x 4</a:t>
            </a:r>
            <a:r>
              <a:rPr lang="en-US" sz="2000"/>
              <a:t> subsets of </a:t>
            </a:r>
            <a:r>
              <a:rPr lang="en-US" sz="2000">
                <a:solidFill>
                  <a:srgbClr val="000099"/>
                </a:solidFill>
              </a:rPr>
              <a:t>2</a:t>
            </a:r>
            <a:r>
              <a:rPr lang="en-US" sz="2000"/>
              <a:t> letters. </a:t>
            </a:r>
            <a:r>
              <a:rPr lang="en-US" sz="2000">
                <a:solidFill>
                  <a:srgbClr val="990000"/>
                </a:solidFill>
              </a:rPr>
              <a:t>Not!</a:t>
            </a:r>
          </a:p>
          <a:p>
            <a:pPr marL="990600" lvl="1" indent="-533400"/>
            <a:r>
              <a:rPr lang="en-US" sz="2000">
                <a:solidFill>
                  <a:srgbClr val="000099"/>
                </a:solidFill>
              </a:rPr>
              <a:t>Visualize the selection process above as a tree.</a:t>
            </a:r>
          </a:p>
          <a:p>
            <a:pPr marL="990600" lvl="1" indent="-533400"/>
            <a:r>
              <a:rPr lang="en-US" sz="2000">
                <a:solidFill>
                  <a:srgbClr val="000099"/>
                </a:solidFill>
              </a:rPr>
              <a:t>The composite outcomes are </a:t>
            </a:r>
            <a:r>
              <a:rPr lang="en-US" sz="2000" i="1">
                <a:solidFill>
                  <a:srgbClr val="990000"/>
                </a:solidFill>
              </a:rPr>
              <a:t>not distinct</a:t>
            </a:r>
            <a:r>
              <a:rPr lang="en-US" sz="2000">
                <a:solidFill>
                  <a:srgbClr val="000099"/>
                </a:solidFill>
              </a:rPr>
              <a:t>.</a:t>
            </a:r>
          </a:p>
          <a:p>
            <a:pPr marL="1371600" lvl="2" indent="-457200"/>
            <a:r>
              <a:rPr lang="en-US" sz="2000">
                <a:solidFill>
                  <a:srgbClr val="000099"/>
                </a:solidFill>
              </a:rPr>
              <a:t>Each leaf appears twice (e.g., ae, ea)</a:t>
            </a:r>
          </a:p>
          <a:p>
            <a:pPr marL="1371600" lvl="2" indent="-457200"/>
            <a:r>
              <a:rPr lang="en-US" sz="2000">
                <a:solidFill>
                  <a:srgbClr val="000099"/>
                </a:solidFill>
              </a:rPr>
              <a:t>The same </a:t>
            </a:r>
            <a:r>
              <a:rPr lang="en-US" sz="2000" i="1">
                <a:solidFill>
                  <a:srgbClr val="990000"/>
                </a:solidFill>
              </a:rPr>
              <a:t>set</a:t>
            </a:r>
            <a:r>
              <a:rPr lang="en-US" sz="2000">
                <a:solidFill>
                  <a:srgbClr val="000099"/>
                </a:solidFill>
              </a:rPr>
              <a:t> of 2 vowels is counted twice.</a:t>
            </a:r>
          </a:p>
          <a:p>
            <a:pPr marL="990600" lvl="1" indent="-533400">
              <a:buFontTx/>
              <a:buNone/>
            </a:pPr>
            <a:r>
              <a:rPr lang="en-US" sz="2000">
                <a:solidFill>
                  <a:srgbClr val="000099"/>
                </a:solidFill>
              </a:rPr>
              <a:t>To use the product rule properly, it is necessary that:</a:t>
            </a:r>
          </a:p>
          <a:p>
            <a:pPr marL="1371600" lvl="2" indent="-457200">
              <a:buFontTx/>
              <a:buNone/>
            </a:pPr>
            <a:r>
              <a:rPr lang="en-US" sz="2000">
                <a:solidFill>
                  <a:srgbClr val="990000"/>
                </a:solidFill>
              </a:rPr>
              <a:t>Each component</a:t>
            </a:r>
            <a:r>
              <a:rPr lang="en-US" sz="2000">
                <a:solidFill>
                  <a:srgbClr val="000099"/>
                </a:solidFill>
              </a:rPr>
              <a:t> of the composite outcome is associated with </a:t>
            </a:r>
            <a:r>
              <a:rPr lang="en-US" sz="2000">
                <a:solidFill>
                  <a:srgbClr val="990000"/>
                </a:solidFill>
              </a:rPr>
              <a:t>1 stage</a:t>
            </a:r>
            <a:r>
              <a:rPr lang="en-US" sz="2000">
                <a:solidFill>
                  <a:srgbClr val="000099"/>
                </a:solidFill>
              </a:rPr>
              <a:t> of the selection process.</a:t>
            </a:r>
          </a:p>
          <a:p>
            <a:pPr marL="1371600" lvl="2" indent="-457200">
              <a:buFontTx/>
              <a:buNone/>
            </a:pPr>
            <a:r>
              <a:rPr lang="en-US" sz="2000">
                <a:solidFill>
                  <a:srgbClr val="000099"/>
                </a:solidFill>
              </a:rPr>
              <a:t>If it cannot be so associated, the product rule is used incorrectly.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BDDE-84E3-4F81-BE94-56A420817C49}" type="slidenum">
              <a:rPr lang="en-US"/>
              <a:pPr/>
              <a:t>7</a:t>
            </a:fld>
            <a:endParaRPr lang="en-US"/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Subset Example continued</a:t>
            </a:r>
          </a:p>
        </p:txBody>
      </p:sp>
      <p:sp>
        <p:nvSpPr>
          <p:cNvPr id="509957" name="Rectangle 5"/>
          <p:cNvSpPr>
            <a:spLocks noChangeArrowheads="1"/>
          </p:cNvSpPr>
          <p:nvPr/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Visualize the selection process as a tree.</a:t>
            </a:r>
          </a:p>
        </p:txBody>
      </p:sp>
      <p:sp>
        <p:nvSpPr>
          <p:cNvPr id="509958" name="Line 6"/>
          <p:cNvSpPr>
            <a:spLocks noChangeShapeType="1"/>
          </p:cNvSpPr>
          <p:nvPr/>
        </p:nvSpPr>
        <p:spPr bwMode="auto">
          <a:xfrm flipH="1">
            <a:off x="2660650" y="2514600"/>
            <a:ext cx="2590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59" name="Line 7"/>
          <p:cNvSpPr>
            <a:spLocks noChangeShapeType="1"/>
          </p:cNvSpPr>
          <p:nvPr/>
        </p:nvSpPr>
        <p:spPr bwMode="auto">
          <a:xfrm flipH="1">
            <a:off x="4032250" y="25146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0" name="Line 8"/>
          <p:cNvSpPr>
            <a:spLocks noChangeShapeType="1"/>
          </p:cNvSpPr>
          <p:nvPr/>
        </p:nvSpPr>
        <p:spPr bwMode="auto">
          <a:xfrm>
            <a:off x="5251450" y="2514600"/>
            <a:ext cx="1524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1" name="Line 9"/>
          <p:cNvSpPr>
            <a:spLocks noChangeShapeType="1"/>
          </p:cNvSpPr>
          <p:nvPr/>
        </p:nvSpPr>
        <p:spPr bwMode="auto">
          <a:xfrm flipH="1">
            <a:off x="525145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2" name="Line 10"/>
          <p:cNvSpPr>
            <a:spLocks noChangeShapeType="1"/>
          </p:cNvSpPr>
          <p:nvPr/>
        </p:nvSpPr>
        <p:spPr bwMode="auto">
          <a:xfrm flipH="1" flipV="1">
            <a:off x="5251450" y="2514600"/>
            <a:ext cx="2895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3" name="Oval 11"/>
          <p:cNvSpPr>
            <a:spLocks noChangeArrowheads="1"/>
          </p:cNvSpPr>
          <p:nvPr/>
        </p:nvSpPr>
        <p:spPr bwMode="auto">
          <a:xfrm>
            <a:off x="517525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64" name="Line 12"/>
          <p:cNvSpPr>
            <a:spLocks noChangeShapeType="1"/>
          </p:cNvSpPr>
          <p:nvPr/>
        </p:nvSpPr>
        <p:spPr bwMode="auto">
          <a:xfrm flipH="1">
            <a:off x="21272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5" name="Line 13"/>
          <p:cNvSpPr>
            <a:spLocks noChangeShapeType="1"/>
          </p:cNvSpPr>
          <p:nvPr/>
        </p:nvSpPr>
        <p:spPr bwMode="auto">
          <a:xfrm>
            <a:off x="27368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6" name="Line 14"/>
          <p:cNvSpPr>
            <a:spLocks noChangeShapeType="1"/>
          </p:cNvSpPr>
          <p:nvPr/>
        </p:nvSpPr>
        <p:spPr bwMode="auto">
          <a:xfrm flipH="1">
            <a:off x="24320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7" name="Line 15"/>
          <p:cNvSpPr>
            <a:spLocks noChangeShapeType="1"/>
          </p:cNvSpPr>
          <p:nvPr/>
        </p:nvSpPr>
        <p:spPr bwMode="auto">
          <a:xfrm>
            <a:off x="27368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68" name="Oval 16"/>
          <p:cNvSpPr>
            <a:spLocks noChangeArrowheads="1"/>
          </p:cNvSpPr>
          <p:nvPr/>
        </p:nvSpPr>
        <p:spPr bwMode="auto">
          <a:xfrm>
            <a:off x="26606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69" name="Oval 17"/>
          <p:cNvSpPr>
            <a:spLocks noChangeArrowheads="1"/>
          </p:cNvSpPr>
          <p:nvPr/>
        </p:nvSpPr>
        <p:spPr bwMode="auto">
          <a:xfrm>
            <a:off x="2051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70" name="Oval 18"/>
          <p:cNvSpPr>
            <a:spLocks noChangeArrowheads="1"/>
          </p:cNvSpPr>
          <p:nvPr/>
        </p:nvSpPr>
        <p:spPr bwMode="auto">
          <a:xfrm>
            <a:off x="23558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71" name="Oval 19"/>
          <p:cNvSpPr>
            <a:spLocks noChangeArrowheads="1"/>
          </p:cNvSpPr>
          <p:nvPr/>
        </p:nvSpPr>
        <p:spPr bwMode="auto">
          <a:xfrm>
            <a:off x="27368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72" name="Oval 20"/>
          <p:cNvSpPr>
            <a:spLocks noChangeArrowheads="1"/>
          </p:cNvSpPr>
          <p:nvPr/>
        </p:nvSpPr>
        <p:spPr bwMode="auto">
          <a:xfrm>
            <a:off x="30416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73" name="Line 21"/>
          <p:cNvSpPr>
            <a:spLocks noChangeShapeType="1"/>
          </p:cNvSpPr>
          <p:nvPr/>
        </p:nvSpPr>
        <p:spPr bwMode="auto">
          <a:xfrm flipH="1">
            <a:off x="34226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74" name="Line 22"/>
          <p:cNvSpPr>
            <a:spLocks noChangeShapeType="1"/>
          </p:cNvSpPr>
          <p:nvPr/>
        </p:nvSpPr>
        <p:spPr bwMode="auto">
          <a:xfrm>
            <a:off x="40322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75" name="Line 23"/>
          <p:cNvSpPr>
            <a:spLocks noChangeShapeType="1"/>
          </p:cNvSpPr>
          <p:nvPr/>
        </p:nvSpPr>
        <p:spPr bwMode="auto">
          <a:xfrm flipH="1">
            <a:off x="37274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76" name="Line 24"/>
          <p:cNvSpPr>
            <a:spLocks noChangeShapeType="1"/>
          </p:cNvSpPr>
          <p:nvPr/>
        </p:nvSpPr>
        <p:spPr bwMode="auto">
          <a:xfrm>
            <a:off x="40322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77" name="Oval 25"/>
          <p:cNvSpPr>
            <a:spLocks noChangeArrowheads="1"/>
          </p:cNvSpPr>
          <p:nvPr/>
        </p:nvSpPr>
        <p:spPr bwMode="auto">
          <a:xfrm>
            <a:off x="3346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78" name="Oval 26"/>
          <p:cNvSpPr>
            <a:spLocks noChangeArrowheads="1"/>
          </p:cNvSpPr>
          <p:nvPr/>
        </p:nvSpPr>
        <p:spPr bwMode="auto">
          <a:xfrm>
            <a:off x="3651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79" name="Oval 27"/>
          <p:cNvSpPr>
            <a:spLocks noChangeArrowheads="1"/>
          </p:cNvSpPr>
          <p:nvPr/>
        </p:nvSpPr>
        <p:spPr bwMode="auto">
          <a:xfrm>
            <a:off x="4032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80" name="Oval 28"/>
          <p:cNvSpPr>
            <a:spLocks noChangeArrowheads="1"/>
          </p:cNvSpPr>
          <p:nvPr/>
        </p:nvSpPr>
        <p:spPr bwMode="auto">
          <a:xfrm>
            <a:off x="4337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81" name="Line 29"/>
          <p:cNvSpPr>
            <a:spLocks noChangeShapeType="1"/>
          </p:cNvSpPr>
          <p:nvPr/>
        </p:nvSpPr>
        <p:spPr bwMode="auto">
          <a:xfrm flipH="1">
            <a:off x="46418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82" name="Line 30"/>
          <p:cNvSpPr>
            <a:spLocks noChangeShapeType="1"/>
          </p:cNvSpPr>
          <p:nvPr/>
        </p:nvSpPr>
        <p:spPr bwMode="auto">
          <a:xfrm>
            <a:off x="52514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83" name="Line 31"/>
          <p:cNvSpPr>
            <a:spLocks noChangeShapeType="1"/>
          </p:cNvSpPr>
          <p:nvPr/>
        </p:nvSpPr>
        <p:spPr bwMode="auto">
          <a:xfrm flipH="1">
            <a:off x="49466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84" name="Line 32"/>
          <p:cNvSpPr>
            <a:spLocks noChangeShapeType="1"/>
          </p:cNvSpPr>
          <p:nvPr/>
        </p:nvSpPr>
        <p:spPr bwMode="auto">
          <a:xfrm>
            <a:off x="52514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85" name="Oval 33"/>
          <p:cNvSpPr>
            <a:spLocks noChangeArrowheads="1"/>
          </p:cNvSpPr>
          <p:nvPr/>
        </p:nvSpPr>
        <p:spPr bwMode="auto">
          <a:xfrm>
            <a:off x="45656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86" name="Oval 34"/>
          <p:cNvSpPr>
            <a:spLocks noChangeArrowheads="1"/>
          </p:cNvSpPr>
          <p:nvPr/>
        </p:nvSpPr>
        <p:spPr bwMode="auto">
          <a:xfrm>
            <a:off x="4870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87" name="Oval 35"/>
          <p:cNvSpPr>
            <a:spLocks noChangeArrowheads="1"/>
          </p:cNvSpPr>
          <p:nvPr/>
        </p:nvSpPr>
        <p:spPr bwMode="auto">
          <a:xfrm>
            <a:off x="5251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88" name="Oval 36"/>
          <p:cNvSpPr>
            <a:spLocks noChangeArrowheads="1"/>
          </p:cNvSpPr>
          <p:nvPr/>
        </p:nvSpPr>
        <p:spPr bwMode="auto">
          <a:xfrm>
            <a:off x="5556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89" name="Line 37"/>
          <p:cNvSpPr>
            <a:spLocks noChangeShapeType="1"/>
          </p:cNvSpPr>
          <p:nvPr/>
        </p:nvSpPr>
        <p:spPr bwMode="auto">
          <a:xfrm flipH="1">
            <a:off x="61658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90" name="Line 38"/>
          <p:cNvSpPr>
            <a:spLocks noChangeShapeType="1"/>
          </p:cNvSpPr>
          <p:nvPr/>
        </p:nvSpPr>
        <p:spPr bwMode="auto">
          <a:xfrm>
            <a:off x="67754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91" name="Line 39"/>
          <p:cNvSpPr>
            <a:spLocks noChangeShapeType="1"/>
          </p:cNvSpPr>
          <p:nvPr/>
        </p:nvSpPr>
        <p:spPr bwMode="auto">
          <a:xfrm flipH="1">
            <a:off x="64706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92" name="Line 40"/>
          <p:cNvSpPr>
            <a:spLocks noChangeShapeType="1"/>
          </p:cNvSpPr>
          <p:nvPr/>
        </p:nvSpPr>
        <p:spPr bwMode="auto">
          <a:xfrm>
            <a:off x="67754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93" name="Oval 41"/>
          <p:cNvSpPr>
            <a:spLocks noChangeArrowheads="1"/>
          </p:cNvSpPr>
          <p:nvPr/>
        </p:nvSpPr>
        <p:spPr bwMode="auto">
          <a:xfrm>
            <a:off x="60896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94" name="Oval 42"/>
          <p:cNvSpPr>
            <a:spLocks noChangeArrowheads="1"/>
          </p:cNvSpPr>
          <p:nvPr/>
        </p:nvSpPr>
        <p:spPr bwMode="auto">
          <a:xfrm>
            <a:off x="6394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95" name="Oval 43"/>
          <p:cNvSpPr>
            <a:spLocks noChangeArrowheads="1"/>
          </p:cNvSpPr>
          <p:nvPr/>
        </p:nvSpPr>
        <p:spPr bwMode="auto">
          <a:xfrm>
            <a:off x="67754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96" name="Oval 44"/>
          <p:cNvSpPr>
            <a:spLocks noChangeArrowheads="1"/>
          </p:cNvSpPr>
          <p:nvPr/>
        </p:nvSpPr>
        <p:spPr bwMode="auto">
          <a:xfrm>
            <a:off x="7080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9997" name="Line 45"/>
          <p:cNvSpPr>
            <a:spLocks noChangeShapeType="1"/>
          </p:cNvSpPr>
          <p:nvPr/>
        </p:nvSpPr>
        <p:spPr bwMode="auto">
          <a:xfrm flipH="1">
            <a:off x="7537450" y="37338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98" name="Line 46"/>
          <p:cNvSpPr>
            <a:spLocks noChangeShapeType="1"/>
          </p:cNvSpPr>
          <p:nvPr/>
        </p:nvSpPr>
        <p:spPr bwMode="auto">
          <a:xfrm>
            <a:off x="8147050" y="3733800"/>
            <a:ext cx="381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999" name="Line 47"/>
          <p:cNvSpPr>
            <a:spLocks noChangeShapeType="1"/>
          </p:cNvSpPr>
          <p:nvPr/>
        </p:nvSpPr>
        <p:spPr bwMode="auto">
          <a:xfrm flipH="1">
            <a:off x="7842250" y="3733800"/>
            <a:ext cx="30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000" name="Line 48"/>
          <p:cNvSpPr>
            <a:spLocks noChangeShapeType="1"/>
          </p:cNvSpPr>
          <p:nvPr/>
        </p:nvSpPr>
        <p:spPr bwMode="auto">
          <a:xfrm>
            <a:off x="8147050" y="37338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001" name="Oval 49"/>
          <p:cNvSpPr>
            <a:spLocks noChangeArrowheads="1"/>
          </p:cNvSpPr>
          <p:nvPr/>
        </p:nvSpPr>
        <p:spPr bwMode="auto">
          <a:xfrm>
            <a:off x="74612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02" name="Oval 50"/>
          <p:cNvSpPr>
            <a:spLocks noChangeArrowheads="1"/>
          </p:cNvSpPr>
          <p:nvPr/>
        </p:nvSpPr>
        <p:spPr bwMode="auto">
          <a:xfrm>
            <a:off x="7766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03" name="Oval 51"/>
          <p:cNvSpPr>
            <a:spLocks noChangeArrowheads="1"/>
          </p:cNvSpPr>
          <p:nvPr/>
        </p:nvSpPr>
        <p:spPr bwMode="auto">
          <a:xfrm>
            <a:off x="81470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04" name="Oval 52"/>
          <p:cNvSpPr>
            <a:spLocks noChangeArrowheads="1"/>
          </p:cNvSpPr>
          <p:nvPr/>
        </p:nvSpPr>
        <p:spPr bwMode="auto">
          <a:xfrm>
            <a:off x="845185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05" name="Text Box 53"/>
          <p:cNvSpPr txBox="1">
            <a:spLocks noChangeArrowheads="1"/>
          </p:cNvSpPr>
          <p:nvPr/>
        </p:nvSpPr>
        <p:spPr bwMode="auto">
          <a:xfrm>
            <a:off x="2279650" y="3429000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510006" name="Text Box 54"/>
          <p:cNvSpPr txBox="1">
            <a:spLocks noChangeArrowheads="1"/>
          </p:cNvSpPr>
          <p:nvPr/>
        </p:nvSpPr>
        <p:spPr bwMode="auto">
          <a:xfrm>
            <a:off x="3651250" y="3429000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510007" name="Text Box 55"/>
          <p:cNvSpPr txBox="1">
            <a:spLocks noChangeArrowheads="1"/>
          </p:cNvSpPr>
          <p:nvPr/>
        </p:nvSpPr>
        <p:spPr bwMode="auto">
          <a:xfrm>
            <a:off x="4870450" y="34798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i</a:t>
            </a:r>
          </a:p>
        </p:txBody>
      </p:sp>
      <p:sp>
        <p:nvSpPr>
          <p:cNvPr id="510008" name="Text Box 56"/>
          <p:cNvSpPr txBox="1">
            <a:spLocks noChangeArrowheads="1"/>
          </p:cNvSpPr>
          <p:nvPr/>
        </p:nvSpPr>
        <p:spPr bwMode="auto">
          <a:xfrm>
            <a:off x="6318250" y="3479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o</a:t>
            </a:r>
          </a:p>
        </p:txBody>
      </p:sp>
      <p:sp>
        <p:nvSpPr>
          <p:cNvPr id="510009" name="Text Box 57"/>
          <p:cNvSpPr txBox="1">
            <a:spLocks noChangeArrowheads="1"/>
          </p:cNvSpPr>
          <p:nvPr/>
        </p:nvSpPr>
        <p:spPr bwMode="auto">
          <a:xfrm>
            <a:off x="8223250" y="3479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</a:t>
            </a:r>
          </a:p>
        </p:txBody>
      </p:sp>
      <p:sp>
        <p:nvSpPr>
          <p:cNvPr id="510010" name="Oval 58"/>
          <p:cNvSpPr>
            <a:spLocks noChangeArrowheads="1"/>
          </p:cNvSpPr>
          <p:nvPr/>
        </p:nvSpPr>
        <p:spPr bwMode="auto">
          <a:xfrm>
            <a:off x="39560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11" name="Oval 59"/>
          <p:cNvSpPr>
            <a:spLocks noChangeArrowheads="1"/>
          </p:cNvSpPr>
          <p:nvPr/>
        </p:nvSpPr>
        <p:spPr bwMode="auto">
          <a:xfrm>
            <a:off x="51752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12" name="Oval 60"/>
          <p:cNvSpPr>
            <a:spLocks noChangeArrowheads="1"/>
          </p:cNvSpPr>
          <p:nvPr/>
        </p:nvSpPr>
        <p:spPr bwMode="auto">
          <a:xfrm>
            <a:off x="66992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13" name="Oval 61"/>
          <p:cNvSpPr>
            <a:spLocks noChangeArrowheads="1"/>
          </p:cNvSpPr>
          <p:nvPr/>
        </p:nvSpPr>
        <p:spPr bwMode="auto">
          <a:xfrm>
            <a:off x="807085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014" name="Text Box 62"/>
          <p:cNvSpPr txBox="1">
            <a:spLocks noChangeArrowheads="1"/>
          </p:cNvSpPr>
          <p:nvPr/>
        </p:nvSpPr>
        <p:spPr bwMode="auto">
          <a:xfrm>
            <a:off x="1676400" y="5765800"/>
            <a:ext cx="82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00"/>
                </a:solidFill>
              </a:rPr>
              <a:t>{a,e}</a:t>
            </a:r>
          </a:p>
        </p:txBody>
      </p:sp>
      <p:sp>
        <p:nvSpPr>
          <p:cNvPr id="510015" name="Text Box 63"/>
          <p:cNvSpPr txBox="1">
            <a:spLocks noChangeArrowheads="1"/>
          </p:cNvSpPr>
          <p:nvPr/>
        </p:nvSpPr>
        <p:spPr bwMode="auto">
          <a:xfrm>
            <a:off x="8153400" y="5765800"/>
            <a:ext cx="85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{u,o}</a:t>
            </a:r>
          </a:p>
        </p:txBody>
      </p:sp>
      <p:sp>
        <p:nvSpPr>
          <p:cNvPr id="510016" name="Text Box 64"/>
          <p:cNvSpPr txBox="1">
            <a:spLocks noChangeArrowheads="1"/>
          </p:cNvSpPr>
          <p:nvPr/>
        </p:nvSpPr>
        <p:spPr bwMode="auto">
          <a:xfrm>
            <a:off x="3048000" y="5765800"/>
            <a:ext cx="82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7F0000"/>
                </a:solidFill>
              </a:rPr>
              <a:t>{e,a}</a:t>
            </a:r>
          </a:p>
        </p:txBody>
      </p:sp>
      <p:sp>
        <p:nvSpPr>
          <p:cNvPr id="510017" name="Text Box 65"/>
          <p:cNvSpPr txBox="1">
            <a:spLocks noChangeArrowheads="1"/>
          </p:cNvSpPr>
          <p:nvPr/>
        </p:nvSpPr>
        <p:spPr bwMode="auto">
          <a:xfrm>
            <a:off x="4267200" y="5765800"/>
            <a:ext cx="77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{i,a}</a:t>
            </a:r>
          </a:p>
        </p:txBody>
      </p:sp>
      <p:sp>
        <p:nvSpPr>
          <p:cNvPr id="510018" name="Text Box 66"/>
          <p:cNvSpPr txBox="1">
            <a:spLocks noChangeArrowheads="1"/>
          </p:cNvSpPr>
          <p:nvPr/>
        </p:nvSpPr>
        <p:spPr bwMode="auto">
          <a:xfrm>
            <a:off x="5791200" y="57658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{o,a}</a:t>
            </a:r>
          </a:p>
        </p:txBody>
      </p:sp>
      <p:sp>
        <p:nvSpPr>
          <p:cNvPr id="510019" name="Text Box 67"/>
          <p:cNvSpPr txBox="1">
            <a:spLocks noChangeArrowheads="1"/>
          </p:cNvSpPr>
          <p:nvPr/>
        </p:nvSpPr>
        <p:spPr bwMode="auto">
          <a:xfrm>
            <a:off x="7162800" y="57658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{u,a}</a:t>
            </a:r>
          </a:p>
        </p:txBody>
      </p:sp>
      <p:sp>
        <p:nvSpPr>
          <p:cNvPr id="510020" name="Text Box 68"/>
          <p:cNvSpPr txBox="1">
            <a:spLocks noChangeArrowheads="1"/>
          </p:cNvSpPr>
          <p:nvPr/>
        </p:nvSpPr>
        <p:spPr bwMode="auto">
          <a:xfrm>
            <a:off x="228600" y="2514600"/>
            <a:ext cx="248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1. Pick </a:t>
            </a:r>
            <a:r>
              <a:rPr lang="en-US" sz="2400">
                <a:solidFill>
                  <a:srgbClr val="990000"/>
                </a:solidFill>
              </a:rPr>
              <a:t>“1</a:t>
            </a:r>
            <a:r>
              <a:rPr lang="en-US" sz="2400" baseline="30000">
                <a:solidFill>
                  <a:srgbClr val="990000"/>
                </a:solidFill>
              </a:rPr>
              <a:t>st</a:t>
            </a:r>
            <a:r>
              <a:rPr lang="en-US" sz="2400">
                <a:solidFill>
                  <a:srgbClr val="990000"/>
                </a:solidFill>
              </a:rPr>
              <a:t>” vowel</a:t>
            </a:r>
            <a:endParaRPr lang="en-US" sz="2400"/>
          </a:p>
        </p:txBody>
      </p:sp>
      <p:sp>
        <p:nvSpPr>
          <p:cNvPr id="510021" name="Text Box 69"/>
          <p:cNvSpPr txBox="1">
            <a:spLocks noChangeArrowheads="1"/>
          </p:cNvSpPr>
          <p:nvPr/>
        </p:nvSpPr>
        <p:spPr bwMode="auto">
          <a:xfrm>
            <a:off x="304800" y="4191000"/>
            <a:ext cx="173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2. Pick </a:t>
            </a:r>
            <a:r>
              <a:rPr lang="en-US" sz="2400">
                <a:solidFill>
                  <a:srgbClr val="990000"/>
                </a:solidFill>
              </a:rPr>
              <a:t>“2</a:t>
            </a:r>
            <a:r>
              <a:rPr lang="en-US" sz="2400" baseline="30000">
                <a:solidFill>
                  <a:srgbClr val="990000"/>
                </a:solidFill>
              </a:rPr>
              <a:t>nd</a:t>
            </a:r>
            <a:r>
              <a:rPr lang="en-US" sz="2400">
                <a:solidFill>
                  <a:srgbClr val="990000"/>
                </a:solidFill>
              </a:rPr>
              <a:t>”</a:t>
            </a: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AA8A-0CBE-4AEC-9D60-A27303643B0F}" type="slidenum">
              <a:rPr lang="en-US"/>
              <a:pPr/>
              <a:t>8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Use of the Sum Rule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170000"/>
              </a:lnSpc>
            </a:pPr>
            <a:r>
              <a:rPr lang="en-US" sz="2400" dirty="0"/>
              <a:t>The subsets are pairwise disjoint.</a:t>
            </a:r>
          </a:p>
          <a:p>
            <a:pPr marL="609600" indent="-609600">
              <a:lnSpc>
                <a:spcPct val="170000"/>
              </a:lnSpc>
            </a:pPr>
            <a:r>
              <a:rPr lang="en-US" sz="2400" dirty="0"/>
              <a:t>The union of the subsets includes every element that you want to count.</a:t>
            </a:r>
          </a:p>
          <a:p>
            <a:pPr marL="609600" indent="-609600">
              <a:lnSpc>
                <a:spcPct val="170000"/>
              </a:lnSpc>
              <a:buFontTx/>
              <a:buNone/>
            </a:pPr>
            <a:r>
              <a:rPr lang="en-US" sz="2400" dirty="0">
                <a:solidFill>
                  <a:srgbClr val="990000"/>
                </a:solidFill>
              </a:rPr>
              <a:t>Sound familiar</a:t>
            </a:r>
            <a:r>
              <a:rPr lang="en-US" sz="2400" dirty="0" smtClean="0">
                <a:solidFill>
                  <a:srgbClr val="990000"/>
                </a:solidFill>
              </a:rPr>
              <a:t>?</a:t>
            </a:r>
          </a:p>
          <a:p>
            <a:pPr marL="609600" indent="-609600">
              <a:lnSpc>
                <a:spcPct val="170000"/>
              </a:lnSpc>
              <a:buFontTx/>
              <a:buNone/>
            </a:pPr>
            <a:endParaRPr lang="en-US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Use of the Sum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Let 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/>
              <a:t> </a:t>
            </a:r>
            <a:r>
              <a:rPr lang="en-US" sz="2400" dirty="0" smtClean="0"/>
              <a:t>be subsets of S.</a:t>
            </a:r>
          </a:p>
          <a:p>
            <a:pPr marL="0" indent="0">
              <a:buNone/>
            </a:pPr>
            <a:r>
              <a:rPr lang="en-US" sz="2400" dirty="0" smtClean="0"/>
              <a:t>|S| = |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| + |S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| + …+ |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|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partition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Peter Cappello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D41-945F-4CE5-998D-4446089998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547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47641</TotalTime>
  <Words>509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The Product Rule:  Use &amp; Misuse</vt:lpstr>
      <vt:lpstr>The Product Rule</vt:lpstr>
      <vt:lpstr>Visualizing the Procedure</vt:lpstr>
      <vt:lpstr>Example 1</vt:lpstr>
      <vt:lpstr>Example 1 continued</vt:lpstr>
      <vt:lpstr>Misuse of the Product Rule</vt:lpstr>
      <vt:lpstr>PowerPoint Presentation</vt:lpstr>
      <vt:lpstr>Proper Use of the Sum Rule</vt:lpstr>
      <vt:lpstr>Proper Use of the Sum Rule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Cappello</cp:lastModifiedBy>
  <cp:revision>1318</cp:revision>
  <dcterms:created xsi:type="dcterms:W3CDTF">2001-03-22T17:43:43Z</dcterms:created>
  <dcterms:modified xsi:type="dcterms:W3CDTF">2013-05-30T19:23:19Z</dcterms:modified>
</cp:coreProperties>
</file>