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7" r:id="rId2"/>
    <p:sldId id="308" r:id="rId3"/>
    <p:sldId id="303" r:id="rId4"/>
    <p:sldId id="309" r:id="rId5"/>
    <p:sldId id="307" r:id="rId6"/>
    <p:sldId id="306" r:id="rId7"/>
    <p:sldId id="305" r:id="rId8"/>
    <p:sldId id="310" r:id="rId9"/>
    <p:sldId id="315" r:id="rId10"/>
    <p:sldId id="260" r:id="rId11"/>
    <p:sldId id="280" r:id="rId12"/>
    <p:sldId id="261" r:id="rId13"/>
    <p:sldId id="281" r:id="rId14"/>
    <p:sldId id="282" r:id="rId15"/>
    <p:sldId id="283" r:id="rId16"/>
    <p:sldId id="262" r:id="rId17"/>
    <p:sldId id="284" r:id="rId18"/>
    <p:sldId id="263" r:id="rId19"/>
    <p:sldId id="285" r:id="rId20"/>
    <p:sldId id="264" r:id="rId21"/>
    <p:sldId id="286" r:id="rId22"/>
    <p:sldId id="316" r:id="rId23"/>
    <p:sldId id="265" r:id="rId24"/>
    <p:sldId id="287" r:id="rId25"/>
    <p:sldId id="312" r:id="rId26"/>
    <p:sldId id="313" r:id="rId27"/>
    <p:sldId id="314" r:id="rId28"/>
    <p:sldId id="270" r:id="rId29"/>
    <p:sldId id="289" r:id="rId30"/>
    <p:sldId id="290" r:id="rId31"/>
    <p:sldId id="291" r:id="rId32"/>
    <p:sldId id="292" r:id="rId33"/>
    <p:sldId id="293" r:id="rId34"/>
    <p:sldId id="271" r:id="rId35"/>
    <p:sldId id="295" r:id="rId36"/>
    <p:sldId id="296" r:id="rId37"/>
    <p:sldId id="272" r:id="rId38"/>
    <p:sldId id="273" r:id="rId39"/>
    <p:sldId id="298" r:id="rId40"/>
    <p:sldId id="274" r:id="rId41"/>
    <p:sldId id="299" r:id="rId42"/>
    <p:sldId id="279" r:id="rId43"/>
    <p:sldId id="300" r:id="rId44"/>
    <p:sldId id="301" r:id="rId45"/>
    <p:sldId id="277" r:id="rId46"/>
    <p:sldId id="278" r:id="rId47"/>
    <p:sldId id="302" r:id="rId48"/>
    <p:sldId id="311" r:id="rId49"/>
    <p:sldId id="304" r:id="rId50"/>
    <p:sldId id="266" r:id="rId51"/>
    <p:sldId id="288" r:id="rId52"/>
    <p:sldId id="267" r:id="rId53"/>
    <p:sldId id="269" r:id="rId54"/>
    <p:sldId id="275" r:id="rId55"/>
    <p:sldId id="276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000099"/>
    <a:srgbClr val="800000"/>
    <a:srgbClr val="007F00"/>
    <a:srgbClr val="CCECFF"/>
    <a:srgbClr val="CCFFCC"/>
    <a:srgbClr val="CCCCFF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36F211-6937-431C-8A91-E860BBD51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67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BDCA9F-321E-427B-B49B-BE63CD675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37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2067-29B4-4EA8-AAAD-82730B6C0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8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29C37-9B05-408F-8E82-75605BB07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6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B97B-9DC1-48EC-AE89-9D222129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3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5188A-EFB5-44F6-9E39-BF71B2799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0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EA288-9E1F-45CF-9611-0FDFA8F77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7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93B9-69B8-415D-8328-2DE56B3F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6871-795A-41F5-A7E7-FC06569DA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0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3A33-B9C1-4323-81A3-E9112B8DD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1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102D5-022F-4270-B1D2-140CF1B52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8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D8541-9FAF-4A5D-A3B3-3ED8A8860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2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D2AB-2343-4901-84B1-A8F98240C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5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53BBC2-CBCA-4442-91DC-0C02F4304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Basics of Counting:</a:t>
            </a:r>
            <a:br>
              <a:rPr lang="en-US" smtClean="0"/>
            </a:br>
            <a:r>
              <a:rPr lang="en-US" smtClean="0"/>
              <a:t> Selected Exercises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D1ECCC-85C9-4145-9267-BDF63C60C8E7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47244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How many bit strings are there of length 8?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D410F1-20D2-4B36-BBDF-DAE5EE984E89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10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447800"/>
            <a:ext cx="830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How many bit strings are there of length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8</a:t>
            </a:r>
            <a:r>
              <a:rPr lang="en-US" sz="2400">
                <a:latin typeface="Arial" charset="0"/>
              </a:rPr>
              <a:t>?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Use the </a:t>
            </a:r>
            <a:r>
              <a:rPr lang="en-US" sz="2400" i="1">
                <a:solidFill>
                  <a:srgbClr val="7F0000"/>
                </a:solidFill>
                <a:latin typeface="Arial" charset="0"/>
              </a:rPr>
              <a:t>product rule</a:t>
            </a:r>
            <a:r>
              <a:rPr lang="en-US" sz="2400">
                <a:latin typeface="Arial" charset="0"/>
              </a:rPr>
              <a:t>: Count the bit strings of length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8</a:t>
            </a:r>
            <a:r>
              <a:rPr lang="en-US" sz="2400">
                <a:latin typeface="Arial" charset="0"/>
              </a:rPr>
              <a:t> by decomposing the process into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8</a:t>
            </a:r>
            <a:r>
              <a:rPr lang="en-US" sz="2400">
                <a:latin typeface="Arial" charset="0"/>
              </a:rPr>
              <a:t> stages:               count the possibilities for:</a:t>
            </a:r>
          </a:p>
          <a:p>
            <a:pPr marL="1143000" lvl="2" indent="-2286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the 1</a:t>
            </a:r>
            <a:r>
              <a:rPr lang="en-US" sz="2400" baseline="30000">
                <a:solidFill>
                  <a:srgbClr val="00009F"/>
                </a:solidFill>
                <a:latin typeface="Arial" charset="0"/>
              </a:rPr>
              <a:t>st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 bit (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), </a:t>
            </a:r>
          </a:p>
          <a:p>
            <a:pPr marL="1143000" lvl="2" indent="-2286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the 2</a:t>
            </a:r>
            <a:r>
              <a:rPr lang="en-US" sz="2400" baseline="30000">
                <a:solidFill>
                  <a:srgbClr val="00009F"/>
                </a:solidFill>
                <a:latin typeface="Arial" charset="0"/>
              </a:rPr>
              <a:t>nd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 bit (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), </a:t>
            </a:r>
          </a:p>
          <a:p>
            <a:pPr marL="1143000" lvl="2" indent="-2286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…, </a:t>
            </a:r>
          </a:p>
          <a:p>
            <a:pPr marL="1143000" lvl="2" indent="-2286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the 8</a:t>
            </a:r>
            <a:r>
              <a:rPr lang="en-US" sz="2400" baseline="30000">
                <a:solidFill>
                  <a:srgbClr val="00009F"/>
                </a:solidFill>
                <a:latin typeface="Arial" charset="0"/>
              </a:rPr>
              <a:t>th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 bit (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).</a:t>
            </a:r>
          </a:p>
          <a:p>
            <a:pPr marL="1143000" lvl="2" indent="-2286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The product: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 baseline="30000">
                <a:solidFill>
                  <a:srgbClr val="7F0000"/>
                </a:solidFill>
                <a:latin typeface="Arial" charset="0"/>
              </a:rPr>
              <a:t>8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 =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256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 different bit strings.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9C01C1-E634-46E9-A62D-834B410C0CA3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543800" cy="5029200"/>
          </a:xfrm>
        </p:spPr>
        <p:txBody>
          <a:bodyPr/>
          <a:lstStyle/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en-US" sz="2400" smtClean="0"/>
              <a:t>How many positive integers &lt; 1000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smtClean="0"/>
              <a:t>Are divisible by 7?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252274-5E9C-4EA0-B59B-A58D9CE8C3A4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9600" y="14478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How many positive integers &lt; 1000</a:t>
            </a: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latin typeface="Arial" charset="0"/>
              </a:rPr>
              <a:t>Are divisible by 7? 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999/7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= 142.</a:t>
            </a: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Are divisible by 7 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&amp;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11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? 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7F00"/>
                </a:solidFill>
                <a:latin typeface="Arial" charset="0"/>
                <a:cs typeface="Arial" charset="0"/>
                <a:sym typeface="Symbol" pitchFamily="18" charset="2"/>
              </a:rPr>
              <a:t>(Use a Venn diagram)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397029-5D08-4873-A25F-2E2AE3190895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09600" y="14478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How many positive integers &lt; 1000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latin typeface="Arial" charset="0"/>
              </a:rPr>
              <a:t>Are divisible by 7? 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</a:pP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999/7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= 142.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Are divisible by 7 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&amp;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11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?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</a:pP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999/(7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11)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 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= 12.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Are divisible by 7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but not by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 11? 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7F00"/>
                </a:solidFill>
                <a:latin typeface="Arial" charset="0"/>
                <a:cs typeface="Arial" charset="0"/>
                <a:sym typeface="Symbol" pitchFamily="18" charset="2"/>
              </a:rPr>
              <a:t>(Use a Venn diagram)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05D287-6140-4A53-A56F-BA6F01D37570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5800" y="1447800"/>
            <a:ext cx="7696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2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How many positive integers &lt; 1000</a:t>
            </a:r>
          </a:p>
          <a:p>
            <a:pPr marL="990600" lvl="1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latin typeface="Arial" charset="0"/>
              </a:rPr>
              <a:t>Are divisible by 7? 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</a:pP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999/7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= 142.</a:t>
            </a:r>
          </a:p>
          <a:p>
            <a:pPr marL="990600" lvl="1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Are divisible by 7 </a:t>
            </a:r>
            <a:r>
              <a:rPr lang="en-US" sz="2400" dirty="0" smtClean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&amp; </a:t>
            </a:r>
            <a:r>
              <a:rPr lang="en-US" sz="2400" dirty="0" smtClean="0">
                <a:latin typeface="Arial" charset="0"/>
                <a:cs typeface="Arial" charset="0"/>
                <a:sym typeface="Symbol" pitchFamily="18" charset="2"/>
              </a:rPr>
              <a:t>11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?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</a:pP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999/(7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11)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 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= 12.</a:t>
            </a:r>
          </a:p>
          <a:p>
            <a:pPr marL="990600" lvl="1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Are divisible by 7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but not by</a:t>
            </a:r>
            <a:r>
              <a:rPr lang="en-US" sz="2400" dirty="0">
                <a:latin typeface="Arial" charset="0"/>
                <a:cs typeface="Arial" charset="0"/>
                <a:sym typeface="Symbol" pitchFamily="18" charset="2"/>
              </a:rPr>
              <a:t> 11?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Count the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# divisible 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by 7;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Subtract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the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# divisible 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by 7 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&amp;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11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;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</a:pP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999/7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A80000"/>
                </a:solidFill>
                <a:latin typeface="Arial" charset="0"/>
                <a:cs typeface="Arial" charset="0"/>
                <a:sym typeface="Symbol" pitchFamily="18" charset="2"/>
              </a:rPr>
              <a:t>-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999/(7</a:t>
            </a:r>
            <a:r>
              <a:rPr lang="en-US" sz="2400" b="1" baseline="30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11)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= 142 </a:t>
            </a:r>
            <a:r>
              <a:rPr lang="en-US" sz="2400" dirty="0">
                <a:solidFill>
                  <a:srgbClr val="A80000"/>
                </a:solidFill>
                <a:latin typeface="Arial" charset="0"/>
                <a:cs typeface="Arial" charset="0"/>
                <a:sym typeface="Symbol" pitchFamily="18" charset="2"/>
              </a:rPr>
              <a:t>–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12 = 130.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BE8AA1-8AC3-4E46-B571-142FB067F09D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 continued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4. Are divisible by 7 </a:t>
            </a:r>
            <a:r>
              <a:rPr lang="en-US" sz="2400" smtClean="0">
                <a:solidFill>
                  <a:srgbClr val="7F0000"/>
                </a:solidFill>
              </a:rPr>
              <a:t>or</a:t>
            </a:r>
            <a:r>
              <a:rPr lang="en-US" sz="2400" smtClean="0"/>
              <a:t> 11?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solidFill>
                  <a:srgbClr val="007F00"/>
                </a:solidFill>
                <a:cs typeface="Arial" charset="0"/>
                <a:sym typeface="Symbol" pitchFamily="18" charset="2"/>
              </a:rPr>
              <a:t>(Use a Venn diagram)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EB8892-60AD-4C98-899B-2D9F2659B745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 continued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676400"/>
            <a:ext cx="9144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2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4. Are divisible by 7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or</a:t>
            </a:r>
            <a:r>
              <a:rPr lang="en-US" sz="2400" dirty="0">
                <a:latin typeface="Arial" charset="0"/>
              </a:rPr>
              <a:t> 11?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We want property A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or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 property B: use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inclusion-exclusion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: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Count the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# that 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are divisible by 7;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7F0000"/>
                </a:solidFill>
                <a:latin typeface="Arial" charset="0"/>
              </a:rPr>
              <a:t>Add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 the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# that 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are divisible by 11;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7F0000"/>
                </a:solidFill>
                <a:latin typeface="Arial" charset="0"/>
              </a:rPr>
              <a:t>Subtract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 the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# that 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are divisible by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both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;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</a:pP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999/7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+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999/11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–</a:t>
            </a:r>
            <a:r>
              <a:rPr lang="en-US" sz="2400" dirty="0">
                <a:solidFill>
                  <a:srgbClr val="A80000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999/(77) </a:t>
            </a:r>
            <a:r>
              <a:rPr lang="en-US" sz="24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= 142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+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90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–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12.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352800" y="4800600"/>
            <a:ext cx="2362200" cy="1371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581400" y="4953000"/>
            <a:ext cx="10668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4343400" y="4953000"/>
            <a:ext cx="10668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F9403B-80DF-4FCC-907E-D86B67A7C159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20 continued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200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/>
              <a:t>5. Are divisible by </a:t>
            </a:r>
            <a:r>
              <a:rPr lang="en-US" sz="2400" dirty="0" smtClean="0">
                <a:solidFill>
                  <a:srgbClr val="7F0000"/>
                </a:solidFill>
              </a:rPr>
              <a:t>exactly one</a:t>
            </a:r>
            <a:r>
              <a:rPr lang="en-US" sz="2400" dirty="0" smtClean="0"/>
              <a:t> of 7 &amp; 11?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None/>
            </a:pPr>
            <a:endParaRPr lang="en-US" dirty="0" smtClean="0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170CD4-5DA5-4996-8171-49E056729735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 continued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1219200"/>
            <a:ext cx="9144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2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5. Are divisible by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exactly one</a:t>
            </a:r>
            <a:r>
              <a:rPr lang="en-US" sz="2400" dirty="0">
                <a:latin typeface="Arial" charset="0"/>
              </a:rPr>
              <a:t> of 7 </a:t>
            </a:r>
            <a:r>
              <a:rPr lang="en-US" sz="2400" dirty="0" smtClean="0">
                <a:latin typeface="Arial" charset="0"/>
              </a:rPr>
              <a:t>&amp; 11</a:t>
            </a:r>
            <a:r>
              <a:rPr lang="en-US" sz="2400" dirty="0">
                <a:latin typeface="Arial" charset="0"/>
              </a:rPr>
              <a:t>?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What region of the Venn diagram represents the answer?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Count the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symmetric difference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: (union – intersection)</a:t>
            </a:r>
            <a:endParaRPr lang="en-US" sz="2400" dirty="0">
              <a:solidFill>
                <a:srgbClr val="00009F"/>
              </a:solidFill>
              <a:latin typeface="Arial" charset="0"/>
            </a:endParaRP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Count the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# that 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are divisible by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7 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or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 11;</a:t>
            </a:r>
          </a:p>
          <a:p>
            <a:pPr lvl="3">
              <a:lnSpc>
                <a:spcPct val="120000"/>
              </a:lnSpc>
              <a:spcBef>
                <a:spcPct val="20000"/>
              </a:spcBef>
            </a:pPr>
            <a:r>
              <a:rPr lang="en-US" sz="20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999/7 </a:t>
            </a:r>
            <a:r>
              <a:rPr lang="en-US" sz="20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+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0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999/11 </a:t>
            </a:r>
            <a:r>
              <a:rPr lang="en-US" sz="20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– </a:t>
            </a:r>
            <a:r>
              <a:rPr lang="en-US" sz="2000" baseline="-25000" dirty="0" smtClean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999/(7</a:t>
            </a:r>
            <a:r>
              <a:rPr lang="en-US" sz="2000" b="1" baseline="30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11) </a:t>
            </a:r>
            <a:r>
              <a:rPr lang="en-US" sz="20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= 142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+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90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– </a:t>
            </a:r>
            <a:r>
              <a:rPr lang="en-US" sz="2000" dirty="0" smtClean="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12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=220.</a:t>
            </a:r>
            <a:endParaRPr lang="en-US" sz="2000" dirty="0">
              <a:solidFill>
                <a:srgbClr val="00009F"/>
              </a:solidFill>
              <a:latin typeface="Arial" charset="0"/>
            </a:endParaRP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 smtClean="0">
                <a:solidFill>
                  <a:srgbClr val="7F0000"/>
                </a:solidFill>
                <a:latin typeface="Arial" charset="0"/>
              </a:rPr>
              <a:t>Subtract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the # that 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are divisible by </a:t>
            </a:r>
            <a:r>
              <a:rPr lang="en-US" sz="2400" dirty="0" smtClean="0">
                <a:solidFill>
                  <a:srgbClr val="000099"/>
                </a:solidFill>
                <a:latin typeface="Arial" charset="0"/>
              </a:rPr>
              <a:t>both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;</a:t>
            </a:r>
            <a:endParaRPr lang="en-US" sz="2400" dirty="0">
              <a:solidFill>
                <a:srgbClr val="00009F"/>
              </a:solidFill>
              <a:latin typeface="Arial" charset="0"/>
            </a:endParaRPr>
          </a:p>
          <a:p>
            <a:pPr marL="1828800" lvl="3" indent="-457200">
              <a:lnSpc>
                <a:spcPct val="120000"/>
              </a:lnSpc>
              <a:spcBef>
                <a:spcPct val="20000"/>
              </a:spcBef>
            </a:pPr>
            <a:r>
              <a:rPr lang="en-US" sz="2000" baseline="-25000" dirty="0" smtClean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999/(7</a:t>
            </a:r>
            <a:r>
              <a:rPr lang="en-US" sz="2000" b="1" baseline="30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11) </a:t>
            </a:r>
            <a:r>
              <a:rPr lang="en-US" sz="2000" baseline="-25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= </a:t>
            </a:r>
            <a:r>
              <a:rPr lang="en-US" sz="2000" dirty="0" smtClean="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12</a:t>
            </a:r>
            <a:r>
              <a:rPr lang="en-US" sz="20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352800" y="4800600"/>
            <a:ext cx="2362200" cy="1371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581400" y="5029200"/>
            <a:ext cx="10668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343400" y="5029200"/>
            <a:ext cx="10668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772550-2D9B-43E7-9B06-E1F5B09FFABD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Sum Rule Example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There are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3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sizes of pink shirts &amp;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7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sizes of blue shirts.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How many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types of shirts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are there, if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shirt type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is a shirt of a particular color in a particular size?</a:t>
            </a: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209800" y="3657600"/>
            <a:ext cx="4267200" cy="2438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9"/>
          <p:cNvSpPr>
            <a:spLocks noChangeArrowheads="1"/>
          </p:cNvSpPr>
          <p:nvPr/>
        </p:nvSpPr>
        <p:spPr bwMode="auto">
          <a:xfrm>
            <a:off x="2667000" y="4191000"/>
            <a:ext cx="1524000" cy="1447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Pink</a:t>
            </a:r>
          </a:p>
        </p:txBody>
      </p:sp>
      <p:sp>
        <p:nvSpPr>
          <p:cNvPr id="3080" name="Oval 10"/>
          <p:cNvSpPr>
            <a:spLocks noChangeArrowheads="1"/>
          </p:cNvSpPr>
          <p:nvPr/>
        </p:nvSpPr>
        <p:spPr bwMode="auto">
          <a:xfrm>
            <a:off x="4419600" y="4191000"/>
            <a:ext cx="1524000" cy="1447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6E0EFC-DC31-4635-934E-ADF86D7F6867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20 continued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en-US" sz="2400" smtClean="0"/>
              <a:t>6. Are divisible by neither 7 nor 11?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z="2400" smtClean="0"/>
              <a:t>What region of the Venn diagram represents the answer?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DA6DBE-11B5-4995-A422-3689DCF9562F}" type="slidenum">
              <a:rPr lang="en-US" sz="1400" smtClean="0"/>
              <a:pPr eaLnBrk="1" hangingPunct="1"/>
              <a:t>21</a:t>
            </a:fld>
            <a:endParaRPr lang="en-US" sz="14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 continued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676400"/>
            <a:ext cx="9144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6. Are divisible by neither 7 nor 11?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What region of the Venn diagram represents the answer?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Count the universe (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999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)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.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7F0000"/>
                </a:solidFill>
                <a:latin typeface="Arial" charset="0"/>
              </a:rPr>
              <a:t>Subtract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 the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# that 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is divisible by 7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or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 11 (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220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) giving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779</a:t>
            </a:r>
            <a:r>
              <a:rPr lang="en-US" sz="2400" dirty="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657600" y="4648200"/>
            <a:ext cx="2362200" cy="1371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3886200" y="4800600"/>
            <a:ext cx="10668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648200" y="4800600"/>
            <a:ext cx="10668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 this heuristic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Given a universe </a:t>
            </a:r>
            <a:r>
              <a:rPr lang="en-US" dirty="0" smtClean="0">
                <a:solidFill>
                  <a:srgbClr val="7F0000"/>
                </a:solidFill>
              </a:rPr>
              <a:t>U</a:t>
            </a:r>
            <a:r>
              <a:rPr lang="en-US" dirty="0" smtClean="0"/>
              <a:t> and property, </a:t>
            </a:r>
            <a:r>
              <a:rPr lang="en-US" dirty="0" smtClean="0">
                <a:solidFill>
                  <a:srgbClr val="7F0000"/>
                </a:solidFill>
              </a:rPr>
              <a:t>P(e)</a:t>
            </a:r>
            <a:r>
              <a:rPr lang="en-US" dirty="0" smtClean="0"/>
              <a:t>.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7F0000"/>
                </a:solidFill>
              </a:rPr>
              <a:t>S = { e | e in U, P(e) }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What is </a:t>
            </a:r>
            <a:r>
              <a:rPr lang="en-US" dirty="0" smtClean="0">
                <a:solidFill>
                  <a:srgbClr val="7F0000"/>
                </a:solidFill>
              </a:rPr>
              <a:t>|S|</a:t>
            </a:r>
            <a:r>
              <a:rPr lang="en-US" dirty="0" smtClean="0"/>
              <a:t>?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Always ask the question </a:t>
            </a: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 smtClean="0"/>
              <a:t>“Is it easier to count </a:t>
            </a:r>
            <a:r>
              <a:rPr lang="en-US" u="sng" dirty="0" smtClean="0"/>
              <a:t>S</a:t>
            </a:r>
            <a:r>
              <a:rPr lang="en-US" dirty="0" smtClean="0"/>
              <a:t> = U – S?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If yes, then |S| = |U| - |</a:t>
            </a:r>
            <a:r>
              <a:rPr lang="en-US" u="sng" dirty="0" smtClean="0"/>
              <a:t>S</a:t>
            </a:r>
            <a:r>
              <a:rPr lang="en-US" dirty="0" smtClean="0"/>
              <a:t>|.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102D5-022F-4270-B1D2-140CF1B52AB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0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1B4FCC-80CA-490D-A3CE-0CF540256514}" type="slidenum">
              <a:rPr lang="en-US" sz="1400" smtClean="0"/>
              <a:pPr eaLnBrk="1" hangingPunct="1"/>
              <a:t>23</a:t>
            </a:fld>
            <a:endParaRPr lang="en-US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20 continue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105400"/>
          </a:xfrm>
        </p:spPr>
        <p:txBody>
          <a:bodyPr/>
          <a:lstStyle/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/>
              <a:t>7. Have </a:t>
            </a:r>
            <a:r>
              <a:rPr lang="en-US" sz="2400" i="1" dirty="0" smtClean="0">
                <a:solidFill>
                  <a:srgbClr val="000099"/>
                </a:solidFill>
              </a:rPr>
              <a:t>distinct</a:t>
            </a:r>
            <a:r>
              <a:rPr lang="en-US" sz="2400" dirty="0" smtClean="0"/>
              <a:t> digits?</a:t>
            </a:r>
          </a:p>
          <a:p>
            <a:pPr marL="1390650" lvl="2" indent="-533400" eaLnBrk="1" hangingPunct="1">
              <a:lnSpc>
                <a:spcPct val="150000"/>
              </a:lnSpc>
              <a:buFontTx/>
              <a:buNone/>
            </a:pPr>
            <a:r>
              <a:rPr lang="en-US" sz="2000" dirty="0" smtClean="0"/>
              <a:t>Omit leading 0s. </a:t>
            </a:r>
          </a:p>
          <a:p>
            <a:pPr marL="1390650" lvl="2" indent="-533400" eaLnBrk="1" hangingPunct="1">
              <a:lnSpc>
                <a:spcPct val="150000"/>
              </a:lnSpc>
              <a:buFontTx/>
              <a:buNone/>
            </a:pPr>
            <a:r>
              <a:rPr lang="en-US" sz="2000" dirty="0" smtClean="0"/>
              <a:t>For example 0 &lt; 9 &lt; 1000 and is composed of distinct digits. </a:t>
            </a:r>
          </a:p>
          <a:p>
            <a:pPr marL="1390650" lvl="2" indent="-533400" eaLnBrk="1" hangingPunct="1">
              <a:lnSpc>
                <a:spcPct val="150000"/>
              </a:lnSpc>
              <a:buFontTx/>
              <a:buNone/>
            </a:pPr>
            <a:r>
              <a:rPr lang="en-US" sz="2000" dirty="0" smtClean="0"/>
              <a:t>That is 9 is NOT </a:t>
            </a:r>
            <a:r>
              <a:rPr lang="en-US" sz="2000" dirty="0" smtClean="0"/>
              <a:t>distinct from 009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76A099-B168-4B29-BCA4-FA716DE777CE}" type="slidenum">
              <a:rPr lang="en-US" sz="1400" smtClean="0"/>
              <a:pPr eaLnBrk="1" hangingPunct="1"/>
              <a:t>24</a:t>
            </a:fld>
            <a:endParaRPr lang="en-US" sz="14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 continue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7. Have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</a:rPr>
              <a:t>distinct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digits?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Use the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sum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rule to decompose the problem into counting </a:t>
            </a:r>
          </a:p>
          <a:p>
            <a:pPr marL="1752600" lvl="3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The </a:t>
            </a:r>
            <a:r>
              <a:rPr lang="en-US" sz="1800" dirty="0" smtClean="0">
                <a:solidFill>
                  <a:srgbClr val="00009F"/>
                </a:solidFill>
                <a:latin typeface="Arial" charset="0"/>
              </a:rPr>
              <a:t># of </a:t>
            </a:r>
            <a:r>
              <a:rPr lang="en-US" sz="1800" i="1" dirty="0">
                <a:solidFill>
                  <a:srgbClr val="006600"/>
                </a:solidFill>
                <a:latin typeface="Arial" charset="0"/>
              </a:rPr>
              <a:t>1-digit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numbers: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</a:t>
            </a:r>
          </a:p>
          <a:p>
            <a:pPr marL="1752600" lvl="3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The </a:t>
            </a:r>
            <a:r>
              <a:rPr lang="en-US" sz="1800" dirty="0" smtClean="0">
                <a:solidFill>
                  <a:srgbClr val="00009F"/>
                </a:solidFill>
                <a:latin typeface="Arial" charset="0"/>
              </a:rPr>
              <a:t>#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rgbClr val="00009F"/>
                </a:solidFill>
                <a:latin typeface="Arial" charset="0"/>
              </a:rPr>
              <a:t>of </a:t>
            </a:r>
            <a:r>
              <a:rPr lang="en-US" sz="1800" i="1" dirty="0">
                <a:solidFill>
                  <a:srgbClr val="006600"/>
                </a:solidFill>
                <a:latin typeface="Arial" charset="0"/>
              </a:rPr>
              <a:t>2-digit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numbers with distinct digits:</a:t>
            </a:r>
          </a:p>
          <a:p>
            <a:pPr marL="2209800" lvl="4" indent="-381000">
              <a:spcBef>
                <a:spcPct val="20000"/>
              </a:spcBef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Use the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product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rule:</a:t>
            </a:r>
          </a:p>
          <a:p>
            <a:pPr marL="2209800" lvl="4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Count the </a:t>
            </a:r>
            <a:r>
              <a:rPr lang="en-US" sz="1800" dirty="0" smtClean="0">
                <a:solidFill>
                  <a:srgbClr val="00009F"/>
                </a:solidFill>
                <a:latin typeface="Arial" charset="0"/>
              </a:rPr>
              <a:t># of 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ways to select the </a:t>
            </a:r>
            <a:r>
              <a:rPr lang="en-US" sz="1800" dirty="0">
                <a:solidFill>
                  <a:srgbClr val="006600"/>
                </a:solidFill>
                <a:latin typeface="Arial" charset="0"/>
              </a:rPr>
              <a:t>10s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digit: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</a:t>
            </a:r>
          </a:p>
          <a:p>
            <a:pPr marL="2209800" lvl="4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Count the </a:t>
            </a:r>
            <a:r>
              <a:rPr lang="en-US" sz="1800" dirty="0" smtClean="0">
                <a:solidFill>
                  <a:srgbClr val="00009F"/>
                </a:solidFill>
                <a:latin typeface="Arial" charset="0"/>
              </a:rPr>
              <a:t># of 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ways to select the </a:t>
            </a:r>
            <a:r>
              <a:rPr lang="en-US" sz="1800" dirty="0">
                <a:solidFill>
                  <a:srgbClr val="006600"/>
                </a:solidFill>
                <a:latin typeface="Arial" charset="0"/>
              </a:rPr>
              <a:t>unit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digit: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</a:t>
            </a:r>
          </a:p>
          <a:p>
            <a:pPr marL="2209800" lvl="4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9"/>
                </a:solidFill>
                <a:latin typeface="Arial" charset="0"/>
              </a:rPr>
              <a:t>There are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 </a:t>
            </a:r>
            <a:r>
              <a:rPr lang="en-US" sz="18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18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 = 81</a:t>
            </a:r>
            <a:r>
              <a:rPr lang="en-US" sz="1800" dirty="0">
                <a:solidFill>
                  <a:srgbClr val="000099"/>
                </a:solidFill>
                <a:latin typeface="Arial" charset="0"/>
              </a:rPr>
              <a:t> distinct 2-digit numbers.</a:t>
            </a:r>
          </a:p>
          <a:p>
            <a:pPr marL="1752600" lvl="3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The </a:t>
            </a:r>
            <a:r>
              <a:rPr lang="en-US" sz="1800" dirty="0" smtClean="0">
                <a:solidFill>
                  <a:srgbClr val="00009F"/>
                </a:solidFill>
                <a:latin typeface="Arial" charset="0"/>
              </a:rPr>
              <a:t># of </a:t>
            </a:r>
            <a:r>
              <a:rPr lang="en-US" sz="1800" i="1" dirty="0">
                <a:solidFill>
                  <a:srgbClr val="006600"/>
                </a:solidFill>
                <a:latin typeface="Arial" charset="0"/>
              </a:rPr>
              <a:t>3-digit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numbers with distinct digits:</a:t>
            </a:r>
          </a:p>
          <a:p>
            <a:pPr marL="2209800" lvl="4" indent="-381000">
              <a:spcBef>
                <a:spcPct val="20000"/>
              </a:spcBef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Use the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product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rule:</a:t>
            </a:r>
          </a:p>
          <a:p>
            <a:pPr marL="2209800" lvl="4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Count the </a:t>
            </a:r>
            <a:r>
              <a:rPr lang="en-US" sz="1800" dirty="0" smtClean="0">
                <a:solidFill>
                  <a:srgbClr val="00009F"/>
                </a:solidFill>
                <a:latin typeface="Arial" charset="0"/>
              </a:rPr>
              <a:t># of 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ways to select the </a:t>
            </a:r>
            <a:r>
              <a:rPr lang="en-US" sz="1800" dirty="0">
                <a:solidFill>
                  <a:srgbClr val="006600"/>
                </a:solidFill>
                <a:latin typeface="Arial" charset="0"/>
              </a:rPr>
              <a:t>100s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digit: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</a:t>
            </a:r>
          </a:p>
          <a:p>
            <a:pPr marL="2209800" lvl="4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Count the </a:t>
            </a:r>
            <a:r>
              <a:rPr lang="en-US" sz="1800" dirty="0" smtClean="0">
                <a:solidFill>
                  <a:srgbClr val="00009F"/>
                </a:solidFill>
                <a:latin typeface="Arial" charset="0"/>
              </a:rPr>
              <a:t># of 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ways to select the </a:t>
            </a:r>
            <a:r>
              <a:rPr lang="en-US" sz="1800" dirty="0">
                <a:solidFill>
                  <a:srgbClr val="006600"/>
                </a:solidFill>
                <a:latin typeface="Arial" charset="0"/>
              </a:rPr>
              <a:t>10s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  digit: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</a:t>
            </a:r>
          </a:p>
          <a:p>
            <a:pPr marL="2209800" lvl="4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F"/>
                </a:solidFill>
                <a:latin typeface="Arial" charset="0"/>
              </a:rPr>
              <a:t>Count the </a:t>
            </a:r>
            <a:r>
              <a:rPr lang="en-US" sz="1800" dirty="0" smtClean="0">
                <a:solidFill>
                  <a:srgbClr val="00009F"/>
                </a:solidFill>
                <a:latin typeface="Arial" charset="0"/>
              </a:rPr>
              <a:t># of 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ways to select the </a:t>
            </a:r>
            <a:r>
              <a:rPr lang="en-US" sz="1800" dirty="0">
                <a:solidFill>
                  <a:srgbClr val="006600"/>
                </a:solidFill>
                <a:latin typeface="Arial" charset="0"/>
              </a:rPr>
              <a:t>unit</a:t>
            </a:r>
            <a:r>
              <a:rPr lang="en-US" sz="1800" dirty="0">
                <a:solidFill>
                  <a:srgbClr val="00009F"/>
                </a:solidFill>
                <a:latin typeface="Arial" charset="0"/>
              </a:rPr>
              <a:t>   digit: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8</a:t>
            </a:r>
          </a:p>
          <a:p>
            <a:pPr marL="2209800" lvl="4" indent="-381000"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9"/>
                </a:solidFill>
                <a:latin typeface="Arial" charset="0"/>
              </a:rPr>
              <a:t>There are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 </a:t>
            </a:r>
            <a:r>
              <a:rPr lang="en-US" sz="18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18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 </a:t>
            </a:r>
            <a:r>
              <a:rPr lang="en-US" sz="18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18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8 = 648</a:t>
            </a:r>
            <a:r>
              <a:rPr lang="en-US" sz="1800" dirty="0">
                <a:solidFill>
                  <a:srgbClr val="000099"/>
                </a:solidFill>
                <a:latin typeface="Arial" charset="0"/>
              </a:rPr>
              <a:t> distinct 3-digit numbers.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1800" dirty="0">
                <a:solidFill>
                  <a:srgbClr val="000099"/>
                </a:solidFill>
                <a:latin typeface="Arial" charset="0"/>
              </a:rPr>
              <a:t>The overall answer is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9 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+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 81 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+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 648</a:t>
            </a:r>
            <a:r>
              <a:rPr lang="en-US" sz="1800" dirty="0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738</a:t>
            </a:r>
            <a:r>
              <a:rPr lang="en-US" sz="1800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Alternate approach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ts val="37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mtClean="0"/>
              <a:t>Make a 3-level tree of 3-digit numbers</a:t>
            </a:r>
          </a:p>
          <a:p>
            <a:pPr lvl="2">
              <a:lnSpc>
                <a:spcPts val="37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mtClean="0"/>
              <a:t>Top      level (100s digit): branch: 0 vs. !0</a:t>
            </a:r>
          </a:p>
          <a:p>
            <a:pPr lvl="2">
              <a:lnSpc>
                <a:spcPts val="37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mtClean="0"/>
              <a:t>Middle level  (10s digit):  branch: 0 vs. !0</a:t>
            </a:r>
          </a:p>
          <a:p>
            <a:pPr lvl="2">
              <a:lnSpc>
                <a:spcPts val="37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mtClean="0"/>
              <a:t>Bottom level (1s digit):    branch: 0 vs. !0</a:t>
            </a:r>
          </a:p>
          <a:p>
            <a:pPr lvl="1">
              <a:lnSpc>
                <a:spcPts val="37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mtClean="0"/>
              <a:t>Add the solutions for the branches representing 3-digit numbers with </a:t>
            </a:r>
            <a:r>
              <a:rPr lang="en-US" i="1" smtClean="0">
                <a:solidFill>
                  <a:srgbClr val="800000"/>
                </a:solidFill>
              </a:rPr>
              <a:t>distinct digits</a:t>
            </a:r>
            <a:r>
              <a:rPr lang="en-US" smtClean="0"/>
              <a:t>.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28B1E9-492B-4360-8DC6-418C8D117097}" type="slidenum">
              <a:rPr lang="en-US" sz="1400" smtClean="0"/>
              <a:pPr eaLnBrk="1" hangingPunct="1"/>
              <a:t>25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spcBef>
                <a:spcPts val="600"/>
              </a:spcBef>
              <a:buFontTx/>
              <a:buAutoNum type="arabicPeriod"/>
            </a:pPr>
            <a:r>
              <a:rPr lang="en-US" dirty="0" smtClean="0"/>
              <a:t>000: </a:t>
            </a:r>
            <a:r>
              <a:rPr lang="en-US" dirty="0" smtClean="0"/>
              <a:t>Invalid – out of range</a:t>
            </a:r>
            <a:endParaRPr lang="en-US" dirty="0" smtClean="0"/>
          </a:p>
          <a:p>
            <a:pPr marL="971550" lvl="1" indent="-514350">
              <a:spcBef>
                <a:spcPts val="600"/>
              </a:spcBef>
              <a:buFontTx/>
              <a:buAutoNum type="arabicPeriod"/>
            </a:pPr>
            <a:r>
              <a:rPr lang="en-US" dirty="0" smtClean="0"/>
              <a:t>00X: 9</a:t>
            </a:r>
          </a:p>
          <a:p>
            <a:pPr marL="971550" lvl="1" indent="-514350">
              <a:spcBef>
                <a:spcPts val="600"/>
              </a:spcBef>
              <a:buFontTx/>
              <a:buAutoNum type="arabicPeriod"/>
            </a:pPr>
            <a:r>
              <a:rPr lang="en-US" dirty="0" smtClean="0"/>
              <a:t>0X0: </a:t>
            </a:r>
            <a:r>
              <a:rPr lang="en-US" dirty="0" smtClean="0"/>
              <a:t>9 x 1 = 9</a:t>
            </a:r>
            <a:endParaRPr lang="en-US" dirty="0" smtClean="0"/>
          </a:p>
          <a:p>
            <a:pPr marL="971550" lvl="1" indent="-514350">
              <a:spcBef>
                <a:spcPts val="600"/>
              </a:spcBef>
              <a:buFontTx/>
              <a:buAutoNum type="arabicPeriod"/>
            </a:pPr>
            <a:r>
              <a:rPr lang="en-US" dirty="0" smtClean="0"/>
              <a:t>0XY: 9 x 8 = 72</a:t>
            </a:r>
          </a:p>
          <a:p>
            <a:pPr marL="971550" lvl="1" indent="-514350">
              <a:spcBef>
                <a:spcPts val="600"/>
              </a:spcBef>
              <a:buFontTx/>
              <a:buAutoNum type="arabicPeriod"/>
            </a:pPr>
            <a:r>
              <a:rPr lang="en-US" dirty="0" smtClean="0"/>
              <a:t>X00: Invalid</a:t>
            </a:r>
          </a:p>
          <a:p>
            <a:pPr marL="971550" lvl="1" indent="-514350">
              <a:spcBef>
                <a:spcPts val="600"/>
              </a:spcBef>
              <a:buFontTx/>
              <a:buAutoNum type="arabicPeriod"/>
            </a:pPr>
            <a:r>
              <a:rPr lang="en-US" dirty="0" smtClean="0"/>
              <a:t>X0Y: 9 x </a:t>
            </a:r>
            <a:r>
              <a:rPr lang="en-US" dirty="0" smtClean="0"/>
              <a:t>1 x 8 </a:t>
            </a:r>
            <a:r>
              <a:rPr lang="en-US" dirty="0" smtClean="0"/>
              <a:t>= 72</a:t>
            </a:r>
          </a:p>
          <a:p>
            <a:pPr marL="971550" lvl="1" indent="-514350">
              <a:spcBef>
                <a:spcPts val="600"/>
              </a:spcBef>
              <a:buFontTx/>
              <a:buAutoNum type="arabicPeriod"/>
            </a:pPr>
            <a:r>
              <a:rPr lang="en-US" dirty="0" smtClean="0"/>
              <a:t>XY0: 9 x </a:t>
            </a:r>
            <a:r>
              <a:rPr lang="en-US" dirty="0" smtClean="0"/>
              <a:t>8 x 1 </a:t>
            </a:r>
            <a:r>
              <a:rPr lang="en-US" dirty="0" smtClean="0"/>
              <a:t>= 72</a:t>
            </a:r>
          </a:p>
          <a:p>
            <a:pPr marL="971550" lvl="1" indent="-514350">
              <a:spcBef>
                <a:spcPts val="600"/>
              </a:spcBef>
              <a:buFontTx/>
              <a:buAutoNum type="arabicPeriod"/>
            </a:pPr>
            <a:r>
              <a:rPr lang="en-US" dirty="0" smtClean="0"/>
              <a:t>XYZ: 9 x 8 x 7 = 504</a:t>
            </a:r>
          </a:p>
          <a:p>
            <a:pPr marL="971550" lvl="1" indent="-514350">
              <a:spcBef>
                <a:spcPts val="600"/>
              </a:spcBef>
              <a:buFontTx/>
              <a:buNone/>
            </a:pPr>
            <a:r>
              <a:rPr lang="en-US" dirty="0" smtClean="0">
                <a:solidFill>
                  <a:srgbClr val="800000"/>
                </a:solidFill>
              </a:rPr>
              <a:t>Sum = 738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2FF150-78A8-4CDF-80D9-E04260416826}" type="slidenum">
              <a:rPr lang="en-US" sz="1400" smtClean="0"/>
              <a:pPr eaLnBrk="1" hangingPunct="1"/>
              <a:t>26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Sara’s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19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Count complement set; subtract from 999. </a:t>
            </a:r>
          </a:p>
          <a:p>
            <a:pPr marL="57150" indent="0">
              <a:buFontTx/>
              <a:buNone/>
              <a:defRPr/>
            </a:pPr>
            <a:r>
              <a:rPr lang="en-US" dirty="0" smtClean="0"/>
              <a:t>Sum rule:</a:t>
            </a:r>
          </a:p>
          <a:p>
            <a:pPr lvl="2">
              <a:defRPr/>
            </a:pPr>
            <a:r>
              <a:rPr lang="en-US" i="1" dirty="0" smtClean="0">
                <a:solidFill>
                  <a:srgbClr val="7F0000"/>
                </a:solidFill>
              </a:rPr>
              <a:t>Exactly</a:t>
            </a:r>
            <a:r>
              <a:rPr lang="en-US" dirty="0" smtClean="0">
                <a:solidFill>
                  <a:srgbClr val="7F0000"/>
                </a:solidFill>
              </a:rPr>
              <a:t> </a:t>
            </a:r>
            <a:r>
              <a:rPr lang="en-US" dirty="0" smtClean="0"/>
              <a:t>2 digits the same:</a:t>
            </a:r>
          </a:p>
          <a:p>
            <a:pPr lvl="3">
              <a:defRPr/>
            </a:pPr>
            <a:r>
              <a:rPr lang="en-US" dirty="0" smtClean="0">
                <a:solidFill>
                  <a:srgbClr val="800000"/>
                </a:solidFill>
              </a:rPr>
              <a:t>2-digit numbers: 9</a:t>
            </a:r>
          </a:p>
          <a:p>
            <a:pPr lvl="3">
              <a:defRPr/>
            </a:pPr>
            <a:r>
              <a:rPr lang="en-US" dirty="0" smtClean="0">
                <a:solidFill>
                  <a:srgbClr val="800000"/>
                </a:solidFill>
              </a:rPr>
              <a:t>3-digit numbers:</a:t>
            </a:r>
          </a:p>
          <a:p>
            <a:pPr lvl="4">
              <a:defRPr/>
            </a:pPr>
            <a:r>
              <a:rPr lang="en-US" dirty="0" smtClean="0">
                <a:solidFill>
                  <a:srgbClr val="000099"/>
                </a:solidFill>
              </a:rPr>
              <a:t>No “0”: XYY | YXY | YYX: </a:t>
            </a:r>
            <a:r>
              <a:rPr lang="en-US" dirty="0" smtClean="0">
                <a:solidFill>
                  <a:srgbClr val="800000"/>
                </a:solidFill>
              </a:rPr>
              <a:t>9 x 8 x 3</a:t>
            </a:r>
          </a:p>
          <a:p>
            <a:pPr lvl="4">
              <a:defRPr/>
            </a:pPr>
            <a:r>
              <a:rPr lang="en-US" dirty="0" smtClean="0">
                <a:solidFill>
                  <a:srgbClr val="000099"/>
                </a:solidFill>
              </a:rPr>
              <a:t>1 “0”:   X0X | XX0: </a:t>
            </a:r>
            <a:r>
              <a:rPr lang="en-US" dirty="0" smtClean="0">
                <a:solidFill>
                  <a:srgbClr val="800000"/>
                </a:solidFill>
              </a:rPr>
              <a:t>9 x 2</a:t>
            </a:r>
          </a:p>
          <a:p>
            <a:pPr lvl="4">
              <a:defRPr/>
            </a:pPr>
            <a:r>
              <a:rPr lang="en-US" dirty="0" smtClean="0">
                <a:solidFill>
                  <a:srgbClr val="000099"/>
                </a:solidFill>
              </a:rPr>
              <a:t>2 “0”:   X00: </a:t>
            </a:r>
            <a:r>
              <a:rPr lang="en-US" dirty="0" smtClean="0">
                <a:solidFill>
                  <a:srgbClr val="800000"/>
                </a:solidFill>
              </a:rPr>
              <a:t>9</a:t>
            </a:r>
          </a:p>
          <a:p>
            <a:pPr lvl="2">
              <a:defRPr/>
            </a:pPr>
            <a:r>
              <a:rPr lang="en-US" i="1" dirty="0" smtClean="0">
                <a:solidFill>
                  <a:srgbClr val="7F0000"/>
                </a:solidFill>
              </a:rPr>
              <a:t>Exactly</a:t>
            </a:r>
            <a:r>
              <a:rPr lang="en-US" dirty="0" smtClean="0">
                <a:solidFill>
                  <a:srgbClr val="7F0000"/>
                </a:solidFill>
              </a:rPr>
              <a:t> </a:t>
            </a:r>
            <a:r>
              <a:rPr lang="en-US" dirty="0" smtClean="0"/>
              <a:t>3 digits the same: XXX: </a:t>
            </a:r>
            <a:r>
              <a:rPr lang="en-US" dirty="0" smtClean="0">
                <a:solidFill>
                  <a:srgbClr val="800000"/>
                </a:solidFill>
              </a:rPr>
              <a:t>9</a:t>
            </a:r>
          </a:p>
          <a:p>
            <a:pPr marL="457200" lvl="1" indent="0">
              <a:buFontTx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Sum: 9 + 216 + 18 + 9 + 9 = 261; 999 – 261 = 738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0CEB20-8D21-4051-AAB0-6DC3DD43690D}" type="slidenum">
              <a:rPr lang="en-US" sz="1400" smtClean="0"/>
              <a:pPr eaLnBrk="1" hangingPunct="1"/>
              <a:t>27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232EE6-4C21-4655-8997-4A74C3C2E0F6}" type="slidenum">
              <a:rPr lang="en-US" sz="1400" smtClean="0"/>
              <a:pPr eaLnBrk="1" hangingPunct="1"/>
              <a:t>28</a:t>
            </a:fld>
            <a:endParaRPr lang="en-US" sz="140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30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z="2400" dirty="0" smtClean="0"/>
              <a:t>How many strings of </a:t>
            </a:r>
            <a:r>
              <a:rPr lang="en-US" sz="2400" dirty="0" smtClean="0">
                <a:solidFill>
                  <a:srgbClr val="7F0000"/>
                </a:solidFill>
              </a:rPr>
              <a:t>8</a:t>
            </a:r>
            <a:r>
              <a:rPr lang="en-US" sz="2400" dirty="0" smtClean="0"/>
              <a:t> English </a:t>
            </a:r>
            <a:r>
              <a:rPr lang="en-US" sz="2400" i="1" dirty="0" smtClean="0">
                <a:solidFill>
                  <a:srgbClr val="000099"/>
                </a:solidFill>
              </a:rPr>
              <a:t>letters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smtClean="0"/>
              <a:t>are there:</a:t>
            </a:r>
          </a:p>
          <a:p>
            <a:pPr marL="990600" lvl="1" indent="-533400" eaLnBrk="1" hangingPunct="1">
              <a:buFontTx/>
              <a:buAutoNum type="alphaLcParenR"/>
            </a:pPr>
            <a:r>
              <a:rPr lang="en-US" sz="2400" dirty="0" smtClean="0"/>
              <a:t>If letters can be repeated?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9F04EF-9369-4E6B-817E-3C414A055D9C}" type="slidenum">
              <a:rPr lang="en-US" sz="1400" smtClean="0"/>
              <a:pPr eaLnBrk="1" hangingPunct="1"/>
              <a:t>29</a:t>
            </a:fld>
            <a:endParaRPr lang="en-US" sz="14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30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57200" y="1143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How many strings of 8 English letters are there: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letters can be </a:t>
            </a:r>
            <a:r>
              <a:rPr lang="en-US" sz="2400" i="1">
                <a:solidFill>
                  <a:srgbClr val="000099"/>
                </a:solidFill>
                <a:latin typeface="Arial" charset="0"/>
              </a:rPr>
              <a:t>repeated</a:t>
            </a:r>
            <a:r>
              <a:rPr lang="en-US" sz="2400">
                <a:latin typeface="Arial" charset="0"/>
              </a:rPr>
              <a:t>? 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8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no letter can be repeated?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9D6A0B-4CE1-4988-960A-AA9D8F5B937C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Rule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A </a:t>
            </a:r>
            <a:r>
              <a:rPr lang="en-US" b="1" smtClean="0">
                <a:sym typeface="Symbol" pitchFamily="18" charset="2"/>
              </a:rPr>
              <a:t> </a:t>
            </a:r>
            <a:r>
              <a:rPr lang="en-US" smtClean="0"/>
              <a:t>B = </a:t>
            </a:r>
            <a:r>
              <a:rPr lang="en-US" b="1" smtClean="0">
                <a:sym typeface="Symbol" pitchFamily="18" charset="2"/>
              </a:rPr>
              <a:t></a:t>
            </a:r>
            <a:r>
              <a:rPr lang="en-US" smtClean="0"/>
              <a:t> </a:t>
            </a:r>
            <a:r>
              <a:rPr lang="en-US" b="1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b="1" smtClean="0">
                <a:sym typeface="Symbol" pitchFamily="18" charset="2"/>
              </a:rPr>
              <a:t> </a:t>
            </a:r>
            <a:r>
              <a:rPr lang="en-US" smtClean="0"/>
              <a:t>|A </a:t>
            </a:r>
            <a:r>
              <a:rPr lang="en-US" b="1" smtClean="0">
                <a:sym typeface="Symbol" pitchFamily="18" charset="2"/>
              </a:rPr>
              <a:t> </a:t>
            </a:r>
            <a:r>
              <a:rPr lang="en-US" smtClean="0"/>
              <a:t>B| = |A| + |B|.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2438400" y="3200400"/>
            <a:ext cx="4267200" cy="2438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2895600" y="3733800"/>
            <a:ext cx="1524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4648200" y="3733800"/>
            <a:ext cx="1524000" cy="1447800"/>
          </a:xfrm>
          <a:prstGeom prst="ellipse">
            <a:avLst/>
          </a:prstGeom>
          <a:solidFill>
            <a:srgbClr val="A8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D96917-89E9-4030-9D91-379100A777C9}" type="slidenum">
              <a:rPr lang="en-US" sz="1400" smtClean="0"/>
              <a:pPr eaLnBrk="1" hangingPunct="1"/>
              <a:t>30</a:t>
            </a:fld>
            <a:endParaRPr lang="en-US" sz="1400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30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57200" y="1143000"/>
            <a:ext cx="7924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How many strings of 8 English letters are there: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letters can be repeated? 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8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no letter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26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25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24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23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22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20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19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c)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That start with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X</a:t>
            </a:r>
            <a:r>
              <a:rPr lang="en-US" sz="2400">
                <a:latin typeface="Arial" charset="0"/>
              </a:rPr>
              <a:t>, if letters can be repeated?</a:t>
            </a:r>
          </a:p>
          <a:p>
            <a:pPr marL="1371600" lvl="2" indent="-457200">
              <a:spcBef>
                <a:spcPct val="20000"/>
              </a:spcBef>
            </a:pPr>
            <a:endParaRPr lang="en-US" sz="2400" b="1" baseline="30000">
              <a:solidFill>
                <a:srgbClr val="00009F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03B0CB-1FCD-4887-9FA3-46227E84722B}" type="slidenum">
              <a:rPr lang="en-US" sz="1400" smtClean="0"/>
              <a:pPr eaLnBrk="1" hangingPunct="1"/>
              <a:t>31</a:t>
            </a:fld>
            <a:endParaRPr lang="en-US" sz="1400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30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143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How many strings of 8 English letters are there: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letters can be repeated? 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8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no letter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26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25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24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23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22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20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19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c)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That start with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X</a:t>
            </a:r>
            <a:r>
              <a:rPr lang="en-US" sz="2400">
                <a:latin typeface="Arial" charset="0"/>
              </a:rPr>
              <a:t>, if letters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7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endParaRPr lang="en-US" sz="2400">
              <a:solidFill>
                <a:srgbClr val="A80000"/>
              </a:solidFill>
              <a:latin typeface="Arial" charset="0"/>
            </a:endParaRPr>
          </a:p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d) That start with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X</a:t>
            </a:r>
            <a:r>
              <a:rPr lang="en-US" sz="2400">
                <a:latin typeface="Arial" charset="0"/>
              </a:rPr>
              <a:t>, if no letter can be repeated?</a:t>
            </a:r>
            <a:endParaRPr lang="en-US" b="1" baseline="30000">
              <a:latin typeface="Arial" charset="0"/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336C75-9D70-475C-9751-75EB72A2D41B}" type="slidenum">
              <a:rPr lang="en-US" sz="1400" smtClean="0"/>
              <a:pPr eaLnBrk="1" hangingPunct="1"/>
              <a:t>32</a:t>
            </a:fld>
            <a:endParaRPr lang="en-US" sz="1400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30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1143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How many strings of 8 English letters are there: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letters can be repeated? 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8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no letter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26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25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24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23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22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20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19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c)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That start with X, if letters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7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endParaRPr lang="en-US" sz="2400">
              <a:solidFill>
                <a:srgbClr val="A80000"/>
              </a:solidFill>
              <a:latin typeface="Arial" charset="0"/>
            </a:endParaRPr>
          </a:p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d) That start with X, if no letter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25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24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23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22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20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19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e) That start &amp; end with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X</a:t>
            </a:r>
            <a:r>
              <a:rPr lang="en-US" sz="2400">
                <a:latin typeface="Arial" charset="0"/>
              </a:rPr>
              <a:t>, if letters can be repeated?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2DDF8E-556F-4CB5-9651-411161B11359}" type="slidenum">
              <a:rPr lang="en-US" sz="1400" smtClean="0"/>
              <a:pPr eaLnBrk="1" hangingPunct="1"/>
              <a:t>33</a:t>
            </a:fld>
            <a:endParaRPr lang="en-US" sz="1400" smtClean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30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143000"/>
            <a:ext cx="8305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How many strings of 8 English letters are there: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letters can be repeated? 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8</a:t>
            </a:r>
          </a:p>
          <a:p>
            <a:pPr marL="990600" lvl="1" indent="-533400"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If no letter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26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25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24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23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22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20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19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c)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That start with X, if letters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7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endParaRPr lang="en-US" sz="2400">
              <a:solidFill>
                <a:srgbClr val="A80000"/>
              </a:solidFill>
              <a:latin typeface="Arial" charset="0"/>
            </a:endParaRPr>
          </a:p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d) That start with X, if no letter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25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24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23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22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20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19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sz="2400">
                <a:latin typeface="Arial" charset="0"/>
              </a:rPr>
              <a:t>e) That start &amp; end with X, if letters can be repeated?</a:t>
            </a:r>
          </a:p>
          <a:p>
            <a:pPr marL="1371600" lvl="2" indent="-457200"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6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17EE82-117E-4A5A-BE75-E2231BA33849}" type="slidenum">
              <a:rPr lang="en-US" sz="1400" smtClean="0"/>
              <a:pPr eaLnBrk="1" hangingPunct="1"/>
              <a:t>34</a:t>
            </a:fld>
            <a:endParaRPr lang="en-US" sz="140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30 continued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029200"/>
          </a:xfrm>
        </p:spPr>
        <p:txBody>
          <a:bodyPr/>
          <a:lstStyle/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/>
              <a:t>f) That start with the letters </a:t>
            </a:r>
            <a:r>
              <a:rPr lang="en-US" sz="2400" dirty="0" smtClean="0">
                <a:solidFill>
                  <a:srgbClr val="7F0000"/>
                </a:solidFill>
              </a:rPr>
              <a:t>BO</a:t>
            </a:r>
            <a:r>
              <a:rPr lang="en-US" sz="2400" dirty="0" smtClean="0"/>
              <a:t>, if letters can be repeated?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338BE5-6E14-42A8-BA27-90E083341F0A}" type="slidenum">
              <a:rPr lang="en-US" sz="1400" smtClean="0"/>
              <a:pPr eaLnBrk="1" hangingPunct="1"/>
              <a:t>35</a:t>
            </a:fld>
            <a:endParaRPr lang="en-US" sz="1400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30 continued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f) That start with the letters BO, if letters can be repeated?</a:t>
            </a:r>
          </a:p>
          <a:p>
            <a:pPr marL="1371600" lvl="2" indent="-4572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6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marL="990600" lvl="1" indent="-5334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g) That start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&amp;</a:t>
            </a:r>
            <a:r>
              <a:rPr lang="en-US" sz="2400">
                <a:latin typeface="Arial" charset="0"/>
              </a:rPr>
              <a:t> end with the letters BO, if letters can  be repeated?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81B89F-41BB-4B94-91F3-AC2A18BC5CDD}" type="slidenum">
              <a:rPr lang="en-US" sz="1400" smtClean="0"/>
              <a:pPr eaLnBrk="1" hangingPunct="1"/>
              <a:t>36</a:t>
            </a:fld>
            <a:endParaRPr lang="en-US" sz="1400" smtClean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30 continued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f) That start with the letters BO, if letters can be repeated?</a:t>
            </a:r>
          </a:p>
          <a:p>
            <a:pPr marL="1371600" lvl="2" indent="-4572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6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marL="990600" lvl="1" indent="-5334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g) That start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&amp;</a:t>
            </a:r>
            <a:r>
              <a:rPr lang="en-US" sz="2400">
                <a:latin typeface="Arial" charset="0"/>
              </a:rPr>
              <a:t> end with the letters BO, if letters can  be repeated?</a:t>
            </a:r>
          </a:p>
          <a:p>
            <a:pPr marL="1371600" lvl="2" indent="-4572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product rule: 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1 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A80000"/>
                </a:solidFill>
                <a:latin typeface="Arial" charset="0"/>
              </a:rPr>
              <a:t> (26)</a:t>
            </a:r>
            <a:r>
              <a:rPr lang="en-US" sz="2400" baseline="30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en-US" sz="2400" b="1" baseline="30000">
                <a:solidFill>
                  <a:srgbClr val="00009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marL="990600" lvl="1" indent="-5334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h) That start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or</a:t>
            </a:r>
            <a:r>
              <a:rPr lang="en-US" sz="2400">
                <a:latin typeface="Arial" charset="0"/>
              </a:rPr>
              <a:t> end with the letters BO, if letters can  be repeated?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378387-377B-4974-AC22-99F6A0AB794A}" type="slidenum">
              <a:rPr lang="en-US" sz="1400" smtClean="0"/>
              <a:pPr eaLnBrk="1" hangingPunct="1"/>
              <a:t>37</a:t>
            </a:fld>
            <a:endParaRPr lang="en-US" sz="140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h) That start </a:t>
            </a:r>
            <a:r>
              <a:rPr lang="en-US" sz="2400" i="1" dirty="0" smtClean="0">
                <a:solidFill>
                  <a:srgbClr val="990000"/>
                </a:solidFill>
              </a:rPr>
              <a:t>or</a:t>
            </a:r>
            <a:r>
              <a:rPr lang="en-US" sz="2400" dirty="0" smtClean="0"/>
              <a:t> end with letters BO, if letters can  be repeated?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Use inclusion-exclusion: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 dirty="0" smtClean="0"/>
              <a:t>That start with the letters BO, if letters can  be repeated:</a:t>
            </a:r>
            <a:r>
              <a:rPr lang="en-US" sz="2000" dirty="0" smtClean="0">
                <a:solidFill>
                  <a:srgbClr val="A80000"/>
                </a:solidFill>
              </a:rPr>
              <a:t> (26)</a:t>
            </a:r>
            <a:r>
              <a:rPr lang="en-US" sz="2000" baseline="30000" dirty="0" smtClean="0">
                <a:solidFill>
                  <a:srgbClr val="000099"/>
                </a:solidFill>
              </a:rPr>
              <a:t>6</a:t>
            </a:r>
            <a:endParaRPr lang="en-US" sz="2000" b="1" baseline="30000" dirty="0" smtClean="0">
              <a:cs typeface="Arial" charset="0"/>
              <a:sym typeface="Symbol" pitchFamily="18" charset="2"/>
            </a:endParaRPr>
          </a:p>
          <a:p>
            <a:pPr marL="1371600" lvl="2" indent="-4572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 dirty="0" smtClean="0"/>
              <a:t>That end with the letters BO, if letters can  be repeated:</a:t>
            </a:r>
            <a:r>
              <a:rPr lang="en-US" sz="2000" dirty="0" smtClean="0">
                <a:solidFill>
                  <a:srgbClr val="A80000"/>
                </a:solidFill>
              </a:rPr>
              <a:t> (26)</a:t>
            </a:r>
            <a:r>
              <a:rPr lang="en-US" sz="2000" baseline="30000" dirty="0" smtClean="0">
                <a:solidFill>
                  <a:srgbClr val="000099"/>
                </a:solidFill>
              </a:rPr>
              <a:t>6</a:t>
            </a:r>
            <a:endParaRPr lang="en-US" sz="2000" b="1" baseline="30000" dirty="0" smtClean="0">
              <a:cs typeface="Arial" charset="0"/>
              <a:sym typeface="Symbol" pitchFamily="18" charset="2"/>
            </a:endParaRPr>
          </a:p>
          <a:p>
            <a:pPr marL="1371600" lvl="2" indent="-4572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 dirty="0" smtClean="0"/>
              <a:t>Subtract those that start </a:t>
            </a:r>
            <a:r>
              <a:rPr lang="en-US" sz="2000" dirty="0" smtClean="0">
                <a:solidFill>
                  <a:srgbClr val="990000"/>
                </a:solidFill>
              </a:rPr>
              <a:t>and</a:t>
            </a:r>
            <a:r>
              <a:rPr lang="en-US" sz="2000" dirty="0" smtClean="0"/>
              <a:t> end with the letters BO, if letters can  be repeated:</a:t>
            </a:r>
            <a:r>
              <a:rPr lang="en-US" sz="2000" dirty="0" smtClean="0">
                <a:solidFill>
                  <a:srgbClr val="A80000"/>
                </a:solidFill>
              </a:rPr>
              <a:t> (26)</a:t>
            </a:r>
            <a:r>
              <a:rPr lang="en-US" sz="2000" baseline="30000" dirty="0" smtClean="0">
                <a:solidFill>
                  <a:srgbClr val="000099"/>
                </a:solidFill>
              </a:rPr>
              <a:t>4</a:t>
            </a:r>
            <a:endParaRPr lang="en-US" sz="2000" b="1" baseline="30000" dirty="0" smtClean="0">
              <a:cs typeface="Arial" charset="0"/>
              <a:sym typeface="Symbol" pitchFamily="18" charset="2"/>
            </a:endParaRP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Overall answer: </a:t>
            </a:r>
            <a:r>
              <a:rPr lang="en-US" sz="2000" dirty="0" smtClean="0">
                <a:solidFill>
                  <a:srgbClr val="990000"/>
                </a:solidFill>
              </a:rPr>
              <a:t>2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 </a:t>
            </a:r>
            <a:r>
              <a:rPr lang="en-US" sz="2000" dirty="0" smtClean="0">
                <a:solidFill>
                  <a:srgbClr val="990000"/>
                </a:solidFill>
              </a:rPr>
              <a:t>(26)</a:t>
            </a:r>
            <a:r>
              <a:rPr lang="en-US" sz="2000" baseline="30000" dirty="0" smtClean="0">
                <a:solidFill>
                  <a:srgbClr val="000099"/>
                </a:solidFill>
              </a:rPr>
              <a:t>6</a:t>
            </a:r>
            <a:r>
              <a:rPr lang="en-US" sz="2000" baseline="30000" dirty="0" smtClean="0">
                <a:solidFill>
                  <a:srgbClr val="990000"/>
                </a:solidFill>
              </a:rPr>
              <a:t> </a:t>
            </a:r>
            <a:r>
              <a:rPr lang="en-US" sz="2000" dirty="0" smtClean="0">
                <a:solidFill>
                  <a:srgbClr val="990000"/>
                </a:solidFill>
              </a:rPr>
              <a:t>-</a:t>
            </a:r>
            <a:r>
              <a:rPr lang="en-US" sz="2000" baseline="30000" dirty="0" smtClean="0">
                <a:solidFill>
                  <a:srgbClr val="990000"/>
                </a:solidFill>
              </a:rPr>
              <a:t> </a:t>
            </a:r>
            <a:r>
              <a:rPr lang="en-US" sz="2000" dirty="0" smtClean="0">
                <a:solidFill>
                  <a:srgbClr val="990000"/>
                </a:solidFill>
              </a:rPr>
              <a:t>(26)</a:t>
            </a:r>
            <a:r>
              <a:rPr lang="en-US" sz="2000" baseline="30000" dirty="0" smtClean="0">
                <a:solidFill>
                  <a:srgbClr val="000099"/>
                </a:solidFill>
              </a:rPr>
              <a:t>4</a:t>
            </a:r>
            <a:endParaRPr lang="en-US" dirty="0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 continued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2895600" y="4648200"/>
            <a:ext cx="3810000" cy="1981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6"/>
          <p:cNvSpPr>
            <a:spLocks noChangeArrowheads="1"/>
          </p:cNvSpPr>
          <p:nvPr/>
        </p:nvSpPr>
        <p:spPr bwMode="auto">
          <a:xfrm>
            <a:off x="4572000" y="4800600"/>
            <a:ext cx="18288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End</a:t>
            </a:r>
          </a:p>
          <a:p>
            <a:pPr algn="ctr"/>
            <a:r>
              <a:rPr lang="en-US"/>
              <a:t>w/ BO</a:t>
            </a:r>
          </a:p>
        </p:txBody>
      </p:sp>
      <p:sp>
        <p:nvSpPr>
          <p:cNvPr id="37896" name="Oval 7"/>
          <p:cNvSpPr>
            <a:spLocks noChangeArrowheads="1"/>
          </p:cNvSpPr>
          <p:nvPr/>
        </p:nvSpPr>
        <p:spPr bwMode="auto">
          <a:xfrm>
            <a:off x="3124200" y="4800600"/>
            <a:ext cx="18288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Start</a:t>
            </a:r>
          </a:p>
          <a:p>
            <a:pPr algn="ctr"/>
            <a:r>
              <a:rPr lang="en-US"/>
              <a:t>w/ BO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AF5CA6-35EE-40CF-A652-38A4FED39F0F}" type="slidenum">
              <a:rPr lang="en-US" sz="1400" smtClean="0"/>
              <a:pPr eaLnBrk="1" hangingPunct="1"/>
              <a:t>38</a:t>
            </a:fld>
            <a:endParaRPr lang="en-US" sz="1400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40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029200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en-US" sz="2400" smtClean="0"/>
              <a:t>How many ways can a wedding photographer </a:t>
            </a:r>
            <a:r>
              <a:rPr lang="en-US" sz="2400" i="1" smtClean="0">
                <a:solidFill>
                  <a:srgbClr val="000099"/>
                </a:solidFill>
              </a:rPr>
              <a:t>arrange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990000"/>
                </a:solidFill>
              </a:rPr>
              <a:t>6</a:t>
            </a:r>
            <a:r>
              <a:rPr lang="en-US" sz="2400" smtClean="0"/>
              <a:t> </a:t>
            </a:r>
            <a:r>
              <a:rPr lang="en-US" sz="2400" i="1" smtClean="0">
                <a:solidFill>
                  <a:srgbClr val="000099"/>
                </a:solidFill>
              </a:rPr>
              <a:t>people</a:t>
            </a:r>
            <a:r>
              <a:rPr lang="en-US" sz="2400" smtClean="0">
                <a:solidFill>
                  <a:srgbClr val="000099"/>
                </a:solidFill>
              </a:rPr>
              <a:t> </a:t>
            </a:r>
            <a:r>
              <a:rPr lang="en-US" sz="2400" smtClean="0"/>
              <a:t>in a row from a group of </a:t>
            </a:r>
            <a:r>
              <a:rPr lang="en-US" sz="2400" smtClean="0">
                <a:solidFill>
                  <a:srgbClr val="990000"/>
                </a:solidFill>
              </a:rPr>
              <a:t>10</a:t>
            </a:r>
            <a:r>
              <a:rPr lang="en-US" sz="2400" smtClean="0"/>
              <a:t>, where the bride &amp; groom are among these </a:t>
            </a:r>
            <a:r>
              <a:rPr lang="en-US" sz="2400" smtClean="0">
                <a:solidFill>
                  <a:srgbClr val="A80000"/>
                </a:solidFill>
              </a:rPr>
              <a:t>10</a:t>
            </a:r>
            <a:r>
              <a:rPr lang="en-US" sz="2400" smtClean="0"/>
              <a:t>, if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lphaLcParenR"/>
            </a:pPr>
            <a:r>
              <a:rPr lang="en-US" sz="2400" smtClean="0"/>
              <a:t>The bride is in the picture?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EE2919-3C7E-44CA-9687-57C7450B4C78}" type="slidenum">
              <a:rPr lang="en-US" sz="1400" smtClean="0"/>
              <a:pPr eaLnBrk="1" hangingPunct="1"/>
              <a:t>39</a:t>
            </a:fld>
            <a:endParaRPr lang="en-US" sz="1400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40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1143000"/>
            <a:ext cx="8686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2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How many ways can a wedding photographer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arrange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6</a:t>
            </a:r>
            <a:r>
              <a:rPr lang="en-US" sz="2400">
                <a:latin typeface="Arial" charset="0"/>
              </a:rPr>
              <a:t> people in a row from a group of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10</a:t>
            </a:r>
            <a:r>
              <a:rPr lang="en-US" sz="2400">
                <a:latin typeface="Arial" charset="0"/>
              </a:rPr>
              <a:t>, where the bride &amp; groom are among these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10</a:t>
            </a:r>
            <a:r>
              <a:rPr lang="en-US" sz="2400">
                <a:latin typeface="Arial" charset="0"/>
              </a:rPr>
              <a:t>, if</a:t>
            </a:r>
          </a:p>
          <a:p>
            <a:pPr marL="990600" lvl="1" indent="-533400">
              <a:lnSpc>
                <a:spcPct val="12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400">
                <a:latin typeface="Arial" charset="0"/>
              </a:rPr>
              <a:t>The bride is in the picture?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the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product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 rule: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Pick the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position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 of the bride: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6</a:t>
            </a: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Place the remaining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5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 people from left to right  in the remaining positions (use the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product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 rule to do this):  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9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8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7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5</a:t>
            </a:r>
            <a:endParaRPr lang="en-US" sz="2400">
              <a:solidFill>
                <a:srgbClr val="990000"/>
              </a:solidFill>
              <a:latin typeface="Arial" charset="0"/>
            </a:endParaRPr>
          </a:p>
          <a:p>
            <a:pPr marL="1371600" lvl="2" indent="-457200">
              <a:lnSpc>
                <a:spcPct val="12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Overall answer is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6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9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8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7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5</a:t>
            </a:r>
            <a:r>
              <a:rPr lang="en-US" sz="2400">
                <a:solidFill>
                  <a:srgbClr val="000099"/>
                </a:solidFill>
                <a:latin typeface="Arial" charset="0"/>
                <a:sym typeface="Symbol" pitchFamily="18" charset="2"/>
              </a:rPr>
              <a:t>.</a:t>
            </a:r>
            <a:endParaRPr lang="en-US" sz="240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39ED2B-18A4-4D1C-9053-7D9411EB863D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Rule Generalization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pPr marL="381000" indent="-381000" eaLnBrk="1" hangingPunct="1">
              <a:lnSpc>
                <a:spcPct val="190000"/>
              </a:lnSpc>
              <a:buFontTx/>
              <a:buNone/>
            </a:pPr>
            <a:r>
              <a:rPr lang="en-US" sz="2000" smtClean="0"/>
              <a:t>Let </a:t>
            </a:r>
            <a:r>
              <a:rPr lang="en-US" sz="2000" smtClean="0">
                <a:solidFill>
                  <a:srgbClr val="990000"/>
                </a:solidFill>
              </a:rPr>
              <a:t>{ S</a:t>
            </a:r>
            <a:r>
              <a:rPr lang="en-US" sz="2000" baseline="-25000" smtClean="0">
                <a:solidFill>
                  <a:srgbClr val="990000"/>
                </a:solidFill>
              </a:rPr>
              <a:t>1</a:t>
            </a:r>
            <a:r>
              <a:rPr lang="en-US" sz="2000" smtClean="0">
                <a:solidFill>
                  <a:srgbClr val="990000"/>
                </a:solidFill>
              </a:rPr>
              <a:t>, S</a:t>
            </a:r>
            <a:r>
              <a:rPr lang="en-US" sz="2000" baseline="-25000" smtClean="0">
                <a:solidFill>
                  <a:srgbClr val="990000"/>
                </a:solidFill>
              </a:rPr>
              <a:t>2</a:t>
            </a:r>
            <a:r>
              <a:rPr lang="en-US" sz="2000" smtClean="0">
                <a:solidFill>
                  <a:srgbClr val="990000"/>
                </a:solidFill>
              </a:rPr>
              <a:t>, …, S</a:t>
            </a:r>
            <a:r>
              <a:rPr lang="en-US" sz="2000" baseline="-25000" smtClean="0">
                <a:solidFill>
                  <a:srgbClr val="990000"/>
                </a:solidFill>
              </a:rPr>
              <a:t>n </a:t>
            </a:r>
            <a:r>
              <a:rPr lang="en-US" sz="2000" smtClean="0">
                <a:solidFill>
                  <a:srgbClr val="990000"/>
                </a:solidFill>
              </a:rPr>
              <a:t>}</a:t>
            </a:r>
            <a:r>
              <a:rPr lang="en-US" sz="2000" smtClean="0"/>
              <a:t> be a </a:t>
            </a:r>
            <a:r>
              <a:rPr lang="en-US" sz="2000" i="1" smtClean="0">
                <a:solidFill>
                  <a:srgbClr val="7F0000"/>
                </a:solidFill>
              </a:rPr>
              <a:t>partition</a:t>
            </a:r>
            <a:r>
              <a:rPr lang="en-US" sz="2000" smtClean="0"/>
              <a:t> of </a:t>
            </a:r>
            <a:r>
              <a:rPr lang="en-US" sz="2000" smtClean="0">
                <a:solidFill>
                  <a:srgbClr val="990000"/>
                </a:solidFill>
              </a:rPr>
              <a:t>S</a:t>
            </a:r>
            <a:r>
              <a:rPr lang="en-US" sz="2000" smtClean="0"/>
              <a:t>.</a:t>
            </a:r>
          </a:p>
          <a:p>
            <a:pPr marL="381000" indent="-381000" eaLnBrk="1" hangingPunct="1">
              <a:lnSpc>
                <a:spcPct val="190000"/>
              </a:lnSpc>
              <a:buFontTx/>
              <a:buNone/>
            </a:pPr>
            <a:r>
              <a:rPr lang="en-US" sz="2000" smtClean="0"/>
              <a:t>Then, </a:t>
            </a:r>
            <a:r>
              <a:rPr lang="en-US" sz="2000" smtClean="0">
                <a:solidFill>
                  <a:srgbClr val="990000"/>
                </a:solidFill>
              </a:rPr>
              <a:t>| S | = | S</a:t>
            </a:r>
            <a:r>
              <a:rPr lang="en-US" sz="2000" baseline="-25000" smtClean="0">
                <a:solidFill>
                  <a:srgbClr val="990000"/>
                </a:solidFill>
              </a:rPr>
              <a:t>1</a:t>
            </a:r>
            <a:r>
              <a:rPr lang="en-US" sz="2000" smtClean="0">
                <a:solidFill>
                  <a:srgbClr val="990000"/>
                </a:solidFill>
              </a:rPr>
              <a:t> | + | S</a:t>
            </a:r>
            <a:r>
              <a:rPr lang="en-US" sz="2000" baseline="-25000" smtClean="0">
                <a:solidFill>
                  <a:srgbClr val="990000"/>
                </a:solidFill>
              </a:rPr>
              <a:t>2</a:t>
            </a:r>
            <a:r>
              <a:rPr lang="en-US" sz="2000" smtClean="0">
                <a:solidFill>
                  <a:srgbClr val="990000"/>
                </a:solidFill>
              </a:rPr>
              <a:t> | + … + | S</a:t>
            </a:r>
            <a:r>
              <a:rPr lang="en-US" sz="2000" baseline="-25000" smtClean="0">
                <a:solidFill>
                  <a:srgbClr val="990000"/>
                </a:solidFill>
              </a:rPr>
              <a:t>n </a:t>
            </a:r>
            <a:r>
              <a:rPr lang="en-US" sz="2000" smtClean="0">
                <a:solidFill>
                  <a:srgbClr val="990000"/>
                </a:solidFill>
              </a:rPr>
              <a:t>|</a:t>
            </a:r>
            <a:r>
              <a:rPr lang="en-US" sz="2000" smtClean="0"/>
              <a:t>.</a:t>
            </a:r>
          </a:p>
          <a:p>
            <a:pPr marL="381000" indent="-381000" eaLnBrk="1" hangingPunct="1">
              <a:lnSpc>
                <a:spcPct val="190000"/>
              </a:lnSpc>
              <a:buFontTx/>
              <a:buNone/>
            </a:pPr>
            <a:r>
              <a:rPr lang="en-US" sz="2000" smtClean="0"/>
              <a:t>When using the sum rule, </a:t>
            </a:r>
          </a:p>
          <a:p>
            <a:pPr marL="381000" indent="-381000" eaLnBrk="1" hangingPunct="1">
              <a:lnSpc>
                <a:spcPct val="190000"/>
              </a:lnSpc>
              <a:buFontTx/>
              <a:buAutoNum type="arabicPeriod"/>
            </a:pPr>
            <a:r>
              <a:rPr lang="en-US" sz="2000" smtClean="0"/>
              <a:t>Check 1: Have I </a:t>
            </a:r>
            <a:r>
              <a:rPr lang="en-US" sz="2000" i="1" smtClean="0">
                <a:solidFill>
                  <a:srgbClr val="800000"/>
                </a:solidFill>
              </a:rPr>
              <a:t>partitioned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S?</a:t>
            </a:r>
          </a:p>
          <a:p>
            <a:pPr marL="800100" lvl="1" indent="-342900" eaLnBrk="1" hangingPunct="1">
              <a:lnSpc>
                <a:spcPct val="190000"/>
              </a:lnSpc>
              <a:buFontTx/>
              <a:buAutoNum type="arabicPeriod"/>
            </a:pPr>
            <a:r>
              <a:rPr lang="en-US" sz="2000" smtClean="0"/>
              <a:t>Are the subsets pairwise disjoint?</a:t>
            </a:r>
          </a:p>
          <a:p>
            <a:pPr marL="800100" lvl="1" indent="-342900" eaLnBrk="1" hangingPunct="1">
              <a:lnSpc>
                <a:spcPct val="190000"/>
              </a:lnSpc>
              <a:buFontTx/>
              <a:buAutoNum type="arabicPeriod"/>
            </a:pPr>
            <a:r>
              <a:rPr lang="en-US" sz="2000" smtClean="0"/>
              <a:t>Is their union equal to S?</a:t>
            </a:r>
          </a:p>
          <a:p>
            <a:pPr marL="381000" indent="-381000" eaLnBrk="1" hangingPunct="1">
              <a:lnSpc>
                <a:spcPct val="190000"/>
              </a:lnSpc>
              <a:buFontTx/>
              <a:buAutoNum type="arabicPeriod"/>
            </a:pPr>
            <a:r>
              <a:rPr lang="en-US" sz="2000" smtClean="0"/>
              <a:t>Check 2: What </a:t>
            </a:r>
            <a:r>
              <a:rPr lang="en-US" sz="2000" i="1" smtClean="0">
                <a:solidFill>
                  <a:srgbClr val="7F0000"/>
                </a:solidFill>
              </a:rPr>
              <a:t>equivalence relation</a:t>
            </a:r>
            <a:r>
              <a:rPr lang="en-US" sz="2000" smtClean="0"/>
              <a:t> corresponds to my partition?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538549-8A40-430B-8B75-CE474EB917F9}" type="slidenum">
              <a:rPr lang="en-US" sz="1400" smtClean="0"/>
              <a:pPr eaLnBrk="1" hangingPunct="1"/>
              <a:t>40</a:t>
            </a:fld>
            <a:endParaRPr lang="en-US" sz="140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40 continued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b) Both the bride </a:t>
            </a:r>
            <a:r>
              <a:rPr lang="en-US" sz="2400" smtClean="0">
                <a:solidFill>
                  <a:srgbClr val="990000"/>
                </a:solidFill>
              </a:rPr>
              <a:t>&amp;</a:t>
            </a:r>
            <a:r>
              <a:rPr lang="en-US" sz="2400" smtClean="0"/>
              <a:t> groom are in the picture?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05FAB6-9861-4DD0-B6F7-4A83CBE82808}" type="slidenum">
              <a:rPr lang="en-US" sz="1400" smtClean="0"/>
              <a:pPr eaLnBrk="1" hangingPunct="1"/>
              <a:t>41</a:t>
            </a:fld>
            <a:endParaRPr lang="en-US" sz="140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40 continued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1600200"/>
            <a:ext cx="9144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b) Both the bride 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&amp;</a:t>
            </a:r>
            <a:r>
              <a:rPr lang="en-US" sz="2400" dirty="0">
                <a:latin typeface="Arial" charset="0"/>
              </a:rPr>
              <a:t> groom are in the picture?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Use the product rule: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Pick the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bride’s position: 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6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Pick the 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groom’s position: 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5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Place </a:t>
            </a:r>
            <a:r>
              <a:rPr lang="en-US" sz="2400" dirty="0" smtClean="0">
                <a:solidFill>
                  <a:srgbClr val="006600"/>
                </a:solidFill>
                <a:latin typeface="Arial" charset="0"/>
              </a:rPr>
              <a:t>4</a:t>
            </a:r>
            <a:r>
              <a:rPr lang="en-US" sz="2400" dirty="0" smtClean="0">
                <a:solidFill>
                  <a:srgbClr val="00009F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people from the remaining </a:t>
            </a:r>
            <a:r>
              <a:rPr lang="en-US" sz="2400" dirty="0">
                <a:solidFill>
                  <a:srgbClr val="006600"/>
                </a:solidFill>
                <a:latin typeface="Arial" charset="0"/>
              </a:rPr>
              <a:t>8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 in the remaining </a:t>
            </a:r>
            <a:r>
              <a:rPr lang="en-US" sz="2400" dirty="0">
                <a:solidFill>
                  <a:srgbClr val="006600"/>
                </a:solidFill>
                <a:latin typeface="Arial" charset="0"/>
              </a:rPr>
              <a:t>4</a:t>
            </a:r>
            <a:r>
              <a:rPr lang="en-US" sz="2400" dirty="0">
                <a:solidFill>
                  <a:srgbClr val="00009F"/>
                </a:solidFill>
                <a:latin typeface="Arial" charset="0"/>
              </a:rPr>
              <a:t> slots, from left to right:  </a:t>
            </a:r>
            <a:r>
              <a:rPr lang="en-US" sz="24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8 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7 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5</a:t>
            </a:r>
            <a:r>
              <a:rPr lang="en-US" sz="24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9F"/>
                </a:solidFill>
                <a:latin typeface="Arial" charset="0"/>
              </a:rPr>
              <a:t>The overall answer is  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6 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 5 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8 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7 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400" b="1" baseline="30000" dirty="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5.</a:t>
            </a:r>
            <a:endParaRPr lang="en-US" sz="2400" dirty="0">
              <a:solidFill>
                <a:srgbClr val="00009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985705-0CC1-42A2-B1C7-D66088DC704A}" type="slidenum">
              <a:rPr lang="en-US" sz="1400" smtClean="0"/>
              <a:pPr eaLnBrk="1" hangingPunct="1"/>
              <a:t>42</a:t>
            </a:fld>
            <a:endParaRPr lang="en-US" sz="1400" smtClean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40 continued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1524000"/>
            <a:ext cx="9144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22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c) Exactly 1 of the bride &amp; groom is in the picture?</a:t>
            </a:r>
            <a:endParaRPr lang="en-US" sz="2400">
              <a:solidFill>
                <a:srgbClr val="000099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9591DF-457C-4E21-8CF3-BF01ED09ED48}" type="slidenum">
              <a:rPr lang="en-US" sz="1400" smtClean="0"/>
              <a:pPr eaLnBrk="1" hangingPunct="1"/>
              <a:t>43</a:t>
            </a:fld>
            <a:endParaRPr lang="en-US" sz="1400" smtClean="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40 continued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28600" y="1447800"/>
            <a:ext cx="8382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c) Exactly 1 of the bride &amp; groom is in the picture</a:t>
            </a:r>
            <a:r>
              <a:rPr lang="en-US" sz="2400" dirty="0" smtClean="0">
                <a:latin typeface="Arial" charset="0"/>
              </a:rPr>
              <a:t>? (symmetric difference of what?)</a:t>
            </a:r>
            <a:endParaRPr lang="en-US" sz="2400" dirty="0">
              <a:latin typeface="Arial" charset="0"/>
            </a:endParaRP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Pick either the bride or the groom: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Place that person in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the picture: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6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solidFill>
                  <a:srgbClr val="000099"/>
                </a:solidFill>
                <a:latin typeface="Arial" charset="0"/>
              </a:rPr>
              <a:t>Place remaining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5</a:t>
            </a:r>
            <a:r>
              <a:rPr lang="en-US" sz="2000" dirty="0">
                <a:solidFill>
                  <a:srgbClr val="000099"/>
                </a:solidFill>
                <a:latin typeface="Arial" charset="0"/>
              </a:rPr>
              <a:t> from remaining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8</a:t>
            </a:r>
            <a:r>
              <a:rPr lang="en-US" sz="2000" dirty="0">
                <a:solidFill>
                  <a:srgbClr val="000099"/>
                </a:solidFill>
                <a:latin typeface="Arial" charset="0"/>
              </a:rPr>
              <a:t> people: 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7F0000"/>
                </a:solidFill>
                <a:latin typeface="Arial" charset="0"/>
              </a:rPr>
              <a:t>	P(8, 5) =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8 </a:t>
            </a:r>
            <a:r>
              <a:rPr lang="en-US" sz="20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7 </a:t>
            </a:r>
            <a:r>
              <a:rPr lang="en-US" sz="20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0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5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 </a:t>
            </a:r>
            <a:r>
              <a:rPr lang="en-US" sz="20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 4.</a:t>
            </a:r>
            <a:endParaRPr lang="en-US" sz="2000" dirty="0">
              <a:solidFill>
                <a:srgbClr val="7F0000"/>
              </a:solidFill>
              <a:latin typeface="Arial" charset="0"/>
              <a:sym typeface="Symbol" pitchFamily="18" charset="2"/>
            </a:endParaRP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The overall 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answer: 2 </a:t>
            </a:r>
            <a:r>
              <a:rPr lang="en-US" sz="24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4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(</a:t>
            </a:r>
            <a:r>
              <a:rPr lang="en-US" sz="2400" smtClean="0">
                <a:solidFill>
                  <a:srgbClr val="7F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8 </a:t>
            </a:r>
            <a:r>
              <a:rPr lang="en-US" sz="24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7 </a:t>
            </a:r>
            <a:r>
              <a:rPr lang="en-US" sz="24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4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 5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</a:t>
            </a:r>
            <a:r>
              <a:rPr lang="en-US" sz="2400" b="1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</a:rPr>
              <a:t>4) 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=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80,640.</a:t>
            </a:r>
            <a:r>
              <a:rPr lang="en-US" sz="24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4508E9-ED00-47C3-8D5E-67BDFC973B3B}" type="slidenum">
              <a:rPr lang="en-US" sz="1400" smtClean="0"/>
              <a:pPr eaLnBrk="1" hangingPunct="1"/>
              <a:t>44</a:t>
            </a:fld>
            <a:endParaRPr lang="en-US" sz="1400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50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04800" y="12192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24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00007F"/>
                </a:solidFill>
                <a:latin typeface="Arial" charset="0"/>
              </a:rPr>
              <a:t>A variable name in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C</a:t>
            </a:r>
            <a:r>
              <a:rPr lang="en-US" sz="2000">
                <a:solidFill>
                  <a:srgbClr val="00007F"/>
                </a:solidFill>
                <a:latin typeface="Arial" charset="0"/>
              </a:rPr>
              <a:t> can have uppercase &amp; lowercase letters, digits, or underscores. </a:t>
            </a:r>
          </a:p>
          <a:p>
            <a:pPr marL="742950" lvl="1" indent="-285750">
              <a:lnSpc>
                <a:spcPct val="24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00007F"/>
                </a:solidFill>
                <a:latin typeface="Arial" charset="0"/>
              </a:rPr>
              <a:t>The name’s 1</a:t>
            </a:r>
            <a:r>
              <a:rPr lang="en-US" sz="2000" baseline="30000">
                <a:solidFill>
                  <a:srgbClr val="00007F"/>
                </a:solidFill>
                <a:latin typeface="Arial" charset="0"/>
              </a:rPr>
              <a:t>st</a:t>
            </a:r>
            <a:r>
              <a:rPr lang="en-US" sz="2000">
                <a:solidFill>
                  <a:srgbClr val="00007F"/>
                </a:solidFill>
                <a:latin typeface="Arial" charset="0"/>
              </a:rPr>
              <a:t> character is a letter (uppercase or lowercase), or an underscore. </a:t>
            </a:r>
          </a:p>
          <a:p>
            <a:pPr marL="742950" lvl="1" indent="-285750">
              <a:lnSpc>
                <a:spcPct val="24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00007F"/>
                </a:solidFill>
                <a:latin typeface="Arial" charset="0"/>
              </a:rPr>
              <a:t>The name of a variable is determined by its 1</a:t>
            </a:r>
            <a:r>
              <a:rPr lang="en-US" sz="2000" baseline="30000">
                <a:solidFill>
                  <a:srgbClr val="00007F"/>
                </a:solidFill>
                <a:latin typeface="Arial" charset="0"/>
              </a:rPr>
              <a:t>st</a:t>
            </a:r>
            <a:r>
              <a:rPr lang="en-US" sz="200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8</a:t>
            </a:r>
            <a:r>
              <a:rPr lang="en-US" sz="2000">
                <a:solidFill>
                  <a:srgbClr val="00007F"/>
                </a:solidFill>
                <a:latin typeface="Arial" charset="0"/>
              </a:rPr>
              <a:t> characters.</a:t>
            </a:r>
            <a:r>
              <a:rPr lang="en-US" sz="2000">
                <a:latin typeface="Arial" charset="0"/>
              </a:rPr>
              <a:t> </a:t>
            </a:r>
          </a:p>
          <a:p>
            <a:pPr marL="742950" lvl="1" indent="-285750">
              <a:lnSpc>
                <a:spcPct val="24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How many different variables can be named in C?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6F2BAB-4718-4ECA-8161-B1B61544AFDE}" type="slidenum">
              <a:rPr lang="en-US" sz="1400" smtClean="0"/>
              <a:pPr eaLnBrk="1" hangingPunct="1"/>
              <a:t>45</a:t>
            </a:fld>
            <a:endParaRPr lang="en-US" sz="1400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50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4953000"/>
          </a:xfrm>
        </p:spPr>
        <p:txBody>
          <a:bodyPr/>
          <a:lstStyle/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/>
              <a:t>A variable name in C can have uppercase &amp; lowercase letters, digits, or underscores.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/>
              <a:t>The name’s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character is a letter (uppercase or lowercase), </a:t>
            </a:r>
            <a:r>
              <a:rPr lang="en-US" sz="2000" dirty="0" smtClean="0">
                <a:solidFill>
                  <a:srgbClr val="990000"/>
                </a:solidFill>
              </a:rPr>
              <a:t>or</a:t>
            </a:r>
            <a:r>
              <a:rPr lang="en-US" sz="2000" dirty="0" smtClean="0"/>
              <a:t> an underscore.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/>
              <a:t>The name of a variable is determined by its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8 characters.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/>
              <a:t>How many different variables can be named in C?</a:t>
            </a:r>
          </a:p>
          <a:p>
            <a:pPr lvl="2" eaLnBrk="1" hangingPunct="1">
              <a:lnSpc>
                <a:spcPct val="170000"/>
              </a:lnSpc>
              <a:buFontTx/>
              <a:buNone/>
            </a:pPr>
            <a:r>
              <a:rPr lang="en-US" sz="1800" dirty="0" smtClean="0"/>
              <a:t>Use the </a:t>
            </a:r>
            <a:r>
              <a:rPr lang="en-US" sz="1800" dirty="0" smtClean="0">
                <a:solidFill>
                  <a:srgbClr val="006600"/>
                </a:solidFill>
              </a:rPr>
              <a:t>sum rule</a:t>
            </a:r>
            <a:r>
              <a:rPr lang="en-US" sz="1800" dirty="0" smtClean="0"/>
              <a:t> to count the # of variable names of</a:t>
            </a:r>
            <a:r>
              <a:rPr lang="en-US" sz="1800" i="1" dirty="0" smtClean="0"/>
              <a:t> </a:t>
            </a:r>
            <a:r>
              <a:rPr lang="en-US" sz="1800" i="1" dirty="0" err="1" smtClean="0">
                <a:solidFill>
                  <a:srgbClr val="990000"/>
                </a:solidFill>
              </a:rPr>
              <a:t>i</a:t>
            </a:r>
            <a:r>
              <a:rPr lang="en-US" sz="1800" dirty="0" smtClean="0"/>
              <a:t> characters,        for </a:t>
            </a:r>
            <a:r>
              <a:rPr lang="en-US" sz="1800" i="1" dirty="0" err="1" smtClean="0">
                <a:solidFill>
                  <a:srgbClr val="990000"/>
                </a:solidFill>
              </a:rPr>
              <a:t>i</a:t>
            </a:r>
            <a:r>
              <a:rPr lang="en-US" sz="1800" dirty="0" smtClean="0">
                <a:solidFill>
                  <a:srgbClr val="990000"/>
                </a:solidFill>
              </a:rPr>
              <a:t> = 1, 2, …, 8</a:t>
            </a:r>
            <a:r>
              <a:rPr lang="en-US" sz="1800" dirty="0" smtClean="0"/>
              <a:t>. </a:t>
            </a:r>
          </a:p>
          <a:p>
            <a:pPr lvl="2" eaLnBrk="1" hangingPunct="1">
              <a:lnSpc>
                <a:spcPct val="170000"/>
              </a:lnSpc>
              <a:buFontTx/>
              <a:buNone/>
            </a:pPr>
            <a:r>
              <a:rPr lang="en-US" sz="1800" dirty="0" smtClean="0"/>
              <a:t>The overall answer is the sum of these numbers.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</a:t>
            </a:r>
            <a:r>
              <a:rPr lang="en-US" sz="1400" smtClean="0"/>
              <a:t>Peter Cappello</a:t>
            </a:r>
            <a:endParaRPr lang="en-US" sz="1400" dirty="0" smtClean="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D0242B-A88F-4B00-A64B-D4B64B1252B8}" type="slidenum">
              <a:rPr lang="en-US" sz="1400" smtClean="0"/>
              <a:pPr eaLnBrk="1" hangingPunct="1"/>
              <a:t>46</a:t>
            </a:fld>
            <a:endParaRPr lang="en-US" sz="1400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50 continued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82000" cy="4495800"/>
          </a:xfrm>
        </p:spPr>
        <p:txBody>
          <a:bodyPr/>
          <a:lstStyle/>
          <a:p>
            <a:pPr marL="990600" lvl="1" indent="-533400" eaLnBrk="1" hangingPunct="1">
              <a:lnSpc>
                <a:spcPct val="230000"/>
              </a:lnSpc>
              <a:buFontTx/>
              <a:buNone/>
            </a:pPr>
            <a:r>
              <a:rPr lang="en-US" sz="2000" smtClean="0"/>
              <a:t>Use the product rule to count the # of names of a </a:t>
            </a:r>
            <a:r>
              <a:rPr lang="en-US" sz="2000" smtClean="0">
                <a:solidFill>
                  <a:srgbClr val="990000"/>
                </a:solidFill>
              </a:rPr>
              <a:t>fixed size</a:t>
            </a:r>
            <a:r>
              <a:rPr lang="en-US" sz="2000" smtClean="0"/>
              <a:t>.</a:t>
            </a:r>
          </a:p>
          <a:p>
            <a:pPr marL="990600" lvl="1" indent="-533400" eaLnBrk="1" hangingPunct="1">
              <a:lnSpc>
                <a:spcPct val="230000"/>
              </a:lnSpc>
              <a:buFontTx/>
              <a:buNone/>
            </a:pPr>
            <a:r>
              <a:rPr lang="en-US" sz="2000" smtClean="0"/>
              <a:t>Let the name have </a:t>
            </a:r>
            <a:r>
              <a:rPr lang="en-US" sz="2000" i="1" smtClean="0">
                <a:solidFill>
                  <a:srgbClr val="990000"/>
                </a:solidFill>
              </a:rPr>
              <a:t>i</a:t>
            </a:r>
            <a:r>
              <a:rPr lang="en-US" sz="2000" smtClean="0"/>
              <a:t> characters.</a:t>
            </a:r>
          </a:p>
          <a:p>
            <a:pPr marL="1371600" lvl="2" indent="-457200" eaLnBrk="1" hangingPunct="1">
              <a:lnSpc>
                <a:spcPct val="230000"/>
              </a:lnSpc>
              <a:buFontTx/>
              <a:buAutoNum type="arabicPeriod"/>
            </a:pPr>
            <a:r>
              <a:rPr lang="en-US" sz="1800" smtClean="0"/>
              <a:t>The # of ways to pick the 1</a:t>
            </a:r>
            <a:r>
              <a:rPr lang="en-US" sz="1800" baseline="30000" smtClean="0"/>
              <a:t>st</a:t>
            </a:r>
            <a:r>
              <a:rPr lang="en-US" sz="1800" smtClean="0"/>
              <a:t> character is </a:t>
            </a:r>
            <a:r>
              <a:rPr lang="en-US" sz="1800" smtClean="0">
                <a:solidFill>
                  <a:srgbClr val="990000"/>
                </a:solidFill>
              </a:rPr>
              <a:t>2 </a:t>
            </a:r>
            <a:r>
              <a:rPr lang="en-US" sz="1800" b="1" baseline="3000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1800" smtClean="0">
                <a:solidFill>
                  <a:srgbClr val="990000"/>
                </a:solidFill>
              </a:rPr>
              <a:t> 26 + 1 = 53</a:t>
            </a:r>
            <a:r>
              <a:rPr lang="en-US" sz="1800" smtClean="0"/>
              <a:t>.</a:t>
            </a:r>
          </a:p>
          <a:p>
            <a:pPr marL="1371600" lvl="2" indent="-457200" eaLnBrk="1" hangingPunct="1">
              <a:lnSpc>
                <a:spcPct val="230000"/>
              </a:lnSpc>
              <a:buFontTx/>
              <a:buAutoNum type="arabicPeriod"/>
            </a:pPr>
            <a:r>
              <a:rPr lang="en-US" sz="1800" smtClean="0"/>
              <a:t>The # of ways to pick subsequent characters is </a:t>
            </a:r>
            <a:r>
              <a:rPr lang="en-US" sz="1800" smtClean="0">
                <a:solidFill>
                  <a:srgbClr val="990000"/>
                </a:solidFill>
              </a:rPr>
              <a:t>53 + 10</a:t>
            </a:r>
            <a:r>
              <a:rPr lang="en-US" sz="1800" smtClean="0"/>
              <a:t>.</a:t>
            </a:r>
          </a:p>
          <a:p>
            <a:pPr marL="1371600" lvl="2" indent="-457200" eaLnBrk="1" hangingPunct="1">
              <a:lnSpc>
                <a:spcPct val="230000"/>
              </a:lnSpc>
              <a:buFontTx/>
              <a:buNone/>
            </a:pPr>
            <a:r>
              <a:rPr lang="en-US" sz="1800" smtClean="0"/>
              <a:t>The # of ways to pick the name is </a:t>
            </a:r>
            <a:r>
              <a:rPr lang="en-US" sz="1800" smtClean="0">
                <a:solidFill>
                  <a:srgbClr val="990000"/>
                </a:solidFill>
              </a:rPr>
              <a:t>53 </a:t>
            </a:r>
            <a:r>
              <a:rPr lang="en-US" sz="1800" b="1" baseline="3000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1800" smtClean="0">
                <a:solidFill>
                  <a:srgbClr val="990000"/>
                </a:solidFill>
              </a:rPr>
              <a:t> (63)</a:t>
            </a:r>
            <a:r>
              <a:rPr lang="en-US" sz="1800" baseline="30000" smtClean="0">
                <a:solidFill>
                  <a:srgbClr val="990000"/>
                </a:solidFill>
              </a:rPr>
              <a:t>i-1</a:t>
            </a:r>
            <a:r>
              <a:rPr lang="en-US" sz="1800" smtClean="0"/>
              <a:t>.</a:t>
            </a:r>
          </a:p>
          <a:p>
            <a:pPr marL="1371600" lvl="2" indent="-457200" eaLnBrk="1" hangingPunct="1">
              <a:lnSpc>
                <a:spcPct val="230000"/>
              </a:lnSpc>
              <a:buFontTx/>
              <a:buNone/>
            </a:pPr>
            <a:r>
              <a:rPr lang="en-US" sz="1800" smtClean="0"/>
              <a:t>The overall answer is </a:t>
            </a:r>
            <a:r>
              <a:rPr lang="el-GR" sz="18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Σ</a:t>
            </a:r>
            <a:r>
              <a:rPr lang="en-US" sz="1800" baseline="-25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i=[1,8]</a:t>
            </a:r>
            <a:r>
              <a:rPr lang="en-US" sz="1800" smtClean="0">
                <a:solidFill>
                  <a:srgbClr val="990000"/>
                </a:solidFill>
              </a:rPr>
              <a:t> 53 </a:t>
            </a:r>
            <a:r>
              <a:rPr lang="en-US" sz="1800" b="1" baseline="3000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 </a:t>
            </a:r>
            <a:r>
              <a:rPr lang="en-US" sz="1800" smtClean="0">
                <a:solidFill>
                  <a:srgbClr val="990000"/>
                </a:solidFill>
              </a:rPr>
              <a:t>(63)</a:t>
            </a:r>
            <a:r>
              <a:rPr lang="en-US" sz="1800" baseline="30000" smtClean="0">
                <a:solidFill>
                  <a:srgbClr val="990000"/>
                </a:solidFill>
              </a:rPr>
              <a:t>i-1</a:t>
            </a:r>
            <a:r>
              <a:rPr lang="en-US" sz="1800" baseline="30000" smtClean="0"/>
              <a:t>  </a:t>
            </a:r>
            <a:r>
              <a:rPr lang="en-US" sz="180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≈ </a:t>
            </a:r>
            <a:r>
              <a:rPr lang="en-US" sz="1800" smtClean="0">
                <a:solidFill>
                  <a:srgbClr val="990000"/>
                </a:solidFill>
              </a:rPr>
              <a:t> 2.1 x 10</a:t>
            </a:r>
            <a:r>
              <a:rPr lang="en-US" sz="1800" baseline="30000" smtClean="0">
                <a:solidFill>
                  <a:srgbClr val="990000"/>
                </a:solidFill>
              </a:rPr>
              <a:t>14</a:t>
            </a:r>
            <a:r>
              <a:rPr lang="en-US" sz="180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C4936F-5629-469D-85EB-571C121BC9A4}" type="slidenum">
              <a:rPr lang="en-US" sz="1400" smtClean="0"/>
              <a:pPr eaLnBrk="1" hangingPunct="1"/>
              <a:t>47</a:t>
            </a:fld>
            <a:endParaRPr lang="en-US" sz="1400" smtClean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3BFE38-3FEA-418F-9D3B-1ACDA8C80F11}" type="slidenum">
              <a:rPr lang="en-US" sz="1400" smtClean="0"/>
              <a:pPr eaLnBrk="1" hangingPunct="1"/>
              <a:t>48</a:t>
            </a:fld>
            <a:endParaRPr lang="en-US" sz="14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3048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rgbClr val="7F0000"/>
                </a:solidFill>
                <a:latin typeface="Arial" charset="0"/>
              </a:rPr>
              <a:t>Product Rule: Counting Ordered Pairs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1676400"/>
            <a:ext cx="8686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7F"/>
                </a:solidFill>
                <a:latin typeface="Arial" charset="0"/>
              </a:rPr>
              <a:t>Let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000">
                <a:solidFill>
                  <a:srgbClr val="00007F"/>
                </a:solidFill>
                <a:latin typeface="Arial" charset="0"/>
              </a:rPr>
              <a:t> be a set of objects constructed (described) in 2 stages.</a:t>
            </a: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7F"/>
                </a:solidFill>
                <a:latin typeface="Arial" charset="0"/>
              </a:rPr>
              <a:t>Let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S</a:t>
            </a:r>
            <a:r>
              <a:rPr lang="en-US" sz="2000">
                <a:solidFill>
                  <a:srgbClr val="00007F"/>
                </a:solidFill>
                <a:latin typeface="Arial" charset="0"/>
              </a:rPr>
              <a:t> be the set of values from stage 1.</a:t>
            </a: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If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a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S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is selected in stage 1, let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T</a:t>
            </a:r>
            <a:r>
              <a:rPr lang="en-US" sz="2000" baseline="-2500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be the set of values for stage 2.</a:t>
            </a:r>
            <a:endParaRPr lang="en-US" sz="2000">
              <a:solidFill>
                <a:srgbClr val="00007F"/>
              </a:solidFill>
              <a:latin typeface="Arial" charset="0"/>
            </a:endParaRP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Essentially,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= { (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,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b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) |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a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S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and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b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T</a:t>
            </a:r>
            <a:r>
              <a:rPr lang="en-US" sz="2000" baseline="-2500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}.</a:t>
            </a: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To use the product rule, for all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a, b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S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, |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T</a:t>
            </a:r>
            <a:r>
              <a:rPr lang="en-US" sz="2000" baseline="-2500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| = |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T</a:t>
            </a:r>
            <a:r>
              <a:rPr lang="en-US" sz="2000" baseline="-25000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|.</a:t>
            </a: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</a:pPr>
            <a:r>
              <a:rPr lang="en-US" sz="1800">
                <a:solidFill>
                  <a:srgbClr val="000099"/>
                </a:solidFill>
                <a:latin typeface="Arial" charset="0"/>
              </a:rPr>
              <a:t>	</a:t>
            </a:r>
            <a:r>
              <a:rPr lang="en-US" sz="1800">
                <a:solidFill>
                  <a:srgbClr val="007F00"/>
                </a:solidFill>
                <a:latin typeface="Arial" charset="0"/>
              </a:rPr>
              <a:t>(Illustrate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>
                <a:solidFill>
                  <a:srgbClr val="7F0000"/>
                </a:solidFill>
                <a:latin typeface="Arial" charset="0"/>
              </a:rPr>
              <a:t>S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>
                <a:solidFill>
                  <a:srgbClr val="007F00"/>
                </a:solidFill>
                <a:latin typeface="Arial" charset="0"/>
              </a:rPr>
              <a:t>and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T</a:t>
            </a:r>
            <a:r>
              <a:rPr lang="en-US" sz="1800" baseline="-2500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>
                <a:solidFill>
                  <a:srgbClr val="007F00"/>
                </a:solidFill>
                <a:latin typeface="Arial" charset="0"/>
              </a:rPr>
              <a:t>with previous examples)</a:t>
            </a: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The product rule is a </a:t>
            </a:r>
            <a:r>
              <a:rPr lang="en-US" sz="2000" i="1">
                <a:solidFill>
                  <a:srgbClr val="800000"/>
                </a:solidFill>
                <a:latin typeface="Arial" charset="0"/>
              </a:rPr>
              <a:t>special case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of the sum rule: </a:t>
            </a:r>
            <a:r>
              <a:rPr lang="en-US" sz="2000">
                <a:solidFill>
                  <a:srgbClr val="800000"/>
                </a:solidFill>
                <a:latin typeface="Arial" charset="0"/>
              </a:rPr>
              <a:t>When</a:t>
            </a: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800000"/>
                </a:solidFill>
                <a:latin typeface="Arial" charset="0"/>
              </a:rPr>
              <a:t>{ S</a:t>
            </a:r>
            <a:r>
              <a:rPr lang="en-US" sz="1800" baseline="-25000">
                <a:solidFill>
                  <a:srgbClr val="800000"/>
                </a:solidFill>
                <a:latin typeface="Arial" charset="0"/>
              </a:rPr>
              <a:t>1</a:t>
            </a:r>
            <a:r>
              <a:rPr lang="en-US" sz="1800">
                <a:solidFill>
                  <a:srgbClr val="800000"/>
                </a:solidFill>
                <a:latin typeface="Arial" charset="0"/>
              </a:rPr>
              <a:t>, S</a:t>
            </a:r>
            <a:r>
              <a:rPr lang="en-US" sz="1800" baseline="-25000">
                <a:solidFill>
                  <a:srgbClr val="800000"/>
                </a:solidFill>
                <a:latin typeface="Arial" charset="0"/>
              </a:rPr>
              <a:t>2</a:t>
            </a:r>
            <a:r>
              <a:rPr lang="en-US" sz="1800">
                <a:solidFill>
                  <a:srgbClr val="800000"/>
                </a:solidFill>
                <a:latin typeface="Arial" charset="0"/>
              </a:rPr>
              <a:t>, …, S</a:t>
            </a:r>
            <a:r>
              <a:rPr lang="en-US" sz="1800" baseline="-25000">
                <a:solidFill>
                  <a:srgbClr val="800000"/>
                </a:solidFill>
                <a:latin typeface="Arial" charset="0"/>
              </a:rPr>
              <a:t>n </a:t>
            </a:r>
            <a:r>
              <a:rPr lang="en-US" sz="1800">
                <a:solidFill>
                  <a:srgbClr val="800000"/>
                </a:solidFill>
                <a:latin typeface="Arial" charset="0"/>
              </a:rPr>
              <a:t>} is a partition of A</a:t>
            </a: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800000"/>
                </a:solidFill>
                <a:latin typeface="Arial" charset="0"/>
              </a:rPr>
              <a:t>| S</a:t>
            </a:r>
            <a:r>
              <a:rPr lang="en-US" sz="1800" baseline="-25000">
                <a:solidFill>
                  <a:srgbClr val="800000"/>
                </a:solidFill>
                <a:latin typeface="Arial" charset="0"/>
              </a:rPr>
              <a:t>i</a:t>
            </a:r>
            <a:r>
              <a:rPr lang="en-US" sz="1800">
                <a:solidFill>
                  <a:srgbClr val="800000"/>
                </a:solidFill>
                <a:latin typeface="Arial" charset="0"/>
              </a:rPr>
              <a:t> | = | S</a:t>
            </a:r>
            <a:r>
              <a:rPr lang="en-US" sz="1800" baseline="-25000">
                <a:solidFill>
                  <a:srgbClr val="800000"/>
                </a:solidFill>
                <a:latin typeface="Arial" charset="0"/>
              </a:rPr>
              <a:t>j</a:t>
            </a:r>
            <a:r>
              <a:rPr lang="en-US" sz="1800">
                <a:solidFill>
                  <a:srgbClr val="800000"/>
                </a:solidFill>
                <a:latin typeface="Arial" charset="0"/>
              </a:rPr>
              <a:t> |, for 1 </a:t>
            </a:r>
            <a:r>
              <a:rPr lang="en-US" sz="1800">
                <a:solidFill>
                  <a:srgbClr val="800000"/>
                </a:solidFill>
                <a:latin typeface="Arial" charset="0"/>
                <a:cs typeface="Arial" charset="0"/>
              </a:rPr>
              <a:t>≤</a:t>
            </a:r>
            <a:r>
              <a:rPr lang="en-US" sz="1800">
                <a:solidFill>
                  <a:srgbClr val="800000"/>
                </a:solidFill>
                <a:latin typeface="Arial" charset="0"/>
              </a:rPr>
              <a:t> i, j </a:t>
            </a:r>
            <a:r>
              <a:rPr lang="en-US" sz="1800">
                <a:solidFill>
                  <a:srgbClr val="800000"/>
                </a:solidFill>
                <a:latin typeface="Arial" charset="0"/>
                <a:cs typeface="Arial" charset="0"/>
              </a:rPr>
              <a:t>≤</a:t>
            </a:r>
            <a:r>
              <a:rPr lang="en-US" sz="1800">
                <a:solidFill>
                  <a:srgbClr val="800000"/>
                </a:solidFill>
                <a:latin typeface="Arial" charset="0"/>
              </a:rPr>
              <a:t> n</a:t>
            </a: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The sum rule reduces to the product rule: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| S</a:t>
            </a:r>
            <a:r>
              <a:rPr lang="en-US" sz="2000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| + | S</a:t>
            </a:r>
            <a:r>
              <a:rPr lang="en-US" sz="2000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| + … + | S</a:t>
            </a:r>
            <a:r>
              <a:rPr lang="en-US" sz="2000" baseline="-25000">
                <a:solidFill>
                  <a:srgbClr val="7F0000"/>
                </a:solidFill>
                <a:latin typeface="Arial" charset="0"/>
              </a:rPr>
              <a:t>n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| = n| S</a:t>
            </a:r>
            <a:r>
              <a:rPr lang="en-US" sz="2000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|.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50BEC39-3C3F-4E1C-9CFF-B36D4073B849}" type="slidenum">
              <a:rPr lang="en-US" sz="1400" smtClean="0"/>
              <a:pPr eaLnBrk="1" hangingPunct="1"/>
              <a:t>49</a:t>
            </a:fld>
            <a:endParaRPr lang="en-US" sz="1400" smtClean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Characters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  </a:t>
            </a:r>
            <a:r>
              <a:rPr lang="en-US" sz="32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3200" b="1" baseline="300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32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32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≥ ≡ ~ </a:t>
            </a:r>
            <a:r>
              <a:rPr lang="en-US" sz="3200" baseline="300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┌ </a:t>
            </a:r>
            <a:r>
              <a:rPr lang="en-US" sz="32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3200" baseline="300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┐</a:t>
            </a:r>
            <a:r>
              <a:rPr lang="en-US" sz="32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  </a:t>
            </a:r>
            <a:r>
              <a:rPr lang="en-US" sz="3200" baseline="-250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└</a:t>
            </a:r>
            <a:r>
              <a:rPr lang="en-US" sz="32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  </a:t>
            </a:r>
            <a:r>
              <a:rPr lang="en-US" sz="3200" baseline="-250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┘</a:t>
            </a:r>
            <a:r>
              <a:rPr lang="en-US" sz="32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       </a:t>
            </a:r>
            <a:r>
              <a:rPr lang="en-US" sz="32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≈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  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 </a:t>
            </a:r>
            <a:r>
              <a:rPr lang="en-US" sz="32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Ω </a:t>
            </a:r>
            <a:r>
              <a:rPr lang="el-GR" sz="32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Θ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     </a:t>
            </a:r>
            <a:r>
              <a:rPr lang="el-GR" sz="3200">
                <a:solidFill>
                  <a:srgbClr val="00007F"/>
                </a:solidFill>
                <a:latin typeface="Arial" charset="0"/>
                <a:cs typeface="Arial" charset="0"/>
                <a:sym typeface="Symbol" pitchFamily="18" charset="2"/>
              </a:rPr>
              <a:t>Σ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       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FA84EA-C086-4205-8D6A-CB4E8DDE0519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Product Rule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9600" y="1676400"/>
            <a:ext cx="8153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7F"/>
                </a:solidFill>
                <a:latin typeface="Arial" charset="0"/>
              </a:rPr>
              <a:t>Let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 be a set of elements constructed in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 stages.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007F"/>
                </a:solidFill>
                <a:latin typeface="Arial" charset="0"/>
              </a:rPr>
              <a:t>Stage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 has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 baseline="-25000" dirty="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 possible outcomes.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rgbClr val="00007F"/>
                </a:solidFill>
                <a:latin typeface="Arial" charset="0"/>
              </a:rPr>
              <a:t>For each outcome from Stage 1, Stage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 has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 baseline="-250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 possible outcomes.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7F"/>
                </a:solidFill>
                <a:latin typeface="Arial" charset="0"/>
              </a:rPr>
              <a:t>Then,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| A |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 baseline="-25000" dirty="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 baseline="-250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.</a:t>
            </a:r>
            <a:endParaRPr lang="en-US" sz="2400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3D2503-A87C-45A2-A454-B09D0EACA0FA}" type="slidenum">
              <a:rPr lang="en-US" sz="1400" smtClean="0"/>
              <a:pPr eaLnBrk="1" hangingPunct="1"/>
              <a:t>50</a:t>
            </a:fld>
            <a:endParaRPr lang="en-US" sz="1400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20 continue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9530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z="2400" dirty="0" smtClean="0"/>
              <a:t>8. Have distinct digits </a:t>
            </a:r>
            <a:r>
              <a:rPr lang="en-US" sz="2400" dirty="0" smtClean="0">
                <a:solidFill>
                  <a:srgbClr val="7F0000"/>
                </a:solidFill>
              </a:rPr>
              <a:t>and</a:t>
            </a:r>
            <a:r>
              <a:rPr lang="en-US" sz="2400" dirty="0" smtClean="0"/>
              <a:t> are even?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B71229-BB27-4BEB-AEF1-B3CE064A382B}" type="slidenum">
              <a:rPr lang="en-US" sz="1400" smtClean="0"/>
              <a:pPr eaLnBrk="1" hangingPunct="1"/>
              <a:t>51</a:t>
            </a:fld>
            <a:endParaRPr lang="en-US" sz="1400" smtClean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 continue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57200" y="9906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8. Have distinct digits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and</a:t>
            </a:r>
            <a:r>
              <a:rPr lang="en-US" sz="2400">
                <a:latin typeface="Arial" charset="0"/>
              </a:rPr>
              <a:t> are even?</a:t>
            </a:r>
          </a:p>
          <a:p>
            <a:pPr marL="1371600" lvl="2" indent="-457200">
              <a:lnSpc>
                <a:spcPct val="110000"/>
              </a:lnSpc>
              <a:spcBef>
                <a:spcPct val="20000"/>
              </a:spcBef>
            </a:pPr>
            <a:r>
              <a:rPr lang="en-US" sz="2000" i="1">
                <a:solidFill>
                  <a:srgbClr val="7F0000"/>
                </a:solidFill>
                <a:latin typeface="Arial" charset="0"/>
              </a:rPr>
              <a:t>Easier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 to</a:t>
            </a:r>
            <a:r>
              <a:rPr lang="en-US" sz="2000">
                <a:solidFill>
                  <a:srgbClr val="00009F"/>
                </a:solidFill>
                <a:latin typeface="Arial" charset="0"/>
              </a:rPr>
              <a:t>: </a:t>
            </a:r>
          </a:p>
          <a:p>
            <a:pPr marL="1371600" lvl="2" indent="-4572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00009F"/>
                </a:solidFill>
                <a:latin typeface="Arial" charset="0"/>
              </a:rPr>
              <a:t>count the number that have distinct digits (</a:t>
            </a:r>
            <a:r>
              <a:rPr lang="en-US" sz="1800">
                <a:solidFill>
                  <a:srgbClr val="7F0000"/>
                </a:solidFill>
                <a:latin typeface="Arial" charset="0"/>
              </a:rPr>
              <a:t>738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)</a:t>
            </a:r>
          </a:p>
          <a:p>
            <a:pPr marL="1371600" lvl="2" indent="-4572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1800">
                <a:solidFill>
                  <a:srgbClr val="7F0000"/>
                </a:solidFill>
                <a:latin typeface="Arial" charset="0"/>
              </a:rPr>
              <a:t>subtract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those that are </a:t>
            </a:r>
            <a:r>
              <a:rPr lang="en-US" sz="1800">
                <a:solidFill>
                  <a:srgbClr val="7F0000"/>
                </a:solidFill>
                <a:latin typeface="Arial" charset="0"/>
              </a:rPr>
              <a:t>odd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:</a:t>
            </a:r>
          </a:p>
          <a:p>
            <a:pPr marL="1752600" lvl="3" indent="-3810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006600"/>
                </a:solidFill>
                <a:latin typeface="Arial" charset="0"/>
              </a:rPr>
              <a:t>1-digit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: </a:t>
            </a:r>
            <a:r>
              <a:rPr lang="en-US" sz="1800">
                <a:solidFill>
                  <a:srgbClr val="7F0000"/>
                </a:solidFill>
                <a:latin typeface="Arial" charset="0"/>
              </a:rPr>
              <a:t>5</a:t>
            </a:r>
            <a:endParaRPr lang="en-US" sz="1800">
              <a:solidFill>
                <a:srgbClr val="990000"/>
              </a:solidFill>
              <a:latin typeface="Arial" charset="0"/>
            </a:endParaRPr>
          </a:p>
          <a:p>
            <a:pPr marL="1752600" lvl="3" indent="-3810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006600"/>
                </a:solidFill>
                <a:latin typeface="Arial" charset="0"/>
              </a:rPr>
              <a:t>2-digit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: 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40</a:t>
            </a:r>
          </a:p>
          <a:p>
            <a:pPr marL="2209800" lvl="4" indent="-3810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7F0000"/>
                </a:solidFill>
                <a:latin typeface="Arial" charset="0"/>
              </a:rPr>
              <a:t>5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ways to pick the 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unit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digit</a:t>
            </a:r>
          </a:p>
          <a:p>
            <a:pPr marL="2209800" lvl="4" indent="-3810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7F0000"/>
                </a:solidFill>
                <a:latin typeface="Arial" charset="0"/>
              </a:rPr>
              <a:t>8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ways to pick the 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10s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digit (nonzero)</a:t>
            </a:r>
          </a:p>
          <a:p>
            <a:pPr marL="1752600" lvl="3" indent="-3810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006600"/>
                </a:solidFill>
                <a:latin typeface="Arial" charset="0"/>
              </a:rPr>
              <a:t>3-digit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: 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320</a:t>
            </a:r>
          </a:p>
          <a:p>
            <a:pPr marL="2209800" lvl="4" indent="-3810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7F0000"/>
                </a:solidFill>
                <a:latin typeface="Arial" charset="0"/>
              </a:rPr>
              <a:t>5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ways to pick the 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unit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digit</a:t>
            </a:r>
          </a:p>
          <a:p>
            <a:pPr marL="2209800" lvl="4" indent="-3810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7F0000"/>
                </a:solidFill>
                <a:latin typeface="Arial" charset="0"/>
              </a:rPr>
              <a:t>8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ways to pick the 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100s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digit (nonzero)</a:t>
            </a:r>
          </a:p>
          <a:p>
            <a:pPr marL="2209800" lvl="4" indent="-3810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>
                <a:solidFill>
                  <a:srgbClr val="7F0000"/>
                </a:solidFill>
                <a:latin typeface="Arial" charset="0"/>
              </a:rPr>
              <a:t>8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ways to pick the 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10s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digit</a:t>
            </a:r>
          </a:p>
          <a:p>
            <a:pPr marL="1752600" lvl="3" indent="-381000">
              <a:lnSpc>
                <a:spcPct val="110000"/>
              </a:lnSpc>
              <a:spcBef>
                <a:spcPct val="20000"/>
              </a:spcBef>
            </a:pPr>
            <a:r>
              <a:rPr lang="en-US" sz="1800">
                <a:solidFill>
                  <a:srgbClr val="00009F"/>
                </a:solidFill>
                <a:latin typeface="Arial" charset="0"/>
              </a:rPr>
              <a:t>The total that have distinct digits </a:t>
            </a:r>
            <a:r>
              <a:rPr lang="en-US" sz="1800">
                <a:solidFill>
                  <a:srgbClr val="7F0000"/>
                </a:solidFill>
                <a:latin typeface="Arial" charset="0"/>
              </a:rPr>
              <a:t>&amp;</a:t>
            </a:r>
            <a:r>
              <a:rPr lang="en-US" sz="1800">
                <a:solidFill>
                  <a:srgbClr val="00009F"/>
                </a:solidFill>
                <a:latin typeface="Arial" charset="0"/>
              </a:rPr>
              <a:t> are odd is 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5 </a:t>
            </a:r>
            <a:r>
              <a:rPr lang="en-US" sz="1800">
                <a:solidFill>
                  <a:srgbClr val="00007F"/>
                </a:solidFill>
                <a:latin typeface="Arial" charset="0"/>
              </a:rPr>
              <a:t>+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 40 </a:t>
            </a:r>
            <a:r>
              <a:rPr lang="en-US" sz="1800">
                <a:solidFill>
                  <a:srgbClr val="00007F"/>
                </a:solidFill>
                <a:latin typeface="Arial" charset="0"/>
              </a:rPr>
              <a:t>+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 320 </a:t>
            </a:r>
            <a:r>
              <a:rPr lang="en-US" sz="18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 365.</a:t>
            </a:r>
          </a:p>
          <a:p>
            <a:pPr marL="1371600" lvl="2" indent="-457200">
              <a:lnSpc>
                <a:spcPct val="110000"/>
              </a:lnSpc>
              <a:spcBef>
                <a:spcPct val="20000"/>
              </a:spcBef>
            </a:pPr>
            <a:r>
              <a:rPr lang="en-US" sz="1800">
                <a:solidFill>
                  <a:srgbClr val="00009F"/>
                </a:solidFill>
                <a:latin typeface="Arial" charset="0"/>
              </a:rPr>
              <a:t>The overall answer is 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738 </a:t>
            </a:r>
            <a:r>
              <a:rPr lang="en-US" sz="1800">
                <a:solidFill>
                  <a:srgbClr val="00007F"/>
                </a:solidFill>
                <a:latin typeface="Arial" charset="0"/>
              </a:rPr>
              <a:t>–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 365 </a:t>
            </a:r>
            <a:r>
              <a:rPr lang="en-US" sz="18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 373.</a:t>
            </a:r>
            <a:endParaRPr lang="en-US" sz="1800">
              <a:solidFill>
                <a:srgbClr val="00009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BDB20E-BD59-479A-810C-9B76C2DDBD5E}" type="slidenum">
              <a:rPr lang="en-US" sz="1400" smtClean="0"/>
              <a:pPr eaLnBrk="1" hangingPunct="1"/>
              <a:t>52</a:t>
            </a:fld>
            <a:endParaRPr lang="en-US" sz="1400" smtClean="0"/>
          </a:p>
        </p:txBody>
      </p:sp>
      <p:sp>
        <p:nvSpPr>
          <p:cNvPr id="52228" name="Rectangle 20"/>
          <p:cNvSpPr>
            <a:spLocks noChangeArrowheads="1"/>
          </p:cNvSpPr>
          <p:nvPr/>
        </p:nvSpPr>
        <p:spPr bwMode="auto">
          <a:xfrm>
            <a:off x="3429000" y="2667000"/>
            <a:ext cx="5562600" cy="2743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20 continued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4196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mtClean="0"/>
              <a:t>The hard way: Use the sum rule directly: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mtClean="0">
                <a:solidFill>
                  <a:srgbClr val="006600"/>
                </a:solidFill>
              </a:rPr>
              <a:t>1-digit</a:t>
            </a:r>
            <a:r>
              <a:rPr lang="en-US" smtClean="0"/>
              <a:t>: </a:t>
            </a:r>
            <a:r>
              <a:rPr lang="en-US" smtClean="0">
                <a:solidFill>
                  <a:srgbClr val="990000"/>
                </a:solidFill>
              </a:rPr>
              <a:t>4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mtClean="0">
                <a:solidFill>
                  <a:srgbClr val="006600"/>
                </a:solidFill>
              </a:rPr>
              <a:t>2-digit</a:t>
            </a:r>
            <a:r>
              <a:rPr lang="en-US" smtClean="0"/>
              <a:t>:</a:t>
            </a:r>
          </a:p>
          <a:p>
            <a:pPr marL="1371600" lvl="2" indent="-457200" eaLnBrk="1" hangingPunct="1">
              <a:buFontTx/>
              <a:buAutoNum type="arabicPeriod"/>
            </a:pPr>
            <a:endParaRPr lang="en-US" smtClean="0"/>
          </a:p>
        </p:txBody>
      </p:sp>
      <p:sp>
        <p:nvSpPr>
          <p:cNvPr id="52231" name="Line 4"/>
          <p:cNvSpPr>
            <a:spLocks noChangeShapeType="1"/>
          </p:cNvSpPr>
          <p:nvPr/>
        </p:nvSpPr>
        <p:spPr bwMode="auto">
          <a:xfrm flipH="1">
            <a:off x="5370513" y="3048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5"/>
          <p:cNvSpPr>
            <a:spLocks noChangeShapeType="1"/>
          </p:cNvSpPr>
          <p:nvPr/>
        </p:nvSpPr>
        <p:spPr bwMode="auto">
          <a:xfrm>
            <a:off x="5903913" y="3048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Oval 6"/>
          <p:cNvSpPr>
            <a:spLocks noChangeArrowheads="1"/>
          </p:cNvSpPr>
          <p:nvPr/>
        </p:nvSpPr>
        <p:spPr bwMode="auto">
          <a:xfrm>
            <a:off x="5294313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Oval 7"/>
          <p:cNvSpPr>
            <a:spLocks noChangeArrowheads="1"/>
          </p:cNvSpPr>
          <p:nvPr/>
        </p:nvSpPr>
        <p:spPr bwMode="auto">
          <a:xfrm>
            <a:off x="5903913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8"/>
          <p:cNvSpPr>
            <a:spLocks noChangeShapeType="1"/>
          </p:cNvSpPr>
          <p:nvPr/>
        </p:nvSpPr>
        <p:spPr bwMode="auto">
          <a:xfrm>
            <a:off x="6818313" y="3657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Oval 9"/>
          <p:cNvSpPr>
            <a:spLocks noChangeArrowheads="1"/>
          </p:cNvSpPr>
          <p:nvPr/>
        </p:nvSpPr>
        <p:spPr bwMode="auto">
          <a:xfrm>
            <a:off x="6742113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Oval 10"/>
          <p:cNvSpPr>
            <a:spLocks noChangeArrowheads="1"/>
          </p:cNvSpPr>
          <p:nvPr/>
        </p:nvSpPr>
        <p:spPr bwMode="auto">
          <a:xfrm>
            <a:off x="6742113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1"/>
          <p:cNvSpPr>
            <a:spLocks noChangeShapeType="1"/>
          </p:cNvSpPr>
          <p:nvPr/>
        </p:nvSpPr>
        <p:spPr bwMode="auto">
          <a:xfrm>
            <a:off x="5370513" y="3810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Oval 12"/>
          <p:cNvSpPr>
            <a:spLocks noChangeArrowheads="1"/>
          </p:cNvSpPr>
          <p:nvPr/>
        </p:nvSpPr>
        <p:spPr bwMode="auto">
          <a:xfrm>
            <a:off x="5294313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Text Box 13"/>
          <p:cNvSpPr txBox="1">
            <a:spLocks noChangeArrowheads="1"/>
          </p:cNvSpPr>
          <p:nvPr/>
        </p:nvSpPr>
        <p:spPr bwMode="auto">
          <a:xfrm>
            <a:off x="6361113" y="2971800"/>
            <a:ext cx="26304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 is not picked: </a:t>
            </a:r>
            <a:r>
              <a:rPr lang="en-US">
                <a:solidFill>
                  <a:srgbClr val="990000"/>
                </a:solidFill>
              </a:rPr>
              <a:t>4</a:t>
            </a:r>
          </a:p>
        </p:txBody>
      </p:sp>
      <p:sp>
        <p:nvSpPr>
          <p:cNvPr id="52241" name="Text Box 14"/>
          <p:cNvSpPr txBox="1">
            <a:spLocks noChangeArrowheads="1"/>
          </p:cNvSpPr>
          <p:nvPr/>
        </p:nvSpPr>
        <p:spPr bwMode="auto">
          <a:xfrm>
            <a:off x="3581400" y="2971800"/>
            <a:ext cx="208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 is picked: </a:t>
            </a:r>
            <a:r>
              <a:rPr lang="en-US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52242" name="Text Box 15"/>
          <p:cNvSpPr txBox="1">
            <a:spLocks noChangeArrowheads="1"/>
          </p:cNvSpPr>
          <p:nvPr/>
        </p:nvSpPr>
        <p:spPr bwMode="auto">
          <a:xfrm>
            <a:off x="990600" y="2971800"/>
            <a:ext cx="2425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low-order digit:</a:t>
            </a:r>
          </a:p>
        </p:txBody>
      </p:sp>
      <p:sp>
        <p:nvSpPr>
          <p:cNvPr id="52243" name="Text Box 16"/>
          <p:cNvSpPr txBox="1">
            <a:spLocks noChangeArrowheads="1"/>
          </p:cNvSpPr>
          <p:nvPr/>
        </p:nvSpPr>
        <p:spPr bwMode="auto">
          <a:xfrm>
            <a:off x="914400" y="3962400"/>
            <a:ext cx="2524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high-order digit:</a:t>
            </a:r>
          </a:p>
        </p:txBody>
      </p:sp>
      <p:sp>
        <p:nvSpPr>
          <p:cNvPr id="52244" name="Text Box 17"/>
          <p:cNvSpPr txBox="1">
            <a:spLocks noChangeArrowheads="1"/>
          </p:cNvSpPr>
          <p:nvPr/>
        </p:nvSpPr>
        <p:spPr bwMode="auto">
          <a:xfrm>
            <a:off x="4989513" y="4038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990000"/>
                </a:solidFill>
              </a:rPr>
              <a:t>9</a:t>
            </a:r>
          </a:p>
        </p:txBody>
      </p:sp>
      <p:sp>
        <p:nvSpPr>
          <p:cNvPr id="52245" name="Text Box 18"/>
          <p:cNvSpPr txBox="1">
            <a:spLocks noChangeArrowheads="1"/>
          </p:cNvSpPr>
          <p:nvPr/>
        </p:nvSpPr>
        <p:spPr bwMode="auto">
          <a:xfrm>
            <a:off x="6818313" y="3962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990000"/>
                </a:solidFill>
              </a:rPr>
              <a:t>8</a:t>
            </a:r>
          </a:p>
        </p:txBody>
      </p:sp>
      <p:sp>
        <p:nvSpPr>
          <p:cNvPr id="52246" name="Text Box 19"/>
          <p:cNvSpPr txBox="1">
            <a:spLocks noChangeArrowheads="1"/>
          </p:cNvSpPr>
          <p:nvPr/>
        </p:nvSpPr>
        <p:spPr bwMode="auto">
          <a:xfrm>
            <a:off x="5218113" y="4800600"/>
            <a:ext cx="271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990000"/>
                </a:solidFill>
              </a:rPr>
              <a:t>9     +     32   = 41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E153B4-856C-4829-8652-75C166F4ADB9}" type="slidenum">
              <a:rPr lang="en-US" sz="1400" smtClean="0"/>
              <a:pPr eaLnBrk="1" hangingPunct="1"/>
              <a:t>53</a:t>
            </a:fld>
            <a:endParaRPr lang="en-US" sz="1400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 continued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458200" cy="44196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mtClean="0"/>
              <a:t>3. </a:t>
            </a:r>
            <a:r>
              <a:rPr lang="en-US" smtClean="0">
                <a:solidFill>
                  <a:srgbClr val="006600"/>
                </a:solidFill>
              </a:rPr>
              <a:t>3-digit</a:t>
            </a:r>
            <a:r>
              <a:rPr lang="en-US" smtClean="0"/>
              <a:t>:</a:t>
            </a:r>
          </a:p>
        </p:txBody>
      </p:sp>
      <p:sp>
        <p:nvSpPr>
          <p:cNvPr id="53254" name="Line 4"/>
          <p:cNvSpPr>
            <a:spLocks noChangeShapeType="1"/>
          </p:cNvSpPr>
          <p:nvPr/>
        </p:nvSpPr>
        <p:spPr bwMode="auto">
          <a:xfrm flipH="1">
            <a:off x="5218113" y="2514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Line 5"/>
          <p:cNvSpPr>
            <a:spLocks noChangeShapeType="1"/>
          </p:cNvSpPr>
          <p:nvPr/>
        </p:nvSpPr>
        <p:spPr bwMode="auto">
          <a:xfrm>
            <a:off x="5751513" y="25146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Oval 6"/>
          <p:cNvSpPr>
            <a:spLocks noChangeArrowheads="1"/>
          </p:cNvSpPr>
          <p:nvPr/>
        </p:nvSpPr>
        <p:spPr bwMode="auto">
          <a:xfrm>
            <a:off x="5141913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Oval 7"/>
          <p:cNvSpPr>
            <a:spLocks noChangeArrowheads="1"/>
          </p:cNvSpPr>
          <p:nvPr/>
        </p:nvSpPr>
        <p:spPr bwMode="auto">
          <a:xfrm>
            <a:off x="5751513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8"/>
          <p:cNvSpPr>
            <a:spLocks noChangeShapeType="1"/>
          </p:cNvSpPr>
          <p:nvPr/>
        </p:nvSpPr>
        <p:spPr bwMode="auto">
          <a:xfrm>
            <a:off x="6665913" y="3124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Oval 9"/>
          <p:cNvSpPr>
            <a:spLocks noChangeArrowheads="1"/>
          </p:cNvSpPr>
          <p:nvPr/>
        </p:nvSpPr>
        <p:spPr bwMode="auto">
          <a:xfrm>
            <a:off x="6589713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0"/>
          <p:cNvSpPr>
            <a:spLocks noChangeShapeType="1"/>
          </p:cNvSpPr>
          <p:nvPr/>
        </p:nvSpPr>
        <p:spPr bwMode="auto">
          <a:xfrm>
            <a:off x="5218113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Text Box 11"/>
          <p:cNvSpPr txBox="1">
            <a:spLocks noChangeArrowheads="1"/>
          </p:cNvSpPr>
          <p:nvPr/>
        </p:nvSpPr>
        <p:spPr bwMode="auto">
          <a:xfrm>
            <a:off x="6208713" y="2438400"/>
            <a:ext cx="26304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 is not picked: </a:t>
            </a:r>
            <a:r>
              <a:rPr lang="en-US">
                <a:solidFill>
                  <a:srgbClr val="990000"/>
                </a:solidFill>
              </a:rPr>
              <a:t>4</a:t>
            </a:r>
          </a:p>
        </p:txBody>
      </p:sp>
      <p:sp>
        <p:nvSpPr>
          <p:cNvPr id="53262" name="Text Box 12"/>
          <p:cNvSpPr txBox="1">
            <a:spLocks noChangeArrowheads="1"/>
          </p:cNvSpPr>
          <p:nvPr/>
        </p:nvSpPr>
        <p:spPr bwMode="auto">
          <a:xfrm>
            <a:off x="3429000" y="2438400"/>
            <a:ext cx="208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 is picked: </a:t>
            </a:r>
            <a:r>
              <a:rPr lang="en-US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53263" name="Text Box 13"/>
          <p:cNvSpPr txBox="1">
            <a:spLocks noChangeArrowheads="1"/>
          </p:cNvSpPr>
          <p:nvPr/>
        </p:nvSpPr>
        <p:spPr bwMode="auto">
          <a:xfrm>
            <a:off x="685800" y="2438400"/>
            <a:ext cx="2425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low-order digit:</a:t>
            </a:r>
          </a:p>
        </p:txBody>
      </p:sp>
      <p:sp>
        <p:nvSpPr>
          <p:cNvPr id="53264" name="Text Box 14"/>
          <p:cNvSpPr txBox="1">
            <a:spLocks noChangeArrowheads="1"/>
          </p:cNvSpPr>
          <p:nvPr/>
        </p:nvSpPr>
        <p:spPr bwMode="auto">
          <a:xfrm>
            <a:off x="609600" y="3429000"/>
            <a:ext cx="2524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high-order digit:</a:t>
            </a:r>
          </a:p>
        </p:txBody>
      </p:sp>
      <p:sp>
        <p:nvSpPr>
          <p:cNvPr id="53265" name="Text Box 15"/>
          <p:cNvSpPr txBox="1">
            <a:spLocks noChangeArrowheads="1"/>
          </p:cNvSpPr>
          <p:nvPr/>
        </p:nvSpPr>
        <p:spPr bwMode="auto">
          <a:xfrm>
            <a:off x="4837113" y="3505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990000"/>
                </a:solidFill>
              </a:rPr>
              <a:t>9</a:t>
            </a:r>
          </a:p>
        </p:txBody>
      </p:sp>
      <p:sp>
        <p:nvSpPr>
          <p:cNvPr id="53266" name="Text Box 16"/>
          <p:cNvSpPr txBox="1">
            <a:spLocks noChangeArrowheads="1"/>
          </p:cNvSpPr>
          <p:nvPr/>
        </p:nvSpPr>
        <p:spPr bwMode="auto">
          <a:xfrm>
            <a:off x="6665913" y="3429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990000"/>
                </a:solidFill>
              </a:rPr>
              <a:t>8</a:t>
            </a:r>
          </a:p>
        </p:txBody>
      </p:sp>
      <p:sp>
        <p:nvSpPr>
          <p:cNvPr id="53267" name="Text Box 17"/>
          <p:cNvSpPr txBox="1">
            <a:spLocks noChangeArrowheads="1"/>
          </p:cNvSpPr>
          <p:nvPr/>
        </p:nvSpPr>
        <p:spPr bwMode="auto">
          <a:xfrm>
            <a:off x="4953000" y="5410200"/>
            <a:ext cx="325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990000"/>
                </a:solidFill>
              </a:rPr>
              <a:t>72     +     256   = 328</a:t>
            </a:r>
          </a:p>
        </p:txBody>
      </p:sp>
      <p:sp>
        <p:nvSpPr>
          <p:cNvPr id="53268" name="Line 18"/>
          <p:cNvSpPr>
            <a:spLocks noChangeShapeType="1"/>
          </p:cNvSpPr>
          <p:nvPr/>
        </p:nvSpPr>
        <p:spPr bwMode="auto">
          <a:xfrm>
            <a:off x="66294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Oval 19"/>
          <p:cNvSpPr>
            <a:spLocks noChangeArrowheads="1"/>
          </p:cNvSpPr>
          <p:nvPr/>
        </p:nvSpPr>
        <p:spPr bwMode="auto">
          <a:xfrm>
            <a:off x="65532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Oval 20"/>
          <p:cNvSpPr>
            <a:spLocks noChangeArrowheads="1"/>
          </p:cNvSpPr>
          <p:nvPr/>
        </p:nvSpPr>
        <p:spPr bwMode="auto">
          <a:xfrm>
            <a:off x="6589713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Text Box 21"/>
          <p:cNvSpPr txBox="1">
            <a:spLocks noChangeArrowheads="1"/>
          </p:cNvSpPr>
          <p:nvPr/>
        </p:nvSpPr>
        <p:spPr bwMode="auto">
          <a:xfrm>
            <a:off x="6629400" y="4495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990000"/>
                </a:solidFill>
              </a:rPr>
              <a:t>8</a:t>
            </a:r>
          </a:p>
        </p:txBody>
      </p:sp>
      <p:sp>
        <p:nvSpPr>
          <p:cNvPr id="53272" name="Oval 22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Text Box 23"/>
          <p:cNvSpPr txBox="1">
            <a:spLocks noChangeArrowheads="1"/>
          </p:cNvSpPr>
          <p:nvPr/>
        </p:nvSpPr>
        <p:spPr bwMode="auto">
          <a:xfrm>
            <a:off x="4800600" y="4495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990000"/>
                </a:solidFill>
              </a:rPr>
              <a:t>8</a:t>
            </a:r>
          </a:p>
        </p:txBody>
      </p:sp>
      <p:sp>
        <p:nvSpPr>
          <p:cNvPr id="53274" name="Line 24"/>
          <p:cNvSpPr>
            <a:spLocks noChangeShapeType="1"/>
          </p:cNvSpPr>
          <p:nvPr/>
        </p:nvSpPr>
        <p:spPr bwMode="auto">
          <a:xfrm>
            <a:off x="51816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Oval 25"/>
          <p:cNvSpPr>
            <a:spLocks noChangeArrowheads="1"/>
          </p:cNvSpPr>
          <p:nvPr/>
        </p:nvSpPr>
        <p:spPr bwMode="auto">
          <a:xfrm>
            <a:off x="5141913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Text Box 26"/>
          <p:cNvSpPr txBox="1">
            <a:spLocks noChangeArrowheads="1"/>
          </p:cNvSpPr>
          <p:nvPr/>
        </p:nvSpPr>
        <p:spPr bwMode="auto">
          <a:xfrm>
            <a:off x="685800" y="4648200"/>
            <a:ext cx="2008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middle digit:</a:t>
            </a:r>
          </a:p>
        </p:txBody>
      </p:sp>
      <p:sp>
        <p:nvSpPr>
          <p:cNvPr id="53277" name="Text Box 27"/>
          <p:cNvSpPr txBox="1">
            <a:spLocks noChangeArrowheads="1"/>
          </p:cNvSpPr>
          <p:nvPr/>
        </p:nvSpPr>
        <p:spPr bwMode="auto">
          <a:xfrm>
            <a:off x="304800" y="5791200"/>
            <a:ext cx="6143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99"/>
                </a:solidFill>
              </a:rPr>
              <a:t>The overall answer is </a:t>
            </a:r>
            <a:r>
              <a:rPr lang="en-US" dirty="0">
                <a:solidFill>
                  <a:srgbClr val="A80000"/>
                </a:solidFill>
              </a:rPr>
              <a:t>4 + 41 + 328 = 373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4F1273-BFB6-41A0-BA74-BB8EE7A3185C}" type="slidenum">
              <a:rPr lang="en-US" sz="1400" smtClean="0"/>
              <a:pPr eaLnBrk="1" hangingPunct="1"/>
              <a:t>54</a:t>
            </a:fld>
            <a:endParaRPr lang="en-US" sz="1400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40 continued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724400"/>
          </a:xfrm>
        </p:spPr>
        <p:txBody>
          <a:bodyPr/>
          <a:lstStyle/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/>
              <a:t>c) Exactly 1 of the bride &amp; groom is in the picture?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z="2000" dirty="0" smtClean="0"/>
              <a:t>There are </a:t>
            </a:r>
            <a:r>
              <a:rPr lang="en-US" sz="2000" dirty="0" smtClean="0">
                <a:solidFill>
                  <a:srgbClr val="990000"/>
                </a:solidFill>
              </a:rPr>
              <a:t>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 </a:t>
            </a:r>
            <a:r>
              <a:rPr lang="en-US" sz="2000" dirty="0" smtClean="0">
                <a:solidFill>
                  <a:srgbClr val="990000"/>
                </a:solidFill>
              </a:rPr>
              <a:t>9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8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7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5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ways for the bride to be in the picture.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z="2000" dirty="0" smtClean="0"/>
              <a:t>There are </a:t>
            </a:r>
            <a:r>
              <a:rPr lang="en-US" sz="2000" dirty="0" smtClean="0">
                <a:solidFill>
                  <a:srgbClr val="990000"/>
                </a:solidFill>
              </a:rPr>
              <a:t>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</a:rPr>
              <a:t> 5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8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7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5.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ways for the bride 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and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groom to be in the picture.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000099"/>
                </a:solidFill>
              </a:rPr>
              <a:t>The number of ways 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for the bride 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only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to be in the picture </a:t>
            </a:r>
            <a:r>
              <a:rPr lang="en-US" sz="2000" dirty="0" smtClean="0">
                <a:solidFill>
                  <a:srgbClr val="000099"/>
                </a:solidFill>
              </a:rPr>
              <a:t>is            </a:t>
            </a:r>
            <a:r>
              <a:rPr lang="en-US" sz="2000" dirty="0" smtClean="0">
                <a:solidFill>
                  <a:srgbClr val="990000"/>
                </a:solidFill>
              </a:rPr>
              <a:t>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 </a:t>
            </a:r>
            <a:r>
              <a:rPr lang="en-US" sz="2000" dirty="0" smtClean="0">
                <a:solidFill>
                  <a:srgbClr val="990000"/>
                </a:solidFill>
              </a:rPr>
              <a:t>9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8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7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5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- </a:t>
            </a:r>
            <a:r>
              <a:rPr lang="en-US" sz="2000" dirty="0" smtClean="0">
                <a:solidFill>
                  <a:srgbClr val="990000"/>
                </a:solidFill>
              </a:rPr>
              <a:t>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</a:rPr>
              <a:t> 5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8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7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5 = </a:t>
            </a:r>
            <a:r>
              <a:rPr lang="en-US" sz="2000" dirty="0" smtClean="0">
                <a:solidFill>
                  <a:srgbClr val="990000"/>
                </a:solidFill>
              </a:rPr>
              <a:t>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8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7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6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5 (9 – 5)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= 40,320.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endParaRPr lang="en-US" sz="2000" dirty="0" smtClean="0">
              <a:solidFill>
                <a:srgbClr val="990000"/>
              </a:solidFill>
              <a:sym typeface="Symbol" pitchFamily="18" charset="2"/>
            </a:endParaRPr>
          </a:p>
          <a:p>
            <a:pPr marL="1371600" lvl="2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000099"/>
                </a:solidFill>
              </a:rPr>
              <a:t>There are </a:t>
            </a:r>
            <a:r>
              <a:rPr lang="en-US" sz="2000" i="1" dirty="0" smtClean="0">
                <a:solidFill>
                  <a:srgbClr val="990000"/>
                </a:solidFill>
              </a:rPr>
              <a:t>the same number of ways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for the 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groom only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to be in the picture (a 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1-to-1 correspondence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between bride-only &amp; groom-only)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The overall answer is 2 </a:t>
            </a:r>
            <a:r>
              <a:rPr lang="en-US" sz="2000" b="1" baseline="30000" dirty="0" smtClean="0">
                <a:solidFill>
                  <a:srgbClr val="990000"/>
                </a:solidFill>
                <a:cs typeface="Arial" charset="0"/>
                <a:sym typeface="Symbol" pitchFamily="18" charset="2"/>
              </a:rPr>
              <a:t>.</a:t>
            </a:r>
            <a:r>
              <a:rPr lang="en-US" sz="2000" dirty="0" smtClean="0">
                <a:solidFill>
                  <a:srgbClr val="990000"/>
                </a:solidFill>
                <a:sym typeface="Symbol" pitchFamily="18" charset="2"/>
              </a:rPr>
              <a:t> 40,320.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</a:t>
            </a:r>
            <a:r>
              <a:rPr lang="en-US" sz="1400" smtClean="0"/>
              <a:t>Peter Cappello</a:t>
            </a:r>
            <a:endParaRPr lang="en-US" sz="1400" dirty="0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927C87-1A94-491D-93B4-B36525CE41E8}" type="slidenum">
              <a:rPr lang="en-US" sz="1400" smtClean="0"/>
              <a:pPr eaLnBrk="1" hangingPunct="1"/>
              <a:t>55</a:t>
            </a:fld>
            <a:endParaRPr lang="en-US" sz="1400" smtClean="0"/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40 alternate answer for part c</a:t>
            </a:r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0" y="1676400"/>
            <a:ext cx="9144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r>
              <a:rPr lang="en-US">
                <a:latin typeface="Arial" charset="0"/>
              </a:rPr>
              <a:t>c) Exactly 1 of the bride &amp; groom is in the picture?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Use the product rule: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Pick the bride or groom to be in the picture: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00009F"/>
                </a:solidFill>
                <a:latin typeface="Arial" charset="0"/>
              </a:rPr>
              <a:t>.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rgbClr val="00009F"/>
                </a:solidFill>
                <a:latin typeface="Arial" charset="0"/>
              </a:rPr>
              <a:t>Count the number of ways to fill out that picture.</a:t>
            </a:r>
          </a:p>
          <a:p>
            <a:pPr marL="1752600" lvl="3" indent="-381000">
              <a:lnSpc>
                <a:spcPct val="140000"/>
              </a:lnSpc>
              <a:spcBef>
                <a:spcPct val="20000"/>
              </a:spcBef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Use the product rule:</a:t>
            </a:r>
          </a:p>
          <a:p>
            <a:pPr marL="1752600" lvl="3" indent="-3810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Place the bride/groom: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6</a:t>
            </a:r>
          </a:p>
          <a:p>
            <a:pPr marL="1752600" lvl="3" indent="-381000">
              <a:lnSpc>
                <a:spcPct val="14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solidFill>
                  <a:srgbClr val="00009F"/>
                </a:solidFill>
                <a:latin typeface="Arial" charset="0"/>
              </a:rPr>
              <a:t>Fill in the other positions from left to right: </a:t>
            </a:r>
            <a:r>
              <a:rPr lang="en-US" sz="20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8 </a:t>
            </a:r>
            <a:r>
              <a:rPr lang="en-US" sz="20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7 </a:t>
            </a:r>
            <a:r>
              <a:rPr lang="en-US" sz="20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0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5 </a:t>
            </a:r>
            <a:r>
              <a:rPr lang="en-US" sz="20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0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4.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</a:pPr>
            <a:r>
              <a:rPr lang="en-US" sz="2400">
                <a:solidFill>
                  <a:srgbClr val="000099"/>
                </a:solidFill>
                <a:latin typeface="Arial" charset="0"/>
                <a:sym typeface="Symbol" pitchFamily="18" charset="2"/>
              </a:rPr>
              <a:t>The overall answer is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2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8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7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6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5 </a:t>
            </a:r>
            <a:r>
              <a:rPr lang="en-US" sz="24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pitchFamily="18" charset="2"/>
              </a:rPr>
              <a:t>.</a:t>
            </a:r>
            <a:r>
              <a:rPr lang="en-US" sz="2400">
                <a:solidFill>
                  <a:srgbClr val="990000"/>
                </a:solidFill>
                <a:latin typeface="Arial" charset="0"/>
                <a:sym typeface="Symbol" pitchFamily="18" charset="2"/>
              </a:rPr>
              <a:t> 4 = 80,640.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76B3C2-CF16-43C2-8AB6-A0727694B4A4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Rule Example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20000"/>
              </a:lnSpc>
            </a:pPr>
            <a:r>
              <a:rPr lang="en-US" sz="2400" smtClean="0"/>
              <a:t>A store sells pink shirts &amp; blue shirts;       </a:t>
            </a:r>
          </a:p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smtClean="0"/>
              <a:t>	each comes in small, medium, &amp; large.</a:t>
            </a:r>
          </a:p>
          <a:p>
            <a:pPr eaLnBrk="1" hangingPunct="1">
              <a:lnSpc>
                <a:spcPct val="220000"/>
              </a:lnSpc>
            </a:pPr>
            <a:r>
              <a:rPr lang="en-US" sz="2400" smtClean="0"/>
              <a:t>How many </a:t>
            </a:r>
            <a:r>
              <a:rPr lang="en-US" sz="2400" smtClean="0">
                <a:solidFill>
                  <a:srgbClr val="7F0000"/>
                </a:solidFill>
              </a:rPr>
              <a:t>types of shirts</a:t>
            </a:r>
            <a:r>
              <a:rPr lang="en-US" sz="2400" smtClean="0"/>
              <a:t> are there?</a:t>
            </a:r>
          </a:p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smtClean="0"/>
              <a:t>	A </a:t>
            </a:r>
            <a:r>
              <a:rPr lang="en-US" sz="2400" smtClean="0">
                <a:solidFill>
                  <a:srgbClr val="7F0000"/>
                </a:solidFill>
              </a:rPr>
              <a:t>shirt type</a:t>
            </a:r>
            <a:r>
              <a:rPr lang="en-US" sz="2400" smtClean="0"/>
              <a:t> can be described as an </a:t>
            </a:r>
            <a:r>
              <a:rPr lang="en-US" sz="2400" i="1" smtClean="0">
                <a:solidFill>
                  <a:srgbClr val="800000"/>
                </a:solidFill>
              </a:rPr>
              <a:t>ordered pair</a:t>
            </a:r>
            <a:r>
              <a:rPr lang="en-US" sz="2400" smtClean="0"/>
              <a:t>: </a:t>
            </a:r>
          </a:p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smtClean="0">
                <a:solidFill>
                  <a:srgbClr val="7F0000"/>
                </a:solidFill>
              </a:rPr>
              <a:t>	(color, size)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B2C017-5588-4ED4-BCB3-A4B2FA1E562F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Product Rule: Counting Ordered Pairs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000" dirty="0" smtClean="0"/>
              <a:t>Let </a:t>
            </a:r>
            <a:r>
              <a:rPr lang="en-US" sz="2000" dirty="0" smtClean="0">
                <a:solidFill>
                  <a:srgbClr val="7F0000"/>
                </a:solidFill>
              </a:rPr>
              <a:t>A</a:t>
            </a:r>
            <a:r>
              <a:rPr lang="en-US" sz="2000" dirty="0" smtClean="0"/>
              <a:t> be a set of objects that are constructed (described) in 2 stages.</a:t>
            </a:r>
          </a:p>
          <a:p>
            <a:pPr eaLnBrk="1" hangingPunct="1">
              <a:lnSpc>
                <a:spcPct val="220000"/>
              </a:lnSpc>
            </a:pPr>
            <a:r>
              <a:rPr lang="en-US" sz="2000" dirty="0" smtClean="0"/>
              <a:t> Let </a:t>
            </a:r>
            <a:r>
              <a:rPr lang="en-US" sz="2000" dirty="0" smtClean="0">
                <a:solidFill>
                  <a:srgbClr val="7F0000"/>
                </a:solidFill>
              </a:rPr>
              <a:t>S</a:t>
            </a:r>
            <a:r>
              <a:rPr lang="en-US" sz="2000" dirty="0" smtClean="0"/>
              <a:t> be the set of values from stage 1</a:t>
            </a:r>
          </a:p>
          <a:p>
            <a:pPr eaLnBrk="1" hangingPunct="1">
              <a:lnSpc>
                <a:spcPct val="220000"/>
              </a:lnSpc>
            </a:pPr>
            <a:r>
              <a:rPr lang="en-US" sz="2000" dirty="0" smtClean="0"/>
              <a:t> Let </a:t>
            </a:r>
            <a:r>
              <a:rPr lang="en-US" sz="2000" dirty="0" smtClean="0">
                <a:solidFill>
                  <a:srgbClr val="7F0000"/>
                </a:solidFill>
              </a:rPr>
              <a:t>T </a:t>
            </a:r>
            <a:r>
              <a:rPr lang="en-US" sz="2000" dirty="0" smtClean="0"/>
              <a:t>be the set of values from stage 2</a:t>
            </a:r>
          </a:p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000" dirty="0" smtClean="0"/>
              <a:t>Then, </a:t>
            </a:r>
            <a:r>
              <a:rPr lang="en-US" sz="2000" dirty="0" smtClean="0">
                <a:solidFill>
                  <a:srgbClr val="7F0000"/>
                </a:solidFill>
              </a:rPr>
              <a:t>| A |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| S |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r>
              <a:rPr lang="en-US" sz="2000" dirty="0" smtClean="0">
                <a:solidFill>
                  <a:srgbClr val="000099"/>
                </a:solidFill>
              </a:rPr>
              <a:t>x </a:t>
            </a:r>
            <a:r>
              <a:rPr lang="en-US" sz="2000" dirty="0" smtClean="0">
                <a:solidFill>
                  <a:srgbClr val="7F0000"/>
                </a:solidFill>
              </a:rPr>
              <a:t>| T |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220000"/>
              </a:lnSpc>
              <a:buFontTx/>
              <a:buNone/>
            </a:pPr>
            <a:r>
              <a:rPr lang="en-US" sz="2000" dirty="0" smtClean="0">
                <a:solidFill>
                  <a:srgbClr val="000099"/>
                </a:solidFill>
              </a:rPr>
              <a:t>An element of </a:t>
            </a:r>
            <a:r>
              <a:rPr lang="en-US" sz="2000" dirty="0" smtClean="0">
                <a:solidFill>
                  <a:srgbClr val="7F0000"/>
                </a:solidFill>
              </a:rPr>
              <a:t>A</a:t>
            </a:r>
            <a:r>
              <a:rPr lang="en-US" sz="2000" dirty="0" smtClean="0">
                <a:solidFill>
                  <a:srgbClr val="000099"/>
                </a:solidFill>
              </a:rPr>
              <a:t> can be described as an </a:t>
            </a:r>
            <a:r>
              <a:rPr lang="en-US" sz="2000" i="1" dirty="0" smtClean="0">
                <a:solidFill>
                  <a:srgbClr val="000099"/>
                </a:solidFill>
              </a:rPr>
              <a:t>ordered pair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(a, b)</a:t>
            </a:r>
            <a:r>
              <a:rPr lang="en-US" sz="2000" dirty="0" smtClean="0">
                <a:solidFill>
                  <a:srgbClr val="00007F"/>
                </a:solidFill>
              </a:rPr>
              <a:t>,</a:t>
            </a:r>
            <a:r>
              <a:rPr lang="en-US" sz="2000" dirty="0" smtClean="0">
                <a:solidFill>
                  <a:srgbClr val="000099"/>
                </a:solidFill>
              </a:rPr>
              <a:t> where </a:t>
            </a:r>
            <a:r>
              <a:rPr lang="en-US" sz="2000" dirty="0" smtClean="0">
                <a:solidFill>
                  <a:srgbClr val="7F0000"/>
                </a:solidFill>
              </a:rPr>
              <a:t>a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000" dirty="0" smtClean="0">
                <a:solidFill>
                  <a:srgbClr val="7F0000"/>
                </a:solidFill>
              </a:rPr>
              <a:t>S</a:t>
            </a:r>
            <a:r>
              <a:rPr lang="en-US" sz="2000" dirty="0" smtClean="0">
                <a:solidFill>
                  <a:srgbClr val="000099"/>
                </a:solidFill>
              </a:rPr>
              <a:t> &amp; </a:t>
            </a:r>
            <a:r>
              <a:rPr lang="en-US" sz="2000" dirty="0" smtClean="0">
                <a:solidFill>
                  <a:srgbClr val="7F0000"/>
                </a:solidFill>
              </a:rPr>
              <a:t>b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000" dirty="0" smtClean="0">
                <a:solidFill>
                  <a:srgbClr val="7F0000"/>
                </a:solidFill>
              </a:rPr>
              <a:t>T</a:t>
            </a:r>
            <a:r>
              <a:rPr lang="en-US" sz="2000" dirty="0" smtClean="0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448B9F-6473-40F8-AF92-602185E17386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Rule Example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/>
              <a:t>How many </a:t>
            </a:r>
            <a:r>
              <a:rPr lang="en-US" sz="2400" i="1" dirty="0" smtClean="0">
                <a:solidFill>
                  <a:srgbClr val="7F0000"/>
                </a:solidFill>
              </a:rPr>
              <a:t>sequences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distinct</a:t>
            </a:r>
            <a:r>
              <a:rPr lang="en-US" sz="2400" dirty="0" smtClean="0"/>
              <a:t> letters are there from            </a:t>
            </a:r>
            <a:r>
              <a:rPr lang="en-US" sz="2400" dirty="0" smtClean="0">
                <a:solidFill>
                  <a:srgbClr val="7F0000"/>
                </a:solidFill>
              </a:rPr>
              <a:t>{ a, e, </a:t>
            </a:r>
            <a:r>
              <a:rPr lang="en-US" sz="2400" dirty="0" err="1" smtClean="0">
                <a:solidFill>
                  <a:srgbClr val="7F0000"/>
                </a:solidFill>
              </a:rPr>
              <a:t>i</a:t>
            </a:r>
            <a:r>
              <a:rPr lang="en-US" sz="2400" dirty="0" smtClean="0">
                <a:solidFill>
                  <a:srgbClr val="7F0000"/>
                </a:solidFill>
              </a:rPr>
              <a:t>, o, u }</a:t>
            </a:r>
            <a:r>
              <a:rPr lang="en-US" sz="2400" dirty="0" smtClean="0"/>
              <a:t> ?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There are </a:t>
            </a:r>
            <a:r>
              <a:rPr lang="en-US" sz="2400" dirty="0" smtClean="0">
                <a:solidFill>
                  <a:srgbClr val="7F0000"/>
                </a:solidFill>
              </a:rPr>
              <a:t>5</a:t>
            </a:r>
            <a:r>
              <a:rPr lang="en-US" sz="2400" dirty="0" smtClean="0"/>
              <a:t> ways to select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letter in the sequence.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There are </a:t>
            </a:r>
            <a:r>
              <a:rPr lang="en-US" sz="2400" dirty="0" smtClean="0">
                <a:solidFill>
                  <a:srgbClr val="7F0000"/>
                </a:solidFill>
              </a:rPr>
              <a:t>4</a:t>
            </a:r>
            <a:r>
              <a:rPr lang="en-US" sz="2400" dirty="0" smtClean="0"/>
              <a:t> ways to select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letter in the sequence.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7F0000"/>
                </a:solidFill>
              </a:rPr>
              <a:t>set of </a:t>
            </a:r>
            <a:r>
              <a:rPr lang="en-US" sz="2400" i="1" dirty="0" smtClean="0">
                <a:solidFill>
                  <a:srgbClr val="007F00"/>
                </a:solidFill>
              </a:rPr>
              <a:t>values</a:t>
            </a:r>
            <a:r>
              <a:rPr lang="en-US" sz="2400" dirty="0" smtClean="0">
                <a:solidFill>
                  <a:srgbClr val="007F00"/>
                </a:solidFill>
              </a:rPr>
              <a:t> </a:t>
            </a:r>
            <a:r>
              <a:rPr lang="en-US" sz="2400" dirty="0" smtClean="0"/>
              <a:t>in stage 2 </a:t>
            </a:r>
            <a:r>
              <a:rPr lang="en-US" sz="2400" i="1" dirty="0" smtClean="0">
                <a:solidFill>
                  <a:srgbClr val="800000"/>
                </a:solidFill>
              </a:rPr>
              <a:t>depends on </a:t>
            </a:r>
            <a:r>
              <a:rPr lang="en-US" sz="2400" dirty="0" smtClean="0"/>
              <a:t>which letter was selected in stage 1.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007F00"/>
                </a:solidFill>
              </a:rPr>
              <a:t>size</a:t>
            </a:r>
            <a:r>
              <a:rPr lang="en-US" sz="2400" i="1" dirty="0" smtClean="0">
                <a:solidFill>
                  <a:srgbClr val="800000"/>
                </a:solidFill>
              </a:rPr>
              <a:t> of the set of values </a:t>
            </a:r>
            <a:r>
              <a:rPr lang="en-US" sz="2400" dirty="0" smtClean="0"/>
              <a:t>in stage 2 </a:t>
            </a:r>
            <a:r>
              <a:rPr lang="en-US" sz="2400" i="1" dirty="0" smtClean="0">
                <a:solidFill>
                  <a:srgbClr val="800000"/>
                </a:solidFill>
              </a:rPr>
              <a:t>does not depend on</a:t>
            </a:r>
            <a:r>
              <a:rPr lang="en-US" sz="2400" dirty="0" smtClean="0"/>
              <a:t> which letter was chosen in stage 1.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102D5-022F-4270-B1D2-140CF1B52A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B13BFE38-3FEA-418F-9D3B-1ACDA8C80F11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3048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rgbClr val="7F0000"/>
                </a:solidFill>
                <a:latin typeface="Arial" charset="0"/>
              </a:rPr>
              <a:t>Product Rule: Counting Ordered Pairs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1676400"/>
            <a:ext cx="8686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rgbClr val="000099"/>
                </a:solidFill>
                <a:latin typeface="Arial" charset="0"/>
              </a:rPr>
              <a:t>The 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product rule is a </a:t>
            </a:r>
            <a:r>
              <a:rPr lang="en-US" sz="2400" i="1" dirty="0">
                <a:solidFill>
                  <a:srgbClr val="800000"/>
                </a:solidFill>
                <a:latin typeface="Arial" charset="0"/>
              </a:rPr>
              <a:t>special case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of the sum rule: 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When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800000"/>
                </a:solidFill>
                <a:latin typeface="Arial" charset="0"/>
              </a:rPr>
              <a:t>{ S</a:t>
            </a:r>
            <a:r>
              <a:rPr lang="en-US" sz="2400" baseline="-25000" dirty="0">
                <a:solidFill>
                  <a:srgbClr val="800000"/>
                </a:solidFill>
                <a:latin typeface="Arial" charset="0"/>
              </a:rPr>
              <a:t>1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, S</a:t>
            </a:r>
            <a:r>
              <a:rPr lang="en-US" sz="2400" baseline="-25000" dirty="0">
                <a:solidFill>
                  <a:srgbClr val="80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, …, </a:t>
            </a:r>
            <a:r>
              <a:rPr lang="en-US" sz="2400" dirty="0" err="1">
                <a:solidFill>
                  <a:srgbClr val="800000"/>
                </a:solidFill>
                <a:latin typeface="Arial" charset="0"/>
              </a:rPr>
              <a:t>S</a:t>
            </a:r>
            <a:r>
              <a:rPr lang="en-US" sz="2400" baseline="-25000" dirty="0" err="1">
                <a:solidFill>
                  <a:srgbClr val="800000"/>
                </a:solidFill>
                <a:latin typeface="Arial" charset="0"/>
              </a:rPr>
              <a:t>n</a:t>
            </a:r>
            <a:r>
              <a:rPr lang="en-US" sz="2400" baseline="-25000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} is a partition of A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800000"/>
                </a:solidFill>
                <a:latin typeface="Arial" charset="0"/>
              </a:rPr>
              <a:t>| S</a:t>
            </a:r>
            <a:r>
              <a:rPr lang="en-US" sz="2400" baseline="-25000" dirty="0">
                <a:solidFill>
                  <a:srgbClr val="800000"/>
                </a:solidFill>
                <a:latin typeface="Arial" charset="0"/>
              </a:rPr>
              <a:t>i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 | = | </a:t>
            </a:r>
            <a:r>
              <a:rPr lang="en-US" sz="2400" dirty="0" err="1">
                <a:solidFill>
                  <a:srgbClr val="800000"/>
                </a:solidFill>
                <a:latin typeface="Arial" charset="0"/>
              </a:rPr>
              <a:t>S</a:t>
            </a:r>
            <a:r>
              <a:rPr lang="en-US" sz="2400" baseline="-25000" dirty="0" err="1">
                <a:solidFill>
                  <a:srgbClr val="800000"/>
                </a:solidFill>
                <a:latin typeface="Arial" charset="0"/>
              </a:rPr>
              <a:t>j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| = m, 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for 1 </a:t>
            </a:r>
            <a:r>
              <a:rPr lang="en-US" sz="2400" dirty="0">
                <a:solidFill>
                  <a:srgbClr val="800000"/>
                </a:solidFill>
                <a:latin typeface="Arial" charset="0"/>
                <a:cs typeface="Arial" charset="0"/>
              </a:rPr>
              <a:t>≤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Arial" charset="0"/>
              </a:rPr>
              <a:t>i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, j </a:t>
            </a:r>
            <a:r>
              <a:rPr lang="en-US" sz="2400" dirty="0">
                <a:solidFill>
                  <a:srgbClr val="800000"/>
                </a:solidFill>
                <a:latin typeface="Arial" charset="0"/>
                <a:cs typeface="Arial" charset="0"/>
              </a:rPr>
              <a:t>≤</a:t>
            </a:r>
            <a:r>
              <a:rPr lang="en-US" sz="2400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Arial" charset="0"/>
              </a:rPr>
              <a:t>n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rgbClr val="000099"/>
                </a:solidFill>
                <a:latin typeface="Arial" charset="0"/>
              </a:rPr>
              <a:t>Thus, 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</a:rPr>
              <a:t>|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S</a:t>
            </a:r>
            <a:r>
              <a:rPr lang="en-US" sz="2400" baseline="-25000" dirty="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| + | S</a:t>
            </a:r>
            <a:r>
              <a:rPr lang="en-US" sz="2400" baseline="-25000" dirty="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| + … + | </a:t>
            </a:r>
            <a:r>
              <a:rPr lang="en-US" sz="2400" dirty="0" err="1">
                <a:solidFill>
                  <a:srgbClr val="7F0000"/>
                </a:solidFill>
                <a:latin typeface="Arial" charset="0"/>
              </a:rPr>
              <a:t>S</a:t>
            </a:r>
            <a:r>
              <a:rPr lang="en-US" sz="2400" baseline="-25000" dirty="0" err="1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 baseline="-25000" dirty="0">
                <a:solidFill>
                  <a:srgbClr val="7F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| = n| S</a:t>
            </a:r>
            <a:r>
              <a:rPr lang="en-US" sz="2400" baseline="-25000" dirty="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|.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endParaRPr lang="en-US" sz="2400" dirty="0">
              <a:solidFill>
                <a:srgbClr val="800000"/>
              </a:solidFill>
              <a:latin typeface="Arial" charset="0"/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99"/>
                </a:solidFill>
                <a:latin typeface="Arial" charset="0"/>
              </a:rPr>
              <a:t>The sum rule reduces to the product rule</a:t>
            </a:r>
            <a:r>
              <a:rPr lang="en-US" sz="2400" dirty="0" smtClean="0">
                <a:solidFill>
                  <a:srgbClr val="000099"/>
                </a:solidFill>
                <a:latin typeface="Arial" charset="0"/>
              </a:rPr>
              <a:t>: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000099"/>
                </a:solidFill>
                <a:latin typeface="Arial" charset="0"/>
              </a:rPr>
              <a:t>Pick the subset (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 dirty="0" smtClean="0">
                <a:solidFill>
                  <a:srgbClr val="000099"/>
                </a:solidFill>
                <a:latin typeface="Arial" charset="0"/>
              </a:rPr>
              <a:t>);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000099"/>
                </a:solidFill>
                <a:latin typeface="Arial" charset="0"/>
              </a:rPr>
              <a:t>Pick the element in the subset (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</a:rPr>
              <a:t>m</a:t>
            </a:r>
            <a:r>
              <a:rPr lang="en-US" sz="2400" dirty="0" smtClean="0">
                <a:solidFill>
                  <a:srgbClr val="000099"/>
                </a:solidFill>
                <a:latin typeface="Arial" charset="0"/>
              </a:rPr>
              <a:t>)</a:t>
            </a:r>
            <a:endParaRPr lang="en-US" sz="2400" dirty="0" smtClean="0">
              <a:solidFill>
                <a:srgbClr val="7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29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58222</TotalTime>
  <Words>3659</Words>
  <Application>Microsoft Macintosh PowerPoint</Application>
  <PresentationFormat>On-screen Show (4:3)</PresentationFormat>
  <Paragraphs>476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Default Design</vt:lpstr>
      <vt:lpstr>The Basics of Counting:  Selected Exercises</vt:lpstr>
      <vt:lpstr>PowerPoint Presentation</vt:lpstr>
      <vt:lpstr>Sum Rule</vt:lpstr>
      <vt:lpstr>Sum Rule Generalization</vt:lpstr>
      <vt:lpstr>PowerPoint Presentation</vt:lpstr>
      <vt:lpstr>Product Rule Example</vt:lpstr>
      <vt:lpstr>Product Rule: Counting Ordered Pairs</vt:lpstr>
      <vt:lpstr>Product Rule Example</vt:lpstr>
      <vt:lpstr>PowerPoint Presentation</vt:lpstr>
      <vt:lpstr>Exercise 10</vt:lpstr>
      <vt:lpstr>PowerPoint Presentation</vt:lpstr>
      <vt:lpstr>Exercise 20</vt:lpstr>
      <vt:lpstr>PowerPoint Presentation</vt:lpstr>
      <vt:lpstr>PowerPoint Presentation</vt:lpstr>
      <vt:lpstr>PowerPoint Presentation</vt:lpstr>
      <vt:lpstr>Exercise 20 continued </vt:lpstr>
      <vt:lpstr>PowerPoint Presentation</vt:lpstr>
      <vt:lpstr>Exercise 20 continued</vt:lpstr>
      <vt:lpstr>PowerPoint Presentation</vt:lpstr>
      <vt:lpstr>Exercise 20 continued</vt:lpstr>
      <vt:lpstr>PowerPoint Presentation</vt:lpstr>
      <vt:lpstr>Generalize this heuristic</vt:lpstr>
      <vt:lpstr>Exercise 20 continue</vt:lpstr>
      <vt:lpstr>PowerPoint Presentation</vt:lpstr>
      <vt:lpstr>Alternate approach </vt:lpstr>
      <vt:lpstr>PowerPoint Presentation</vt:lpstr>
      <vt:lpstr>Sara’s approach</vt:lpstr>
      <vt:lpstr>Exercise 30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 30 continued</vt:lpstr>
      <vt:lpstr>PowerPoint Presentation</vt:lpstr>
      <vt:lpstr>PowerPoint Presentation</vt:lpstr>
      <vt:lpstr>Exercise 30 continued</vt:lpstr>
      <vt:lpstr>Exercise 40</vt:lpstr>
      <vt:lpstr>PowerPoint Presentation</vt:lpstr>
      <vt:lpstr>Exercise 40 continued</vt:lpstr>
      <vt:lpstr>PowerPoint Presentation</vt:lpstr>
      <vt:lpstr>PowerPoint Presentation</vt:lpstr>
      <vt:lpstr>PowerPoint Presentation</vt:lpstr>
      <vt:lpstr>PowerPoint Presentation</vt:lpstr>
      <vt:lpstr>Exercise 50</vt:lpstr>
      <vt:lpstr>Exercise 50 continued</vt:lpstr>
      <vt:lpstr>End</vt:lpstr>
      <vt:lpstr>PowerPoint Presentation</vt:lpstr>
      <vt:lpstr>PowerPoint Presentation</vt:lpstr>
      <vt:lpstr>Exercise 20 continue</vt:lpstr>
      <vt:lpstr>PowerPoint Presentation</vt:lpstr>
      <vt:lpstr>20 continued</vt:lpstr>
      <vt:lpstr>20 continued</vt:lpstr>
      <vt:lpstr>40 continued</vt:lpstr>
      <vt:lpstr>PowerPoint Presentation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1395</cp:revision>
  <dcterms:created xsi:type="dcterms:W3CDTF">2001-03-22T17:43:43Z</dcterms:created>
  <dcterms:modified xsi:type="dcterms:W3CDTF">2016-08-31T23:41:43Z</dcterms:modified>
</cp:coreProperties>
</file>